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789659-6753-4074-9D7C-DEBFBAE0FC22}">
  <a:tblStyle styleId="{FC789659-6753-4074-9D7C-DEBFBAE0FC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aeb396a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aeb396a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e6fea1eb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e6fea1eb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6fea1eb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6fea1eb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6fea1eb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e6fea1eb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6fea1eb8_0_2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e6fea1eb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e6fea1eb8_0_3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8e6fea1eb8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e6fea1eb8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e6fea1eb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1 - Light waves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Physics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Light and Space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18000" y="5704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Spot the mistakes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2214250"/>
            <a:ext cx="3072901" cy="30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075" y="5558000"/>
            <a:ext cx="3835347" cy="2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2149" y="2214250"/>
            <a:ext cx="2097450" cy="20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>
            <a:stCxn id="103" idx="0"/>
          </p:cNvCxnSpPr>
          <p:nvPr/>
        </p:nvCxnSpPr>
        <p:spPr>
          <a:xfrm rot="10800000">
            <a:off x="4175949" y="3768500"/>
            <a:ext cx="5497800" cy="178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8"/>
          <p:cNvCxnSpPr>
            <a:stCxn id="103" idx="0"/>
          </p:cNvCxnSpPr>
          <p:nvPr/>
        </p:nvCxnSpPr>
        <p:spPr>
          <a:xfrm flipH="1" rot="10800000">
            <a:off x="9673749" y="3259400"/>
            <a:ext cx="5434200" cy="22986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917950" y="5852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Spot the mistakes 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2214250"/>
            <a:ext cx="3072901" cy="30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075" y="5558000"/>
            <a:ext cx="3835347" cy="2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2149" y="2214250"/>
            <a:ext cx="2097450" cy="20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9"/>
          <p:cNvCxnSpPr>
            <a:stCxn id="114" idx="0"/>
          </p:cNvCxnSpPr>
          <p:nvPr/>
        </p:nvCxnSpPr>
        <p:spPr>
          <a:xfrm rot="10800000">
            <a:off x="4175949" y="3768500"/>
            <a:ext cx="5497800" cy="178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9"/>
          <p:cNvCxnSpPr>
            <a:endCxn id="114" idx="0"/>
          </p:cNvCxnSpPr>
          <p:nvPr/>
        </p:nvCxnSpPr>
        <p:spPr>
          <a:xfrm flipH="1">
            <a:off x="9673749" y="3293300"/>
            <a:ext cx="5502000" cy="2264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5852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Spot the mistakes 3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2214250"/>
            <a:ext cx="3072901" cy="30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075" y="5558000"/>
            <a:ext cx="3835347" cy="2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2149" y="2214250"/>
            <a:ext cx="2097450" cy="20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 flipH="1">
            <a:off x="4481349" y="3293300"/>
            <a:ext cx="10694400" cy="271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/>
          <p:nvPr/>
        </p:nvCxnSpPr>
        <p:spPr>
          <a:xfrm>
            <a:off x="4549375" y="3564800"/>
            <a:ext cx="4277700" cy="2342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625200" y="890050"/>
            <a:ext cx="163896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chemeClr val="dk2"/>
                </a:solidFill>
              </a:rPr>
              <a:t>What happens when light meets a surface: </a:t>
            </a:r>
            <a:r>
              <a:rPr lang="en-GB" sz="3500"/>
              <a:t>Match up task</a:t>
            </a:r>
            <a:endParaRPr sz="3500"/>
          </a:p>
        </p:txBody>
      </p:sp>
      <p:graphicFrame>
        <p:nvGraphicFramePr>
          <p:cNvPr id="134" name="Google Shape;134;p21"/>
          <p:cNvGraphicFramePr/>
          <p:nvPr/>
        </p:nvGraphicFramePr>
        <p:xfrm>
          <a:off x="917950" y="364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{FC789659-6753-4074-9D7C-DEBFBAE0FC22}</a:tableStyleId>
              </a:tblPr>
              <a:tblGrid>
                <a:gridCol w="6117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Reflection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Absorption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refraction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transmission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713" y="1540838"/>
            <a:ext cx="2218275" cy="192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1225" y="3572637"/>
            <a:ext cx="2659250" cy="18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1713" y="5195100"/>
            <a:ext cx="2218275" cy="2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21725" y="7280950"/>
            <a:ext cx="2218250" cy="215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1041096" y="954701"/>
            <a:ext cx="141981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ray diagram to show: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ow we can see our dinner.</a:t>
            </a:r>
            <a:endParaRPr sz="3500">
              <a:solidFill>
                <a:schemeClr val="dk2"/>
              </a:solidFill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ight travelling through a really clear car window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Light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reflecting off a clean mirror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Sunlight being absorbed by a dark bench</a:t>
            </a:r>
            <a:b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1041100" y="4519850"/>
            <a:ext cx="14198100" cy="30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sure: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straight line using a ruler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Include direction light is travelling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worry too much about your drawing!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936800" y="1067999"/>
            <a:ext cx="14198100" cy="36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following gap fill: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Light is a ___________ wave, which mean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 the vibrations are travelling ______________ to the direction of the wave</a:t>
            </a:r>
            <a:r>
              <a:rPr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Light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travel at a maximum speed of _____________ m/s, when travelling through a ___________. We see objects as light _________ off the surface and into our eyes. 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1167350" y="5647800"/>
            <a:ext cx="14198100" cy="124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words: reflects, 300,000,000, transverse, vacuum, perpendicular, 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" name="Google Shape;158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917950" y="1961900"/>
            <a:ext cx="16452000" cy="863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Slide [2, 3, 4] - [lightbulb] - [Pixabay]</a:t>
            </a:r>
            <a:endParaRPr/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Slide [</a:t>
            </a:r>
            <a:r>
              <a:rPr lang="en-GB"/>
              <a:t>2, 3, 4</a:t>
            </a:r>
            <a:r>
              <a:rPr lang="en-GB"/>
              <a:t>] - [chocolate bar] - [Pixabay]</a:t>
            </a:r>
            <a:endParaRPr/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Slide [</a:t>
            </a:r>
            <a:r>
              <a:rPr lang="en-GB"/>
              <a:t>2, 3, 4</a:t>
            </a:r>
            <a:r>
              <a:rPr lang="en-GB"/>
              <a:t>] - [Eye] - [Pixabay]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