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10287000" cx="18288000"/>
  <p:notesSz cx="6858000" cy="9144000"/>
  <p:embeddedFontLst>
    <p:embeddedFont>
      <p:font typeface="Montserrat SemiBold"/>
      <p:regular r:id="rId23"/>
      <p:bold r:id="rId24"/>
      <p:italic r:id="rId25"/>
      <p:boldItalic r:id="rId26"/>
    </p:embeddedFont>
    <p:embeddedFont>
      <p:font typeface="Montserrat"/>
      <p:regular r:id="rId27"/>
      <p:bold r:id="rId28"/>
      <p:italic r:id="rId29"/>
      <p:boldItalic r:id="rId30"/>
    </p:embeddedFont>
    <p:embeddedFont>
      <p:font typeface="Montserrat Medium"/>
      <p:regular r:id="rId31"/>
      <p:bold r:id="rId32"/>
      <p:italic r:id="rId33"/>
      <p:boldItalic r:id="rId34"/>
    </p:embeddedFont>
    <p:embeddedFont>
      <p:font typeface="Quicksand"/>
      <p:regular r:id="rId35"/>
      <p:bold r:id="rId36"/>
    </p:embeddedFont>
    <p:embeddedFont>
      <p:font typeface="Roboto Mon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92E7804-D54A-4FAF-A68F-2D4362112C9B}">
  <a:tblStyle styleId="{992E7804-D54A-4FAF-A68F-2D4362112C9B}"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CBE1D1C-1E89-4163-8BB3-4B890240042D}"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49E77DD-B291-4795-B206-D800F68F5112}" styleName="Table_2">
    <a:wholeTbl>
      <a:tcTxStyle>
        <a:font>
          <a:latin typeface="Arial"/>
          <a:ea typeface="Arial"/>
          <a:cs typeface="Arial"/>
        </a:font>
        <a:srgbClr val="000000"/>
      </a:tcTxStyle>
      <a:tcStyle>
        <a:tcBdr>
          <a:left>
            <a:ln cap="flat" cmpd="sng" w="12700">
              <a:solidFill>
                <a:srgbClr val="9E9E9E"/>
              </a:solidFill>
              <a:prstDash val="solid"/>
              <a:round/>
              <a:headEnd len="sm" w="sm" type="none"/>
              <a:tailEnd len="sm" w="sm" type="none"/>
            </a:ln>
          </a:left>
          <a:right>
            <a:ln cap="flat" cmpd="sng" w="12700">
              <a:solidFill>
                <a:srgbClr val="9E9E9E"/>
              </a:solidFill>
              <a:prstDash val="solid"/>
              <a:round/>
              <a:headEnd len="sm" w="sm" type="none"/>
              <a:tailEnd len="sm" w="sm" type="none"/>
            </a:ln>
          </a:right>
          <a:top>
            <a:ln cap="flat" cmpd="sng" w="12700">
              <a:solidFill>
                <a:srgbClr val="9E9E9E"/>
              </a:solidFill>
              <a:prstDash val="solid"/>
              <a:round/>
              <a:headEnd len="sm" w="sm" type="none"/>
              <a:tailEnd len="sm" w="sm" type="none"/>
            </a:ln>
          </a:top>
          <a:bottom>
            <a:ln cap="flat" cmpd="sng" w="12700">
              <a:solidFill>
                <a:srgbClr val="9E9E9E"/>
              </a:solidFill>
              <a:prstDash val="solid"/>
              <a:round/>
              <a:headEnd len="sm" w="sm" type="none"/>
              <a:tailEnd len="sm" w="sm" type="none"/>
            </a:ln>
          </a:bottom>
          <a:insideH>
            <a:ln cap="flat" cmpd="sng" w="12700">
              <a:solidFill>
                <a:srgbClr val="9E9E9E"/>
              </a:solidFill>
              <a:prstDash val="solid"/>
              <a:round/>
              <a:headEnd len="sm" w="sm" type="none"/>
              <a:tailEnd len="sm" w="sm" type="none"/>
            </a:ln>
          </a:insideH>
          <a:insideV>
            <a:ln cap="flat" cmpd="sng" w="12700">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Mon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SemiBold-bold.fntdata"/><Relationship Id="rId23" Type="http://schemas.openxmlformats.org/officeDocument/2006/relationships/font" Target="fonts/MontserratSemiBol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SemiBold-boldItalic.fntdata"/><Relationship Id="rId25" Type="http://schemas.openxmlformats.org/officeDocument/2006/relationships/font" Target="fonts/MontserratSemiBold-italic.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Medium-regular.fntdata"/><Relationship Id="rId30" Type="http://schemas.openxmlformats.org/officeDocument/2006/relationships/font" Target="fonts/Montserrat-boldItalic.fntdata"/><Relationship Id="rId11" Type="http://schemas.openxmlformats.org/officeDocument/2006/relationships/slide" Target="slides/slide6.xml"/><Relationship Id="rId33" Type="http://schemas.openxmlformats.org/officeDocument/2006/relationships/font" Target="fonts/MontserratMedium-italic.fntdata"/><Relationship Id="rId10" Type="http://schemas.openxmlformats.org/officeDocument/2006/relationships/slide" Target="slides/slide5.xml"/><Relationship Id="rId32" Type="http://schemas.openxmlformats.org/officeDocument/2006/relationships/font" Target="fonts/MontserratMedium-bold.fntdata"/><Relationship Id="rId13" Type="http://schemas.openxmlformats.org/officeDocument/2006/relationships/slide" Target="slides/slide8.xml"/><Relationship Id="rId35" Type="http://schemas.openxmlformats.org/officeDocument/2006/relationships/font" Target="fonts/Quicksand-regular.fntdata"/><Relationship Id="rId12" Type="http://schemas.openxmlformats.org/officeDocument/2006/relationships/slide" Target="slides/slide7.xml"/><Relationship Id="rId34" Type="http://schemas.openxmlformats.org/officeDocument/2006/relationships/font" Target="fonts/MontserratMedium-boldItalic.fntdata"/><Relationship Id="rId15" Type="http://schemas.openxmlformats.org/officeDocument/2006/relationships/slide" Target="slides/slide10.xml"/><Relationship Id="rId37" Type="http://schemas.openxmlformats.org/officeDocument/2006/relationships/font" Target="fonts/RobotoMono-regular.fntdata"/><Relationship Id="rId14" Type="http://schemas.openxmlformats.org/officeDocument/2006/relationships/slide" Target="slides/slide9.xml"/><Relationship Id="rId36" Type="http://schemas.openxmlformats.org/officeDocument/2006/relationships/font" Target="fonts/Quicksand-bold.fntdata"/><Relationship Id="rId17" Type="http://schemas.openxmlformats.org/officeDocument/2006/relationships/slide" Target="slides/slide12.xml"/><Relationship Id="rId39" Type="http://schemas.openxmlformats.org/officeDocument/2006/relationships/font" Target="fonts/RobotoMono-italic.fntdata"/><Relationship Id="rId16" Type="http://schemas.openxmlformats.org/officeDocument/2006/relationships/slide" Target="slides/slide11.xml"/><Relationship Id="rId38" Type="http://schemas.openxmlformats.org/officeDocument/2006/relationships/font" Target="fonts/RobotoMon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8601e97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8601e97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981550003c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981550003c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81550003c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81550003c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981550003c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981550003c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981550003c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981550003c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981550003c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981550003c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981550003c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981550003c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981550003c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981550003c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981550003c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981550003c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81550003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81550003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81550003c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81550003c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81550003c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981550003c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81550003c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81550003c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81550003c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81550003c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81550003c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81550003c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81550003c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981550003c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981550003c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981550003c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4"/>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 6: Nested Selection  </a:t>
            </a:r>
            <a:br>
              <a:rPr lang="en-GB">
                <a:solidFill>
                  <a:srgbClr val="4B3241"/>
                </a:solidFill>
              </a:rPr>
            </a:b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rPr lang="en-GB" sz="3000">
                <a:solidFill>
                  <a:srgbClr val="4B3241"/>
                </a:solidFill>
              </a:rPr>
              <a:t>Programming Part 2: Selection</a:t>
            </a:r>
            <a:endParaRPr sz="3000">
              <a:solidFill>
                <a:srgbClr val="4B3241"/>
              </a:solidFill>
            </a:endParaRPr>
          </a:p>
        </p:txBody>
      </p:sp>
      <p:sp>
        <p:nvSpPr>
          <p:cNvPr id="80" name="Google Shape;80;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81" name="Google Shape;81;p14"/>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Rebecca Franks</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   </a:t>
            </a: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82" name="Google Shape;82;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917950" y="890050"/>
            <a:ext cx="13201200" cy="82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4: Modify</a:t>
            </a:r>
            <a:endParaRPr/>
          </a:p>
        </p:txBody>
      </p:sp>
      <p:sp>
        <p:nvSpPr>
          <p:cNvPr id="169" name="Google Shape;169;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70" name="Google Shape;170;p23"/>
          <p:cNvGraphicFramePr/>
          <p:nvPr/>
        </p:nvGraphicFramePr>
        <p:xfrm>
          <a:off x="952500" y="1867700"/>
          <a:ext cx="3000000" cy="3000000"/>
        </p:xfrm>
        <a:graphic>
          <a:graphicData uri="http://schemas.openxmlformats.org/drawingml/2006/table">
            <a:tbl>
              <a:tblPr>
                <a:noFill/>
                <a:tableStyleId>{8CBE1D1C-1E89-4163-8BB3-4B890240042D}</a:tableStyleId>
              </a:tblPr>
              <a:tblGrid>
                <a:gridCol w="4852125"/>
                <a:gridCol w="11530875"/>
              </a:tblGrid>
              <a:tr h="570400">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Modification 3</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Hint</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r>
              <a:tr h="3065375">
                <a:tc>
                  <a:txBody>
                    <a:bodyPr/>
                    <a:lstStyle/>
                    <a:p>
                      <a:pPr indent="0" lvl="0" marL="0" rtl="0" algn="l">
                        <a:spcBef>
                          <a:spcPts val="0"/>
                        </a:spcBef>
                        <a:spcAft>
                          <a:spcPts val="0"/>
                        </a:spcAft>
                        <a:buNone/>
                      </a:pPr>
                      <a:r>
                        <a:rPr lang="en-GB" sz="2800">
                          <a:latin typeface="Montserrat"/>
                          <a:ea typeface="Montserrat"/>
                          <a:cs typeface="Montserrat"/>
                          <a:sym typeface="Montserrat"/>
                        </a:rPr>
                        <a:t>Test your code. Check the input/output in the hint to see if it is working correctly.</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2700">
                          <a:latin typeface="Roboto Mono"/>
                          <a:ea typeface="Roboto Mono"/>
                          <a:cs typeface="Roboto Mono"/>
                          <a:sym typeface="Roboto Mono"/>
                        </a:rPr>
                        <a:t>Pick either Ostrich, Lion or Whale</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I will attempt to guess your choice</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Does the animal live in the water? Y/N</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y</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Is the animal a mammal? Y/N</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y</a:t>
                      </a:r>
                      <a:endParaRPr sz="2700">
                        <a:latin typeface="Roboto Mono"/>
                        <a:ea typeface="Roboto Mono"/>
                        <a:cs typeface="Roboto Mono"/>
                        <a:sym typeface="Roboto Mono"/>
                      </a:endParaRPr>
                    </a:p>
                    <a:p>
                      <a:pPr indent="0" lvl="0" marL="0" rtl="0" algn="l">
                        <a:spcBef>
                          <a:spcPts val="0"/>
                        </a:spcBef>
                        <a:spcAft>
                          <a:spcPts val="0"/>
                        </a:spcAft>
                        <a:buNone/>
                      </a:pPr>
                      <a:r>
                        <a:rPr lang="en-GB" sz="2700">
                          <a:latin typeface="Roboto Mono"/>
                          <a:ea typeface="Roboto Mono"/>
                          <a:cs typeface="Roboto Mono"/>
                          <a:sym typeface="Roboto Mono"/>
                        </a:rPr>
                        <a:t>It must be a Whale!</a:t>
                      </a:r>
                      <a:endParaRPr sz="2700">
                        <a:latin typeface="Roboto Mono"/>
                        <a:ea typeface="Roboto Mono"/>
                        <a:cs typeface="Roboto Mono"/>
                        <a:sym typeface="Roboto Mono"/>
                      </a:endParaRPr>
                    </a:p>
                    <a:p>
                      <a:pPr indent="0" lvl="0" marL="0" rtl="0" algn="l">
                        <a:spcBef>
                          <a:spcPts val="0"/>
                        </a:spcBef>
                        <a:spcAft>
                          <a:spcPts val="0"/>
                        </a:spcAft>
                        <a:buNone/>
                      </a:pPr>
                      <a:r>
                        <a:t/>
                      </a:r>
                      <a:endParaRPr sz="2700">
                        <a:latin typeface="Roboto Mono"/>
                        <a:ea typeface="Roboto Mono"/>
                        <a:cs typeface="Roboto Mono"/>
                        <a:sym typeface="Roboto Mono"/>
                      </a:endParaRPr>
                    </a:p>
                  </a:txBody>
                  <a:tcPr marT="91425" marB="91425" marR="91425" marL="91425"/>
                </a:tc>
              </a:tr>
            </a:tbl>
          </a:graphicData>
        </a:graphic>
      </p:graphicFrame>
      <p:graphicFrame>
        <p:nvGraphicFramePr>
          <p:cNvPr id="171" name="Google Shape;171;p23"/>
          <p:cNvGraphicFramePr/>
          <p:nvPr/>
        </p:nvGraphicFramePr>
        <p:xfrm>
          <a:off x="952500" y="5544550"/>
          <a:ext cx="3000000" cy="3000000"/>
        </p:xfrm>
        <a:graphic>
          <a:graphicData uri="http://schemas.openxmlformats.org/drawingml/2006/table">
            <a:tbl>
              <a:tblPr>
                <a:noFill/>
                <a:tableStyleId>{8CBE1D1C-1E89-4163-8BB3-4B890240042D}</a:tableStyleId>
              </a:tblPr>
              <a:tblGrid>
                <a:gridCol w="4852125"/>
                <a:gridCol w="11530875"/>
              </a:tblGrid>
              <a:tr h="565975">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Modification 4</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Hint</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r>
              <a:tr h="3041500">
                <a:tc>
                  <a:txBody>
                    <a:bodyPr/>
                    <a:lstStyle/>
                    <a:p>
                      <a:pPr indent="0" lvl="0" marL="0" rtl="0" algn="l">
                        <a:spcBef>
                          <a:spcPts val="0"/>
                        </a:spcBef>
                        <a:spcAft>
                          <a:spcPts val="0"/>
                        </a:spcAft>
                        <a:buNone/>
                      </a:pPr>
                      <a:r>
                        <a:rPr lang="en-GB" sz="2800">
                          <a:latin typeface="Montserrat"/>
                          <a:ea typeface="Montserrat"/>
                          <a:cs typeface="Montserrat"/>
                          <a:sym typeface="Montserrat"/>
                        </a:rPr>
                        <a:t>At line 16 enter a new line of code that will check if the answer to </a:t>
                      </a:r>
                      <a:r>
                        <a:rPr lang="en-GB" sz="2800">
                          <a:latin typeface="Roboto Mono"/>
                          <a:ea typeface="Roboto Mono"/>
                          <a:cs typeface="Roboto Mono"/>
                          <a:sym typeface="Roboto Mono"/>
                        </a:rPr>
                        <a:t>“is it a mammal?”</a:t>
                      </a:r>
                      <a:r>
                        <a:rPr lang="en-GB" sz="2800">
                          <a:latin typeface="Montserrat"/>
                          <a:ea typeface="Montserrat"/>
                          <a:cs typeface="Montserrat"/>
                          <a:sym typeface="Montserrat"/>
                        </a:rPr>
                        <a:t> is equal to </a:t>
                      </a:r>
                      <a:r>
                        <a:rPr lang="en-GB" sz="2800">
                          <a:latin typeface="Roboto Mono"/>
                          <a:ea typeface="Roboto Mono"/>
                          <a:cs typeface="Roboto Mono"/>
                          <a:sym typeface="Roboto Mono"/>
                        </a:rPr>
                        <a:t>n</a:t>
                      </a:r>
                      <a:endParaRPr sz="2800">
                        <a:latin typeface="Roboto Mono"/>
                        <a:ea typeface="Roboto Mono"/>
                        <a:cs typeface="Roboto Mono"/>
                        <a:sym typeface="Roboto Mono"/>
                      </a:endParaRPr>
                    </a:p>
                  </a:txBody>
                  <a:tcPr marT="91425" marB="91425" marR="91425" marL="91425"/>
                </a:tc>
                <a:tc>
                  <a:txBody>
                    <a:bodyPr/>
                    <a:lstStyle/>
                    <a:p>
                      <a:pPr indent="0" lvl="0" marL="0" rtl="0" algn="l">
                        <a:spcBef>
                          <a:spcPts val="0"/>
                        </a:spcBef>
                        <a:spcAft>
                          <a:spcPts val="0"/>
                        </a:spcAft>
                        <a:buNone/>
                      </a:pPr>
                      <a:r>
                        <a:rPr lang="en-GB" sz="2800">
                          <a:latin typeface="Montserrat"/>
                          <a:ea typeface="Montserrat"/>
                          <a:cs typeface="Montserrat"/>
                          <a:sym typeface="Montserrat"/>
                        </a:rPr>
                        <a:t>See line 6 for help with the code. Remember your indents.</a:t>
                      </a:r>
                      <a:endParaRPr sz="28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917950" y="890050"/>
            <a:ext cx="13201200" cy="82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4: Modify</a:t>
            </a:r>
            <a:endParaRPr/>
          </a:p>
        </p:txBody>
      </p:sp>
      <p:sp>
        <p:nvSpPr>
          <p:cNvPr id="177" name="Google Shape;177;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78" name="Google Shape;178;p24"/>
          <p:cNvGraphicFramePr/>
          <p:nvPr/>
        </p:nvGraphicFramePr>
        <p:xfrm>
          <a:off x="952500" y="1867700"/>
          <a:ext cx="3000000" cy="3000000"/>
        </p:xfrm>
        <a:graphic>
          <a:graphicData uri="http://schemas.openxmlformats.org/drawingml/2006/table">
            <a:tbl>
              <a:tblPr>
                <a:noFill/>
                <a:tableStyleId>{8CBE1D1C-1E89-4163-8BB3-4B890240042D}</a:tableStyleId>
              </a:tblPr>
              <a:tblGrid>
                <a:gridCol w="7738700"/>
                <a:gridCol w="8644300"/>
              </a:tblGrid>
              <a:tr h="570400">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Modification 5</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Hint</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r>
              <a:tr h="3065375">
                <a:tc>
                  <a:txBody>
                    <a:bodyPr/>
                    <a:lstStyle/>
                    <a:p>
                      <a:pPr indent="0" lvl="0" marL="0" rtl="0" algn="l">
                        <a:spcBef>
                          <a:spcPts val="0"/>
                        </a:spcBef>
                        <a:spcAft>
                          <a:spcPts val="0"/>
                        </a:spcAft>
                        <a:buNone/>
                      </a:pPr>
                      <a:r>
                        <a:rPr lang="en-GB" sz="2800">
                          <a:latin typeface="Montserrat"/>
                          <a:ea typeface="Montserrat"/>
                          <a:cs typeface="Montserrat"/>
                          <a:sym typeface="Montserrat"/>
                        </a:rPr>
                        <a:t>The program should output </a:t>
                      </a:r>
                      <a:r>
                        <a:rPr lang="en-GB" sz="2800">
                          <a:latin typeface="Roboto Mono"/>
                          <a:ea typeface="Roboto Mono"/>
                          <a:cs typeface="Roboto Mono"/>
                          <a:sym typeface="Roboto Mono"/>
                        </a:rPr>
                        <a:t>“It must be a Fish!”</a:t>
                      </a:r>
                      <a:r>
                        <a:rPr lang="en-GB" sz="2800">
                          <a:latin typeface="Montserrat"/>
                          <a:ea typeface="Montserrat"/>
                          <a:cs typeface="Montserrat"/>
                          <a:sym typeface="Montserrat"/>
                        </a:rPr>
                        <a:t> if the condition on line 16 is True and </a:t>
                      </a:r>
                      <a:r>
                        <a:rPr lang="en-GB" sz="2800">
                          <a:latin typeface="Roboto Mono"/>
                          <a:ea typeface="Roboto Mono"/>
                          <a:cs typeface="Roboto Mono"/>
                          <a:sym typeface="Roboto Mono"/>
                        </a:rPr>
                        <a:t>“It must be a Whale!”</a:t>
                      </a:r>
                      <a:r>
                        <a:rPr lang="en-GB" sz="2800">
                          <a:latin typeface="Montserrat"/>
                          <a:ea typeface="Montserrat"/>
                          <a:cs typeface="Montserrat"/>
                          <a:sym typeface="Montserrat"/>
                        </a:rPr>
                        <a:t> if the condition is False.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Enter the necessary lines of code to make this happen. </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r>
            </a:tbl>
          </a:graphicData>
        </a:graphic>
      </p:graphicFrame>
      <p:graphicFrame>
        <p:nvGraphicFramePr>
          <p:cNvPr id="179" name="Google Shape;179;p24"/>
          <p:cNvGraphicFramePr/>
          <p:nvPr/>
        </p:nvGraphicFramePr>
        <p:xfrm>
          <a:off x="952500" y="5544550"/>
          <a:ext cx="3000000" cy="3000000"/>
        </p:xfrm>
        <a:graphic>
          <a:graphicData uri="http://schemas.openxmlformats.org/drawingml/2006/table">
            <a:tbl>
              <a:tblPr>
                <a:noFill/>
                <a:tableStyleId>{8CBE1D1C-1E89-4163-8BB3-4B890240042D}</a:tableStyleId>
              </a:tblPr>
              <a:tblGrid>
                <a:gridCol w="4852125"/>
                <a:gridCol w="11530875"/>
              </a:tblGrid>
              <a:tr h="821350">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Modification 6</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Hint</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r>
              <a:tr h="2994850">
                <a:tc>
                  <a:txBody>
                    <a:bodyPr/>
                    <a:lstStyle/>
                    <a:p>
                      <a:pPr indent="0" lvl="0" marL="0" rtl="0" algn="l">
                        <a:spcBef>
                          <a:spcPts val="0"/>
                        </a:spcBef>
                        <a:spcAft>
                          <a:spcPts val="0"/>
                        </a:spcAft>
                        <a:buNone/>
                      </a:pPr>
                      <a:r>
                        <a:rPr lang="en-GB" sz="2800">
                          <a:latin typeface="Montserrat"/>
                          <a:ea typeface="Montserrat"/>
                          <a:cs typeface="Montserrat"/>
                          <a:sym typeface="Montserrat"/>
                        </a:rPr>
                        <a:t>Test your code. Check the input/output in the hing to see if it is working correctly.</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2800">
                          <a:latin typeface="Roboto Mono"/>
                          <a:ea typeface="Roboto Mono"/>
                          <a:cs typeface="Roboto Mono"/>
                          <a:sym typeface="Roboto Mono"/>
                        </a:rPr>
                        <a:t>Pick either Ostrich, Lion or Whale</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I will attempt to guess your choice</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Does the animal live in the water? Y/N</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y</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Is the animal a mammal? Y/N</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n</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It must be a fish!</a:t>
                      </a:r>
                      <a:endParaRPr sz="2800">
                        <a:latin typeface="Roboto Mono"/>
                        <a:ea typeface="Roboto Mono"/>
                        <a:cs typeface="Roboto Mono"/>
                        <a:sym typeface="Roboto Mono"/>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5"/>
          <p:cNvSpPr txBox="1"/>
          <p:nvPr>
            <p:ph type="title"/>
          </p:nvPr>
        </p:nvSpPr>
        <p:spPr>
          <a:xfrm>
            <a:off x="917950" y="890050"/>
            <a:ext cx="13201200" cy="82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4: Modify</a:t>
            </a:r>
            <a:endParaRPr/>
          </a:p>
        </p:txBody>
      </p:sp>
      <p:sp>
        <p:nvSpPr>
          <p:cNvPr id="185" name="Google Shape;185;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86" name="Google Shape;186;p25"/>
          <p:cNvGraphicFramePr/>
          <p:nvPr/>
        </p:nvGraphicFramePr>
        <p:xfrm>
          <a:off x="952500" y="1867700"/>
          <a:ext cx="3000000" cy="3000000"/>
        </p:xfrm>
        <a:graphic>
          <a:graphicData uri="http://schemas.openxmlformats.org/drawingml/2006/table">
            <a:tbl>
              <a:tblPr>
                <a:noFill/>
                <a:tableStyleId>{8CBE1D1C-1E89-4163-8BB3-4B890240042D}</a:tableStyleId>
              </a:tblPr>
              <a:tblGrid>
                <a:gridCol w="4852125"/>
                <a:gridCol w="11530875"/>
              </a:tblGrid>
              <a:tr h="570400">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Modification 7</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Hint</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r>
              <a:tr h="3065375">
                <a:tc>
                  <a:txBody>
                    <a:bodyPr/>
                    <a:lstStyle/>
                    <a:p>
                      <a:pPr indent="0" lvl="0" marL="0" rtl="0" algn="l">
                        <a:spcBef>
                          <a:spcPts val="0"/>
                        </a:spcBef>
                        <a:spcAft>
                          <a:spcPts val="0"/>
                        </a:spcAft>
                        <a:buNone/>
                      </a:pPr>
                      <a:r>
                        <a:rPr lang="en-GB" sz="2800">
                          <a:latin typeface="Montserrat"/>
                          <a:ea typeface="Montserrat"/>
                          <a:cs typeface="Montserrat"/>
                          <a:sym typeface="Montserrat"/>
                        </a:rPr>
                        <a:t>Test your code again. Check the input/output in the hing to see if it is working correctly.</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2800">
                          <a:latin typeface="Roboto Mono"/>
                          <a:ea typeface="Roboto Mono"/>
                          <a:cs typeface="Roboto Mono"/>
                          <a:sym typeface="Roboto Mono"/>
                        </a:rPr>
                        <a:t>Pick either Ostrich, Lion or Whale</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I will attempt to guess your choice</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Does the animal live in the water? Y/N</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y</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Is the animal a mammal? Y/N</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y</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It must be a Whale!</a:t>
                      </a:r>
                      <a:endParaRPr sz="2800">
                        <a:latin typeface="Roboto Mono"/>
                        <a:ea typeface="Roboto Mono"/>
                        <a:cs typeface="Roboto Mono"/>
                        <a:sym typeface="Roboto Mono"/>
                      </a:endParaRPr>
                    </a:p>
                    <a:p>
                      <a:pPr indent="0" lvl="0" marL="0" rtl="0" algn="l">
                        <a:spcBef>
                          <a:spcPts val="0"/>
                        </a:spcBef>
                        <a:spcAft>
                          <a:spcPts val="0"/>
                        </a:spcAft>
                        <a:buNone/>
                      </a:pPr>
                      <a:r>
                        <a:t/>
                      </a:r>
                      <a:endParaRPr sz="2800">
                        <a:latin typeface="Roboto Mono"/>
                        <a:ea typeface="Roboto Mono"/>
                        <a:cs typeface="Roboto Mono"/>
                        <a:sym typeface="Roboto Mono"/>
                      </a:endParaRPr>
                    </a:p>
                  </a:txBody>
                  <a:tcPr marT="91425" marB="91425" marR="91425" marL="91425"/>
                </a:tc>
              </a:tr>
            </a:tbl>
          </a:graphicData>
        </a:graphic>
      </p:graphicFrame>
      <p:graphicFrame>
        <p:nvGraphicFramePr>
          <p:cNvPr id="187" name="Google Shape;187;p25"/>
          <p:cNvGraphicFramePr/>
          <p:nvPr/>
        </p:nvGraphicFramePr>
        <p:xfrm>
          <a:off x="952500" y="5544550"/>
          <a:ext cx="3000000" cy="3000000"/>
        </p:xfrm>
        <a:graphic>
          <a:graphicData uri="http://schemas.openxmlformats.org/drawingml/2006/table">
            <a:tbl>
              <a:tblPr>
                <a:noFill/>
                <a:tableStyleId>{8CBE1D1C-1E89-4163-8BB3-4B890240042D}</a:tableStyleId>
              </a:tblPr>
              <a:tblGrid>
                <a:gridCol w="4852125"/>
                <a:gridCol w="11530875"/>
              </a:tblGrid>
              <a:tr h="565975">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Modification 8</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Hint</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r>
              <a:tr h="3041500">
                <a:tc>
                  <a:txBody>
                    <a:bodyPr/>
                    <a:lstStyle/>
                    <a:p>
                      <a:pPr indent="0" lvl="0" marL="0" rtl="0" algn="l">
                        <a:spcBef>
                          <a:spcPts val="0"/>
                        </a:spcBef>
                        <a:spcAft>
                          <a:spcPts val="0"/>
                        </a:spcAft>
                        <a:buNone/>
                      </a:pPr>
                      <a:r>
                        <a:rPr lang="en-GB" sz="2800">
                          <a:latin typeface="Montserrat"/>
                          <a:ea typeface="Montserrat"/>
                          <a:cs typeface="Montserrat"/>
                          <a:sym typeface="Montserrat"/>
                        </a:rPr>
                        <a:t>Edit the instructions at the beginning of the code to reflect the addition of a Fish to the animal choices. </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26"/>
          <p:cNvSpPr txBox="1"/>
          <p:nvPr>
            <p:ph type="title"/>
          </p:nvPr>
        </p:nvSpPr>
        <p:spPr>
          <a:xfrm>
            <a:off x="917950" y="2876300"/>
            <a:ext cx="16452000" cy="637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Guess the vegetable game</a:t>
            </a:r>
            <a:endParaRPr/>
          </a:p>
        </p:txBody>
      </p:sp>
      <p:sp>
        <p:nvSpPr>
          <p:cNvPr id="193" name="Google Shape;193;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Make a guess the vegetable game</a:t>
            </a:r>
            <a:endParaRPr/>
          </a:p>
        </p:txBody>
      </p:sp>
      <p:sp>
        <p:nvSpPr>
          <p:cNvPr id="199" name="Google Shape;199;p2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t>Make a guess the vegetable game. Your game will consist of 4 vegetables. </a:t>
            </a:r>
            <a:endParaRPr sz="2800"/>
          </a:p>
          <a:p>
            <a:pPr indent="-406400" lvl="0" marL="457200" rtl="0" algn="l">
              <a:spcBef>
                <a:spcPts val="2000"/>
              </a:spcBef>
              <a:spcAft>
                <a:spcPts val="0"/>
              </a:spcAft>
              <a:buSzPts val="2800"/>
              <a:buChar char="●"/>
            </a:pPr>
            <a:r>
              <a:rPr lang="en-GB" sz="2800"/>
              <a:t>Peas</a:t>
            </a:r>
            <a:endParaRPr sz="2800"/>
          </a:p>
          <a:p>
            <a:pPr indent="-406400" lvl="0" marL="457200" rtl="0" algn="l">
              <a:spcBef>
                <a:spcPts val="0"/>
              </a:spcBef>
              <a:spcAft>
                <a:spcPts val="0"/>
              </a:spcAft>
              <a:buSzPts val="2800"/>
              <a:buChar char="●"/>
            </a:pPr>
            <a:r>
              <a:rPr lang="en-GB" sz="2800"/>
              <a:t>Broccoli</a:t>
            </a:r>
            <a:endParaRPr sz="2800"/>
          </a:p>
          <a:p>
            <a:pPr indent="-406400" lvl="0" marL="457200" rtl="0" algn="l">
              <a:spcBef>
                <a:spcPts val="0"/>
              </a:spcBef>
              <a:spcAft>
                <a:spcPts val="0"/>
              </a:spcAft>
              <a:buSzPts val="2800"/>
              <a:buChar char="●"/>
            </a:pPr>
            <a:r>
              <a:rPr lang="en-GB" sz="2800"/>
              <a:t>Carrot</a:t>
            </a:r>
            <a:endParaRPr sz="2800"/>
          </a:p>
          <a:p>
            <a:pPr indent="-406400" lvl="0" marL="457200" rtl="0" algn="l">
              <a:spcBef>
                <a:spcPts val="0"/>
              </a:spcBef>
              <a:spcAft>
                <a:spcPts val="0"/>
              </a:spcAft>
              <a:buSzPts val="2800"/>
              <a:buChar char="●"/>
            </a:pPr>
            <a:r>
              <a:rPr lang="en-GB" sz="2800"/>
              <a:t>Sweetcorn</a:t>
            </a:r>
            <a:endParaRPr sz="2800"/>
          </a:p>
          <a:p>
            <a:pPr indent="0" lvl="0" marL="0" rtl="0" algn="l">
              <a:spcBef>
                <a:spcPts val="2000"/>
              </a:spcBef>
              <a:spcAft>
                <a:spcPts val="2000"/>
              </a:spcAft>
              <a:buNone/>
            </a:pPr>
            <a:r>
              <a:rPr lang="en-GB" sz="2800"/>
              <a:t>The vegetables need to be divided into categories. To help you plan your game, a tree diagram has been created for you on the next slide.</a:t>
            </a:r>
            <a:endParaRPr sz="2800"/>
          </a:p>
        </p:txBody>
      </p:sp>
      <p:sp>
        <p:nvSpPr>
          <p:cNvPr id="200" name="Google Shape;200;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Guess the vegetable game decision tree</a:t>
            </a:r>
            <a:endParaRPr/>
          </a:p>
        </p:txBody>
      </p:sp>
      <p:sp>
        <p:nvSpPr>
          <p:cNvPr id="206" name="Google Shape;206;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7" name="Google Shape;207;p28"/>
          <p:cNvSpPr txBox="1"/>
          <p:nvPr/>
        </p:nvSpPr>
        <p:spPr>
          <a:xfrm>
            <a:off x="7391075" y="2037975"/>
            <a:ext cx="3888900" cy="102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latin typeface="Montserrat"/>
                <a:ea typeface="Montserrat"/>
                <a:cs typeface="Montserrat"/>
                <a:sym typeface="Montserrat"/>
              </a:rPr>
              <a:t>Is the vegetable green?</a:t>
            </a:r>
            <a:endParaRPr b="1" sz="2800">
              <a:latin typeface="Montserrat"/>
              <a:ea typeface="Montserrat"/>
              <a:cs typeface="Montserrat"/>
              <a:sym typeface="Montserrat"/>
            </a:endParaRPr>
          </a:p>
        </p:txBody>
      </p:sp>
      <p:cxnSp>
        <p:nvCxnSpPr>
          <p:cNvPr id="208" name="Google Shape;208;p28"/>
          <p:cNvCxnSpPr>
            <a:stCxn id="207" idx="2"/>
            <a:endCxn id="209" idx="0"/>
          </p:cNvCxnSpPr>
          <p:nvPr/>
        </p:nvCxnSpPr>
        <p:spPr>
          <a:xfrm flipH="1">
            <a:off x="5167025" y="3059175"/>
            <a:ext cx="4168500" cy="1497600"/>
          </a:xfrm>
          <a:prstGeom prst="straightConnector1">
            <a:avLst/>
          </a:prstGeom>
          <a:noFill/>
          <a:ln cap="flat" cmpd="sng" w="9525">
            <a:solidFill>
              <a:srgbClr val="000000"/>
            </a:solidFill>
            <a:prstDash val="solid"/>
            <a:round/>
            <a:headEnd len="med" w="med" type="none"/>
            <a:tailEnd len="med" w="med" type="triangle"/>
          </a:ln>
        </p:spPr>
      </p:cxnSp>
      <p:cxnSp>
        <p:nvCxnSpPr>
          <p:cNvPr id="210" name="Google Shape;210;p28"/>
          <p:cNvCxnSpPr>
            <a:stCxn id="207" idx="2"/>
            <a:endCxn id="211" idx="0"/>
          </p:cNvCxnSpPr>
          <p:nvPr/>
        </p:nvCxnSpPr>
        <p:spPr>
          <a:xfrm>
            <a:off x="9335525" y="3059175"/>
            <a:ext cx="3487500" cy="1497600"/>
          </a:xfrm>
          <a:prstGeom prst="straightConnector1">
            <a:avLst/>
          </a:prstGeom>
          <a:noFill/>
          <a:ln cap="flat" cmpd="sng" w="9525">
            <a:solidFill>
              <a:srgbClr val="000000"/>
            </a:solidFill>
            <a:prstDash val="solid"/>
            <a:round/>
            <a:headEnd len="med" w="med" type="none"/>
            <a:tailEnd len="med" w="med" type="triangle"/>
          </a:ln>
        </p:spPr>
      </p:cxnSp>
      <p:sp>
        <p:nvSpPr>
          <p:cNvPr id="209" name="Google Shape;209;p28"/>
          <p:cNvSpPr txBox="1"/>
          <p:nvPr/>
        </p:nvSpPr>
        <p:spPr>
          <a:xfrm>
            <a:off x="3222506" y="4556873"/>
            <a:ext cx="3888900" cy="69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latin typeface="Montserrat"/>
                <a:ea typeface="Montserrat"/>
                <a:cs typeface="Montserrat"/>
                <a:sym typeface="Montserrat"/>
              </a:rPr>
              <a:t>Does it look like a tree?</a:t>
            </a:r>
            <a:endParaRPr b="1" sz="2800">
              <a:latin typeface="Montserrat"/>
              <a:ea typeface="Montserrat"/>
              <a:cs typeface="Montserrat"/>
              <a:sym typeface="Montserrat"/>
            </a:endParaRPr>
          </a:p>
        </p:txBody>
      </p:sp>
      <p:sp>
        <p:nvSpPr>
          <p:cNvPr id="211" name="Google Shape;211;p28"/>
          <p:cNvSpPr txBox="1"/>
          <p:nvPr/>
        </p:nvSpPr>
        <p:spPr>
          <a:xfrm>
            <a:off x="10878520" y="4556873"/>
            <a:ext cx="3888900" cy="69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latin typeface="Montserrat"/>
                <a:ea typeface="Montserrat"/>
                <a:cs typeface="Montserrat"/>
                <a:sym typeface="Montserrat"/>
              </a:rPr>
              <a:t>Is it orange?</a:t>
            </a:r>
            <a:endParaRPr b="1" sz="2800">
              <a:latin typeface="Montserrat"/>
              <a:ea typeface="Montserrat"/>
              <a:cs typeface="Montserrat"/>
              <a:sym typeface="Montserrat"/>
            </a:endParaRPr>
          </a:p>
        </p:txBody>
      </p:sp>
      <p:sp>
        <p:nvSpPr>
          <p:cNvPr id="212" name="Google Shape;212;p28"/>
          <p:cNvSpPr txBox="1"/>
          <p:nvPr/>
        </p:nvSpPr>
        <p:spPr>
          <a:xfrm>
            <a:off x="6298410" y="3253951"/>
            <a:ext cx="9840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latin typeface="Montserrat"/>
                <a:ea typeface="Montserrat"/>
                <a:cs typeface="Montserrat"/>
                <a:sym typeface="Montserrat"/>
              </a:rPr>
              <a:t>Yes</a:t>
            </a:r>
            <a:endParaRPr b="1" sz="2800">
              <a:latin typeface="Montserrat"/>
              <a:ea typeface="Montserrat"/>
              <a:cs typeface="Montserrat"/>
              <a:sym typeface="Montserrat"/>
            </a:endParaRPr>
          </a:p>
        </p:txBody>
      </p:sp>
      <p:sp>
        <p:nvSpPr>
          <p:cNvPr id="213" name="Google Shape;213;p28"/>
          <p:cNvSpPr txBox="1"/>
          <p:nvPr/>
        </p:nvSpPr>
        <p:spPr>
          <a:xfrm>
            <a:off x="11262950" y="3253951"/>
            <a:ext cx="9840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latin typeface="Montserrat"/>
                <a:ea typeface="Montserrat"/>
                <a:cs typeface="Montserrat"/>
                <a:sym typeface="Montserrat"/>
              </a:rPr>
              <a:t>No</a:t>
            </a:r>
            <a:endParaRPr b="1" sz="2800">
              <a:latin typeface="Montserrat"/>
              <a:ea typeface="Montserrat"/>
              <a:cs typeface="Montserrat"/>
              <a:sym typeface="Montserrat"/>
            </a:endParaRPr>
          </a:p>
        </p:txBody>
      </p:sp>
      <p:cxnSp>
        <p:nvCxnSpPr>
          <p:cNvPr id="214" name="Google Shape;214;p28"/>
          <p:cNvCxnSpPr>
            <a:endCxn id="215" idx="0"/>
          </p:cNvCxnSpPr>
          <p:nvPr/>
        </p:nvCxnSpPr>
        <p:spPr>
          <a:xfrm flipH="1">
            <a:off x="2862400" y="5513490"/>
            <a:ext cx="2201400" cy="1090800"/>
          </a:xfrm>
          <a:prstGeom prst="straightConnector1">
            <a:avLst/>
          </a:prstGeom>
          <a:noFill/>
          <a:ln cap="flat" cmpd="sng" w="9525">
            <a:solidFill>
              <a:srgbClr val="000000"/>
            </a:solidFill>
            <a:prstDash val="solid"/>
            <a:round/>
            <a:headEnd len="med" w="med" type="none"/>
            <a:tailEnd len="med" w="med" type="triangle"/>
          </a:ln>
        </p:spPr>
      </p:cxnSp>
      <p:cxnSp>
        <p:nvCxnSpPr>
          <p:cNvPr id="216" name="Google Shape;216;p28"/>
          <p:cNvCxnSpPr>
            <a:endCxn id="217" idx="0"/>
          </p:cNvCxnSpPr>
          <p:nvPr/>
        </p:nvCxnSpPr>
        <p:spPr>
          <a:xfrm>
            <a:off x="5094109" y="5504340"/>
            <a:ext cx="2007600" cy="2056500"/>
          </a:xfrm>
          <a:prstGeom prst="straightConnector1">
            <a:avLst/>
          </a:prstGeom>
          <a:noFill/>
          <a:ln cap="flat" cmpd="sng" w="9525">
            <a:solidFill>
              <a:srgbClr val="000000"/>
            </a:solidFill>
            <a:prstDash val="solid"/>
            <a:round/>
            <a:headEnd len="med" w="med" type="none"/>
            <a:tailEnd len="med" w="med" type="triangle"/>
          </a:ln>
        </p:spPr>
      </p:cxnSp>
      <p:sp>
        <p:nvSpPr>
          <p:cNvPr id="215" name="Google Shape;215;p28"/>
          <p:cNvSpPr txBox="1"/>
          <p:nvPr/>
        </p:nvSpPr>
        <p:spPr>
          <a:xfrm>
            <a:off x="917950" y="6604290"/>
            <a:ext cx="3888900" cy="69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latin typeface="Montserrat"/>
                <a:ea typeface="Montserrat"/>
                <a:cs typeface="Montserrat"/>
                <a:sym typeface="Montserrat"/>
              </a:rPr>
              <a:t>It must be broccoli!</a:t>
            </a:r>
            <a:endParaRPr b="1" sz="2800">
              <a:latin typeface="Montserrat"/>
              <a:ea typeface="Montserrat"/>
              <a:cs typeface="Montserrat"/>
              <a:sym typeface="Montserrat"/>
            </a:endParaRPr>
          </a:p>
        </p:txBody>
      </p:sp>
      <p:sp>
        <p:nvSpPr>
          <p:cNvPr id="217" name="Google Shape;217;p28"/>
          <p:cNvSpPr txBox="1"/>
          <p:nvPr/>
        </p:nvSpPr>
        <p:spPr>
          <a:xfrm>
            <a:off x="5157259" y="7560840"/>
            <a:ext cx="3888900" cy="69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latin typeface="Montserrat"/>
                <a:ea typeface="Montserrat"/>
                <a:cs typeface="Montserrat"/>
                <a:sym typeface="Montserrat"/>
              </a:rPr>
              <a:t>It must be peas!</a:t>
            </a:r>
            <a:endParaRPr b="1" sz="2800">
              <a:latin typeface="Montserrat"/>
              <a:ea typeface="Montserrat"/>
              <a:cs typeface="Montserrat"/>
              <a:sym typeface="Montserrat"/>
            </a:endParaRPr>
          </a:p>
        </p:txBody>
      </p:sp>
      <p:sp>
        <p:nvSpPr>
          <p:cNvPr id="218" name="Google Shape;218;p28"/>
          <p:cNvSpPr txBox="1"/>
          <p:nvPr/>
        </p:nvSpPr>
        <p:spPr>
          <a:xfrm>
            <a:off x="2862714" y="5513618"/>
            <a:ext cx="9840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latin typeface="Montserrat"/>
                <a:ea typeface="Montserrat"/>
                <a:cs typeface="Montserrat"/>
                <a:sym typeface="Montserrat"/>
              </a:rPr>
              <a:t>Yes</a:t>
            </a:r>
            <a:endParaRPr b="1" sz="2800">
              <a:latin typeface="Montserrat"/>
              <a:ea typeface="Montserrat"/>
              <a:cs typeface="Montserrat"/>
              <a:sym typeface="Montserrat"/>
            </a:endParaRPr>
          </a:p>
        </p:txBody>
      </p:sp>
      <p:sp>
        <p:nvSpPr>
          <p:cNvPr id="219" name="Google Shape;219;p28"/>
          <p:cNvSpPr txBox="1"/>
          <p:nvPr/>
        </p:nvSpPr>
        <p:spPr>
          <a:xfrm>
            <a:off x="6041055" y="5768318"/>
            <a:ext cx="9840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latin typeface="Montserrat"/>
                <a:ea typeface="Montserrat"/>
                <a:cs typeface="Montserrat"/>
                <a:sym typeface="Montserrat"/>
              </a:rPr>
              <a:t>No</a:t>
            </a:r>
            <a:endParaRPr b="1" sz="2800">
              <a:latin typeface="Montserrat"/>
              <a:ea typeface="Montserrat"/>
              <a:cs typeface="Montserrat"/>
              <a:sym typeface="Montserrat"/>
            </a:endParaRPr>
          </a:p>
        </p:txBody>
      </p:sp>
      <p:cxnSp>
        <p:nvCxnSpPr>
          <p:cNvPr id="220" name="Google Shape;220;p28"/>
          <p:cNvCxnSpPr>
            <a:endCxn id="221" idx="0"/>
          </p:cNvCxnSpPr>
          <p:nvPr/>
        </p:nvCxnSpPr>
        <p:spPr>
          <a:xfrm flipH="1">
            <a:off x="10654255" y="5503918"/>
            <a:ext cx="2201400" cy="1090800"/>
          </a:xfrm>
          <a:prstGeom prst="straightConnector1">
            <a:avLst/>
          </a:prstGeom>
          <a:noFill/>
          <a:ln cap="flat" cmpd="sng" w="9525">
            <a:solidFill>
              <a:srgbClr val="000000"/>
            </a:solidFill>
            <a:prstDash val="solid"/>
            <a:round/>
            <a:headEnd len="med" w="med" type="none"/>
            <a:tailEnd len="med" w="med" type="triangle"/>
          </a:ln>
        </p:spPr>
      </p:cxnSp>
      <p:cxnSp>
        <p:nvCxnSpPr>
          <p:cNvPr id="222" name="Google Shape;222;p28"/>
          <p:cNvCxnSpPr>
            <a:endCxn id="223" idx="0"/>
          </p:cNvCxnSpPr>
          <p:nvPr/>
        </p:nvCxnSpPr>
        <p:spPr>
          <a:xfrm>
            <a:off x="12855888" y="5503918"/>
            <a:ext cx="2569500" cy="1090800"/>
          </a:xfrm>
          <a:prstGeom prst="straightConnector1">
            <a:avLst/>
          </a:prstGeom>
          <a:noFill/>
          <a:ln cap="flat" cmpd="sng" w="9525">
            <a:solidFill>
              <a:srgbClr val="000000"/>
            </a:solidFill>
            <a:prstDash val="solid"/>
            <a:round/>
            <a:headEnd len="med" w="med" type="none"/>
            <a:tailEnd len="med" w="med" type="triangle"/>
          </a:ln>
        </p:spPr>
      </p:cxnSp>
      <p:sp>
        <p:nvSpPr>
          <p:cNvPr id="221" name="Google Shape;221;p28"/>
          <p:cNvSpPr txBox="1"/>
          <p:nvPr/>
        </p:nvSpPr>
        <p:spPr>
          <a:xfrm>
            <a:off x="8709805" y="6594718"/>
            <a:ext cx="3888900" cy="69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latin typeface="Montserrat"/>
                <a:ea typeface="Montserrat"/>
                <a:cs typeface="Montserrat"/>
                <a:sym typeface="Montserrat"/>
              </a:rPr>
              <a:t>It must be a carrot!</a:t>
            </a:r>
            <a:endParaRPr b="1" sz="2800">
              <a:latin typeface="Montserrat"/>
              <a:ea typeface="Montserrat"/>
              <a:cs typeface="Montserrat"/>
              <a:sym typeface="Montserrat"/>
            </a:endParaRPr>
          </a:p>
        </p:txBody>
      </p:sp>
      <p:sp>
        <p:nvSpPr>
          <p:cNvPr id="223" name="Google Shape;223;p28"/>
          <p:cNvSpPr txBox="1"/>
          <p:nvPr/>
        </p:nvSpPr>
        <p:spPr>
          <a:xfrm>
            <a:off x="13480938" y="6594718"/>
            <a:ext cx="3888900" cy="69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latin typeface="Montserrat"/>
                <a:ea typeface="Montserrat"/>
                <a:cs typeface="Montserrat"/>
                <a:sym typeface="Montserrat"/>
              </a:rPr>
              <a:t>It must be sweetcorn!</a:t>
            </a:r>
            <a:endParaRPr b="1" sz="2800">
              <a:latin typeface="Montserrat"/>
              <a:ea typeface="Montserrat"/>
              <a:cs typeface="Montserrat"/>
              <a:sym typeface="Montserrat"/>
            </a:endParaRPr>
          </a:p>
        </p:txBody>
      </p:sp>
      <p:sp>
        <p:nvSpPr>
          <p:cNvPr id="224" name="Google Shape;224;p28"/>
          <p:cNvSpPr txBox="1"/>
          <p:nvPr/>
        </p:nvSpPr>
        <p:spPr>
          <a:xfrm>
            <a:off x="10654569" y="5504045"/>
            <a:ext cx="9840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latin typeface="Montserrat"/>
                <a:ea typeface="Montserrat"/>
                <a:cs typeface="Montserrat"/>
                <a:sym typeface="Montserrat"/>
              </a:rPr>
              <a:t>Yes</a:t>
            </a:r>
            <a:endParaRPr b="1" sz="2800">
              <a:latin typeface="Montserrat"/>
              <a:ea typeface="Montserrat"/>
              <a:cs typeface="Montserrat"/>
              <a:sym typeface="Montserrat"/>
            </a:endParaRPr>
          </a:p>
        </p:txBody>
      </p:sp>
      <p:sp>
        <p:nvSpPr>
          <p:cNvPr id="225" name="Google Shape;225;p28"/>
          <p:cNvSpPr txBox="1"/>
          <p:nvPr/>
        </p:nvSpPr>
        <p:spPr>
          <a:xfrm>
            <a:off x="14441360" y="5504045"/>
            <a:ext cx="9840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latin typeface="Montserrat"/>
                <a:ea typeface="Montserrat"/>
                <a:cs typeface="Montserrat"/>
                <a:sym typeface="Montserrat"/>
              </a:rPr>
              <a:t>No</a:t>
            </a:r>
            <a:endParaRPr b="1" sz="28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9"/>
          <p:cNvSpPr txBox="1"/>
          <p:nvPr>
            <p:ph type="title"/>
          </p:nvPr>
        </p:nvSpPr>
        <p:spPr>
          <a:xfrm>
            <a:off x="917950" y="890050"/>
            <a:ext cx="13201200" cy="779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Sample input/output for testing</a:t>
            </a:r>
            <a:endParaRPr/>
          </a:p>
        </p:txBody>
      </p:sp>
      <p:sp>
        <p:nvSpPr>
          <p:cNvPr id="231" name="Google Shape;231;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32" name="Google Shape;232;p29"/>
          <p:cNvGraphicFramePr/>
          <p:nvPr/>
        </p:nvGraphicFramePr>
        <p:xfrm>
          <a:off x="833050" y="1839550"/>
          <a:ext cx="3000000" cy="3000000"/>
        </p:xfrm>
        <a:graphic>
          <a:graphicData uri="http://schemas.openxmlformats.org/drawingml/2006/table">
            <a:tbl>
              <a:tblPr>
                <a:noFill/>
                <a:tableStyleId>{D49E77DD-B291-4795-B206-D800F68F5112}</a:tableStyleId>
              </a:tblPr>
              <a:tblGrid>
                <a:gridCol w="7099200"/>
                <a:gridCol w="8097775"/>
                <a:gridCol w="1255050"/>
              </a:tblGrid>
              <a:tr h="405350">
                <a:tc gridSpan="2">
                  <a:txBody>
                    <a:bodyPr/>
                    <a:lstStyle/>
                    <a:p>
                      <a:pPr indent="0" lvl="0" marL="0" rtl="0" algn="l">
                        <a:lnSpc>
                          <a:spcPct val="114000"/>
                        </a:lnSpc>
                        <a:spcBef>
                          <a:spcPts val="0"/>
                        </a:spcBef>
                        <a:spcAft>
                          <a:spcPts val="0"/>
                        </a:spcAft>
                        <a:buNone/>
                      </a:pPr>
                      <a:r>
                        <a:rPr b="1" lang="en-GB" sz="2800">
                          <a:latin typeface="Montserrat"/>
                          <a:ea typeface="Montserrat"/>
                          <a:cs typeface="Montserrat"/>
                          <a:sym typeface="Montserrat"/>
                        </a:rPr>
                        <a:t>Example: the user has chosen carrot as their vegetable </a:t>
                      </a:r>
                      <a:r>
                        <a:rPr lang="en-GB" sz="2800">
                          <a:latin typeface="Montserrat"/>
                          <a:ea typeface="Montserrat"/>
                          <a:cs typeface="Montserrat"/>
                          <a:sym typeface="Montserrat"/>
                        </a:rPr>
                        <a:t> (✔ if it was successful)</a:t>
                      </a:r>
                      <a:endParaRPr sz="2800">
                        <a:latin typeface="Montserrat"/>
                        <a:ea typeface="Montserrat"/>
                        <a:cs typeface="Montserrat"/>
                        <a:sym typeface="Montserrat"/>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hMerge="1"/>
                <a:tc>
                  <a:txBody>
                    <a:bodyPr/>
                    <a:lstStyle/>
                    <a:p>
                      <a:pPr indent="0" lvl="0" marL="0" rtl="0" algn="l">
                        <a:lnSpc>
                          <a:spcPct val="114000"/>
                        </a:lnSpc>
                        <a:spcBef>
                          <a:spcPts val="0"/>
                        </a:spcBef>
                        <a:spcAft>
                          <a:spcPts val="0"/>
                        </a:spcAft>
                        <a:buNone/>
                      </a:pPr>
                      <a:r>
                        <a:t/>
                      </a:r>
                      <a:endParaRPr b="1" sz="2800">
                        <a:latin typeface="Quicksand"/>
                        <a:ea typeface="Quicksand"/>
                        <a:cs typeface="Quicksand"/>
                        <a:sym typeface="Quicksand"/>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648575">
                <a:tc gridSpan="2">
                  <a:txBody>
                    <a:bodyPr/>
                    <a:lstStyle/>
                    <a:p>
                      <a:pPr indent="0" lvl="0" marL="0" rtl="0" algn="l">
                        <a:lnSpc>
                          <a:spcPct val="114000"/>
                        </a:lnSpc>
                        <a:spcBef>
                          <a:spcPts val="0"/>
                        </a:spcBef>
                        <a:spcAft>
                          <a:spcPts val="0"/>
                        </a:spcAft>
                        <a:buNone/>
                      </a:pPr>
                      <a:r>
                        <a:rPr lang="en-GB" sz="2400">
                          <a:latin typeface="Montserrat"/>
                          <a:ea typeface="Montserrat"/>
                          <a:cs typeface="Montserrat"/>
                          <a:sym typeface="Montserrat"/>
                        </a:rPr>
                        <a:t>Note: Use this example to check your program. This is the output your program should produce for the given input.</a:t>
                      </a:r>
                      <a:endParaRPr b="1" sz="2400">
                        <a:latin typeface="Montserrat"/>
                        <a:ea typeface="Montserrat"/>
                        <a:cs typeface="Montserrat"/>
                        <a:sym typeface="Montserrat"/>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5B5BA5"/>
                      </a:solidFill>
                      <a:prstDash val="solid"/>
                      <a:round/>
                      <a:headEnd len="sm" w="sm" type="none"/>
                      <a:tailEnd len="sm" w="sm" type="none"/>
                    </a:lnB>
                    <a:solidFill>
                      <a:srgbClr val="FFFFFF"/>
                    </a:solidFill>
                  </a:tcPr>
                </a:tc>
                <a:tc hMerge="1"/>
                <a:tc>
                  <a:txBody>
                    <a:bodyPr/>
                    <a:lstStyle/>
                    <a:p>
                      <a:pPr indent="0" lvl="0" marL="0" rtl="0" algn="l">
                        <a:lnSpc>
                          <a:spcPct val="114000"/>
                        </a:lnSpc>
                        <a:spcBef>
                          <a:spcPts val="0"/>
                        </a:spcBef>
                        <a:spcAft>
                          <a:spcPts val="0"/>
                        </a:spcAft>
                        <a:buNone/>
                      </a:pPr>
                      <a:r>
                        <a:rPr lang="en-GB" sz="2800">
                          <a:latin typeface="Quicksand"/>
                          <a:ea typeface="Quicksand"/>
                          <a:cs typeface="Quicksand"/>
                          <a:sym typeface="Quicksand"/>
                        </a:rPr>
                        <a:t>✔</a:t>
                      </a:r>
                      <a:endParaRPr sz="2800">
                        <a:latin typeface="Quicksand"/>
                        <a:ea typeface="Quicksand"/>
                        <a:cs typeface="Quicksand"/>
                        <a:sym typeface="Quicksand"/>
                      </a:endParaRPr>
                    </a:p>
                  </a:txBody>
                  <a:tcPr marT="0" marB="0" marR="88900" marL="88900" anchor="ctr">
                    <a:lnL cap="flat" cmpd="sng" w="12700">
                      <a:solidFill>
                        <a:srgbClr val="FFFFFF"/>
                      </a:solidFill>
                      <a:prstDash val="solid"/>
                      <a:round/>
                      <a:headEnd len="sm" w="sm" type="none"/>
                      <a:tailEnd len="sm" w="sm" type="none"/>
                    </a:lnL>
                    <a:lnT cap="flat" cmpd="sng" w="12700">
                      <a:solidFill>
                        <a:srgbClr val="FFFFFF"/>
                      </a:solidFill>
                      <a:prstDash val="solid"/>
                      <a:round/>
                      <a:headEnd len="sm" w="sm" type="none"/>
                      <a:tailEnd len="sm" w="sm" type="none"/>
                    </a:lnT>
                    <a:lnB cap="flat" cmpd="sng" w="12700">
                      <a:solidFill>
                        <a:srgbClr val="5B5BA5"/>
                      </a:solidFill>
                      <a:prstDash val="solid"/>
                      <a:round/>
                      <a:headEnd len="sm" w="sm" type="none"/>
                      <a:tailEnd len="sm" w="sm" type="none"/>
                    </a:lnB>
                    <a:solidFill>
                      <a:srgbClr val="FFFFFF"/>
                    </a:solidFill>
                  </a:tcPr>
                </a:tc>
              </a:tr>
              <a:tr h="1783575">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The user is given instructions and a question prompt</a:t>
                      </a:r>
                      <a:endParaRPr sz="2800">
                        <a:latin typeface="Montserrat"/>
                        <a:ea typeface="Montserrat"/>
                        <a:cs typeface="Montserrat"/>
                        <a:sym typeface="Montserrat"/>
                      </a:endParaRPr>
                    </a:p>
                  </a:txBody>
                  <a:tcPr marT="762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5B5BA5"/>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Pick either Carrot, Broccoli, Peas or Sweetcorn</a:t>
                      </a:r>
                      <a:endParaRPr sz="2800">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latin typeface="Roboto Mono"/>
                          <a:ea typeface="Roboto Mono"/>
                          <a:cs typeface="Roboto Mono"/>
                          <a:sym typeface="Roboto Mono"/>
                        </a:rPr>
                        <a:t>I will attempt to guess your choice</a:t>
                      </a:r>
                      <a:endParaRPr sz="2800">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latin typeface="Roboto Mono"/>
                          <a:ea typeface="Roboto Mono"/>
                          <a:cs typeface="Roboto Mono"/>
                          <a:sym typeface="Roboto Mono"/>
                        </a:rPr>
                        <a:t>Is the vegetable green? Y/N</a:t>
                      </a:r>
                      <a:endParaRPr sz="28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5B5BA5"/>
                      </a:solidFill>
                      <a:prstDash val="solid"/>
                      <a:round/>
                      <a:headEnd len="sm" w="sm" type="none"/>
                      <a:tailEnd len="sm" w="sm" type="none"/>
                    </a:lnT>
                    <a:lnB cap="flat" cmpd="sng">
                      <a:solidFill>
                        <a:srgbClr val="5B5BA5"/>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t/>
                      </a:r>
                      <a:endParaRPr sz="2800">
                        <a:latin typeface="Quicksand"/>
                        <a:ea typeface="Quicksand"/>
                        <a:cs typeface="Quicksand"/>
                        <a:sym typeface="Quicksand"/>
                      </a:endParaRPr>
                    </a:p>
                  </a:txBody>
                  <a:tcPr marT="762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5B5BA5"/>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810700">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The user enters their reply</a:t>
                      </a:r>
                      <a:endParaRPr sz="2800">
                        <a:latin typeface="Montserrat"/>
                        <a:ea typeface="Montserrat"/>
                        <a:cs typeface="Montserrat"/>
                        <a:sym typeface="Montserrat"/>
                      </a:endParaRPr>
                    </a:p>
                  </a:txBody>
                  <a:tcPr marT="38100" marB="381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n</a:t>
                      </a:r>
                      <a:endParaRPr sz="2800">
                        <a:latin typeface="Roboto Mono"/>
                        <a:ea typeface="Roboto Mono"/>
                        <a:cs typeface="Roboto Mono"/>
                        <a:sym typeface="Roboto Mono"/>
                      </a:endParaRPr>
                    </a:p>
                  </a:txBody>
                  <a:tcPr marT="38100" marB="38100" marR="88900" marL="88900">
                    <a:lnL cap="flat" cmpd="sng">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a:solidFill>
                        <a:srgbClr val="5B5BA5"/>
                      </a:solidFill>
                      <a:prstDash val="solid"/>
                      <a:round/>
                      <a:headEnd len="sm" w="sm" type="none"/>
                      <a:tailEnd len="sm" w="sm" type="none"/>
                    </a:lnT>
                    <a:lnB cap="flat" cmpd="sng">
                      <a:solidFill>
                        <a:srgbClr val="5B5BA5"/>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t/>
                      </a:r>
                      <a:endParaRPr sz="28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1621425">
                <a:tc>
                  <a:txBody>
                    <a:bodyPr/>
                    <a:lstStyle/>
                    <a:p>
                      <a:pPr indent="0" lvl="0" marL="0" rtl="0" algn="l">
                        <a:lnSpc>
                          <a:spcPct val="114000"/>
                        </a:lnSpc>
                        <a:spcBef>
                          <a:spcPts val="0"/>
                        </a:spcBef>
                        <a:spcAft>
                          <a:spcPts val="0"/>
                        </a:spcAft>
                        <a:buNone/>
                      </a:pPr>
                      <a:r>
                        <a:rPr lang="en-GB" sz="2800">
                          <a:latin typeface="Montserrat"/>
                          <a:ea typeface="Montserrat"/>
                          <a:cs typeface="Montserrat"/>
                          <a:sym typeface="Montserrat"/>
                        </a:rPr>
                        <a:t>The program checks the response against a condition and displays the following prompt. </a:t>
                      </a:r>
                      <a:endParaRPr sz="2800">
                        <a:latin typeface="Montserrat"/>
                        <a:ea typeface="Montserrat"/>
                        <a:cs typeface="Montserrat"/>
                        <a:sym typeface="Montserrat"/>
                      </a:endParaRPr>
                    </a:p>
                  </a:txBody>
                  <a:tcPr marT="38100" marB="381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Is the vegetable orange? Y/N</a:t>
                      </a:r>
                      <a:endParaRPr sz="2800">
                        <a:latin typeface="Roboto Mono"/>
                        <a:ea typeface="Roboto Mono"/>
                        <a:cs typeface="Roboto Mono"/>
                        <a:sym typeface="Roboto Mono"/>
                      </a:endParaRPr>
                    </a:p>
                  </a:txBody>
                  <a:tcPr marT="38100" marB="38100" marR="88900" marL="88900">
                    <a:lnL cap="flat" cmpd="sng">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a:solidFill>
                        <a:srgbClr val="5B5BA5"/>
                      </a:solidFill>
                      <a:prstDash val="solid"/>
                      <a:round/>
                      <a:headEnd len="sm" w="sm" type="none"/>
                      <a:tailEnd len="sm" w="sm" type="none"/>
                    </a:lnT>
                    <a:lnB cap="flat" cmpd="sng">
                      <a:solidFill>
                        <a:srgbClr val="5B5BA5"/>
                      </a:solidFill>
                      <a:prstDash val="solid"/>
                      <a:round/>
                      <a:headEnd len="sm" w="sm" type="none"/>
                      <a:tailEnd len="sm" w="sm" type="none"/>
                    </a:lnB>
                    <a:solidFill>
                      <a:srgbClr val="FFFFFF"/>
                    </a:solidFill>
                  </a:tcPr>
                </a:tc>
                <a:tc>
                  <a:txBody>
                    <a:bodyPr/>
                    <a:lstStyle/>
                    <a:p>
                      <a:pPr indent="0" lvl="0" marL="0" rtl="0" algn="l">
                        <a:lnSpc>
                          <a:spcPct val="114000"/>
                        </a:lnSpc>
                        <a:spcBef>
                          <a:spcPts val="0"/>
                        </a:spcBef>
                        <a:spcAft>
                          <a:spcPts val="0"/>
                        </a:spcAft>
                        <a:buNone/>
                      </a:pPr>
                      <a:r>
                        <a:t/>
                      </a:r>
                      <a:endParaRPr sz="28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810700">
                <a:tc>
                  <a:txBody>
                    <a:bodyPr/>
                    <a:lstStyle/>
                    <a:p>
                      <a:pPr indent="0" lvl="0" marL="0" rtl="0" algn="l">
                        <a:lnSpc>
                          <a:spcPct val="114000"/>
                        </a:lnSpc>
                        <a:spcBef>
                          <a:spcPts val="0"/>
                        </a:spcBef>
                        <a:spcAft>
                          <a:spcPts val="0"/>
                        </a:spcAft>
                        <a:buNone/>
                      </a:pPr>
                      <a:r>
                        <a:rPr lang="en-GB" sz="2800">
                          <a:latin typeface="Montserrat"/>
                          <a:ea typeface="Montserrat"/>
                          <a:cs typeface="Montserrat"/>
                          <a:sym typeface="Montserrat"/>
                        </a:rPr>
                        <a:t>The user enters their reply</a:t>
                      </a:r>
                      <a:endParaRPr sz="2800">
                        <a:latin typeface="Montserrat"/>
                        <a:ea typeface="Montserrat"/>
                        <a:cs typeface="Montserrat"/>
                        <a:sym typeface="Montserrat"/>
                      </a:endParaRPr>
                    </a:p>
                  </a:txBody>
                  <a:tcPr marT="38100" marB="381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y</a:t>
                      </a:r>
                      <a:endParaRPr sz="2800">
                        <a:latin typeface="Roboto Mono"/>
                        <a:ea typeface="Roboto Mono"/>
                        <a:cs typeface="Roboto Mono"/>
                        <a:sym typeface="Roboto Mono"/>
                      </a:endParaRPr>
                    </a:p>
                  </a:txBody>
                  <a:tcPr marT="38100" marB="38100" marR="88900" marL="88900">
                    <a:lnL cap="flat" cmpd="sng">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a:solidFill>
                        <a:srgbClr val="5B5BA5"/>
                      </a:solidFill>
                      <a:prstDash val="solid"/>
                      <a:round/>
                      <a:headEnd len="sm" w="sm" type="none"/>
                      <a:tailEnd len="sm" w="sm" type="none"/>
                    </a:lnT>
                    <a:lnB cap="flat" cmpd="sng">
                      <a:solidFill>
                        <a:srgbClr val="5B5BA5"/>
                      </a:solidFill>
                      <a:prstDash val="solid"/>
                      <a:round/>
                      <a:headEnd len="sm" w="sm" type="none"/>
                      <a:tailEnd len="sm" w="sm" type="none"/>
                    </a:lnB>
                    <a:solidFill>
                      <a:srgbClr val="EFEFEF"/>
                    </a:solidFill>
                  </a:tcPr>
                </a:tc>
                <a:tc>
                  <a:txBody>
                    <a:bodyPr/>
                    <a:lstStyle/>
                    <a:p>
                      <a:pPr indent="0" lvl="0" marL="0" rtl="0" algn="l">
                        <a:lnSpc>
                          <a:spcPct val="114000"/>
                        </a:lnSpc>
                        <a:spcBef>
                          <a:spcPts val="0"/>
                        </a:spcBef>
                        <a:spcAft>
                          <a:spcPts val="0"/>
                        </a:spcAft>
                        <a:buNone/>
                      </a:pPr>
                      <a:r>
                        <a:t/>
                      </a:r>
                      <a:endParaRPr sz="28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r h="1621425">
                <a:tc>
                  <a:txBody>
                    <a:bodyPr/>
                    <a:lstStyle/>
                    <a:p>
                      <a:pPr indent="0" lvl="0" marL="0" rtl="0" algn="l">
                        <a:lnSpc>
                          <a:spcPct val="114000"/>
                        </a:lnSpc>
                        <a:spcBef>
                          <a:spcPts val="0"/>
                        </a:spcBef>
                        <a:spcAft>
                          <a:spcPts val="0"/>
                        </a:spcAft>
                        <a:buNone/>
                      </a:pPr>
                      <a:r>
                        <a:rPr lang="en-GB" sz="2800">
                          <a:latin typeface="Montserrat"/>
                          <a:ea typeface="Montserrat"/>
                          <a:cs typeface="Montserrat"/>
                          <a:sym typeface="Montserrat"/>
                        </a:rPr>
                        <a:t>The program checks the response against a condition and displays the message.</a:t>
                      </a:r>
                      <a:endParaRPr sz="2800">
                        <a:latin typeface="Montserrat"/>
                        <a:ea typeface="Montserrat"/>
                        <a:cs typeface="Montserrat"/>
                        <a:sym typeface="Montserrat"/>
                      </a:endParaRPr>
                    </a:p>
                  </a:txBody>
                  <a:tcPr marT="38100" marB="381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It must be a Carrot!</a:t>
                      </a:r>
                      <a:endParaRPr sz="2800">
                        <a:latin typeface="Roboto Mono"/>
                        <a:ea typeface="Roboto Mono"/>
                        <a:cs typeface="Roboto Mono"/>
                        <a:sym typeface="Roboto Mono"/>
                      </a:endParaRPr>
                    </a:p>
                  </a:txBody>
                  <a:tcPr marT="38100" marB="38100" marR="88900" marL="88900">
                    <a:lnL cap="flat" cmpd="sng">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a:solidFill>
                        <a:srgbClr val="5B5BA5"/>
                      </a:solidFill>
                      <a:prstDash val="solid"/>
                      <a:round/>
                      <a:headEnd len="sm" w="sm" type="none"/>
                      <a:tailEnd len="sm" w="sm" type="none"/>
                    </a:lnT>
                    <a:lnB cap="flat" cmpd="sng">
                      <a:solidFill>
                        <a:srgbClr val="FFFFFF"/>
                      </a:solidFill>
                      <a:prstDash val="solid"/>
                      <a:round/>
                      <a:headEnd len="sm" w="sm" type="none"/>
                      <a:tailEnd len="sm" w="sm" type="none"/>
                    </a:lnB>
                    <a:solidFill>
                      <a:srgbClr val="FFFFFF"/>
                    </a:solidFill>
                  </a:tcPr>
                </a:tc>
                <a:tc>
                  <a:txBody>
                    <a:bodyPr/>
                    <a:lstStyle/>
                    <a:p>
                      <a:pPr indent="0" lvl="0" marL="0" rtl="0" algn="l">
                        <a:lnSpc>
                          <a:spcPct val="114000"/>
                        </a:lnSpc>
                        <a:spcBef>
                          <a:spcPts val="0"/>
                        </a:spcBef>
                        <a:spcAft>
                          <a:spcPts val="0"/>
                        </a:spcAft>
                        <a:buNone/>
                      </a:pPr>
                      <a:r>
                        <a:t/>
                      </a:r>
                      <a:endParaRPr sz="2800">
                        <a:latin typeface="Quicksand"/>
                        <a:ea typeface="Quicksand"/>
                        <a:cs typeface="Quicksand"/>
                        <a:sym typeface="Quicksand"/>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0"/>
          <p:cNvSpPr txBox="1"/>
          <p:nvPr>
            <p:ph type="title"/>
          </p:nvPr>
        </p:nvSpPr>
        <p:spPr>
          <a:xfrm>
            <a:off x="917950" y="890050"/>
            <a:ext cx="13201200" cy="779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Sample input/output for testing</a:t>
            </a:r>
            <a:endParaRPr/>
          </a:p>
        </p:txBody>
      </p:sp>
      <p:sp>
        <p:nvSpPr>
          <p:cNvPr id="238" name="Google Shape;238;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39" name="Google Shape;239;p30"/>
          <p:cNvGraphicFramePr/>
          <p:nvPr/>
        </p:nvGraphicFramePr>
        <p:xfrm>
          <a:off x="917950" y="1669750"/>
          <a:ext cx="3000000" cy="3000000"/>
        </p:xfrm>
        <a:graphic>
          <a:graphicData uri="http://schemas.openxmlformats.org/drawingml/2006/table">
            <a:tbl>
              <a:tblPr>
                <a:noFill/>
                <a:tableStyleId>{D49E77DD-B291-4795-B206-D800F68F5112}</a:tableStyleId>
              </a:tblPr>
              <a:tblGrid>
                <a:gridCol w="7185650"/>
                <a:gridCol w="8978175"/>
              </a:tblGrid>
              <a:tr h="763400">
                <a:tc gridSpan="2">
                  <a:txBody>
                    <a:bodyPr/>
                    <a:lstStyle/>
                    <a:p>
                      <a:pPr indent="0" lvl="0" marL="0" rtl="0" algn="l">
                        <a:lnSpc>
                          <a:spcPct val="114000"/>
                        </a:lnSpc>
                        <a:spcBef>
                          <a:spcPts val="0"/>
                        </a:spcBef>
                        <a:spcAft>
                          <a:spcPts val="0"/>
                        </a:spcAft>
                        <a:buNone/>
                      </a:pPr>
                      <a:r>
                        <a:rPr b="1" lang="en-GB" sz="2800">
                          <a:latin typeface="Montserrat"/>
                          <a:ea typeface="Montserrat"/>
                          <a:cs typeface="Montserrat"/>
                          <a:sym typeface="Montserrat"/>
                        </a:rPr>
                        <a:t>Example: the user has chosen peas as their vegetable </a:t>
                      </a:r>
                      <a:r>
                        <a:rPr lang="en-GB" sz="2800">
                          <a:latin typeface="Montserrat"/>
                          <a:ea typeface="Montserrat"/>
                          <a:cs typeface="Montserrat"/>
                          <a:sym typeface="Montserrat"/>
                        </a:rPr>
                        <a:t> (✔ if it was successful)</a:t>
                      </a:r>
                      <a:endParaRPr sz="2800">
                        <a:latin typeface="Montserrat"/>
                        <a:ea typeface="Montserrat"/>
                        <a:cs typeface="Montserrat"/>
                        <a:sym typeface="Montserrat"/>
                      </a:endParaRPr>
                    </a:p>
                  </a:txBody>
                  <a:tcPr marT="0" marB="0" marR="88900" marL="889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D9D9D9"/>
                      </a:solidFill>
                      <a:prstDash val="solid"/>
                      <a:round/>
                      <a:headEnd len="sm" w="sm" type="none"/>
                      <a:tailEnd len="sm" w="sm" type="none"/>
                    </a:lnB>
                  </a:tcPr>
                </a:tc>
                <a:tc hMerge="1"/>
              </a:tr>
              <a:tr h="1774275">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The user is given instructions and a question prompt</a:t>
                      </a:r>
                      <a:endParaRPr sz="2800">
                        <a:latin typeface="Montserrat"/>
                        <a:ea typeface="Montserrat"/>
                        <a:cs typeface="Montserrat"/>
                        <a:sym typeface="Montserrat"/>
                      </a:endParaRPr>
                    </a:p>
                  </a:txBody>
                  <a:tcPr marT="762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Pick either Carrot, Broccoli, Peas or Sweetcorn</a:t>
                      </a:r>
                      <a:endParaRPr sz="2800">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latin typeface="Roboto Mono"/>
                          <a:ea typeface="Roboto Mono"/>
                          <a:cs typeface="Roboto Mono"/>
                          <a:sym typeface="Roboto Mono"/>
                        </a:rPr>
                        <a:t>I will attempt to guess your choice</a:t>
                      </a:r>
                      <a:endParaRPr sz="2800">
                        <a:latin typeface="Roboto Mono"/>
                        <a:ea typeface="Roboto Mono"/>
                        <a:cs typeface="Roboto Mono"/>
                        <a:sym typeface="Roboto Mono"/>
                      </a:endParaRPr>
                    </a:p>
                    <a:p>
                      <a:pPr indent="0" lvl="0" marL="0" rtl="0" algn="l">
                        <a:lnSpc>
                          <a:spcPct val="115000"/>
                        </a:lnSpc>
                        <a:spcBef>
                          <a:spcPts val="0"/>
                        </a:spcBef>
                        <a:spcAft>
                          <a:spcPts val="0"/>
                        </a:spcAft>
                        <a:buNone/>
                      </a:pPr>
                      <a:r>
                        <a:rPr lang="en-GB" sz="2800">
                          <a:latin typeface="Roboto Mono"/>
                          <a:ea typeface="Roboto Mono"/>
                          <a:cs typeface="Roboto Mono"/>
                          <a:sym typeface="Roboto Mono"/>
                        </a:rPr>
                        <a:t>Is the vegetable green? Y/N</a:t>
                      </a:r>
                      <a:endParaRPr sz="2800">
                        <a:latin typeface="Roboto Mono"/>
                        <a:ea typeface="Roboto Mono"/>
                        <a:cs typeface="Roboto Mono"/>
                        <a:sym typeface="Roboto Mono"/>
                      </a:endParaRPr>
                    </a:p>
                  </a:txBody>
                  <a:tcPr marT="38100" marB="38100" marR="88900" marL="889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D9D9D9"/>
                      </a:solidFill>
                      <a:prstDash val="solid"/>
                      <a:round/>
                      <a:headEnd len="sm" w="sm" type="none"/>
                      <a:tailEnd len="sm" w="sm" type="none"/>
                    </a:lnT>
                    <a:lnB cap="flat" cmpd="sng">
                      <a:solidFill>
                        <a:srgbClr val="5B5BA5"/>
                      </a:solidFill>
                      <a:prstDash val="solid"/>
                      <a:round/>
                      <a:headEnd len="sm" w="sm" type="none"/>
                      <a:tailEnd len="sm" w="sm" type="none"/>
                    </a:lnB>
                  </a:tcPr>
                </a:tc>
              </a:tr>
              <a:tr h="806475">
                <a:tc>
                  <a:txBody>
                    <a:bodyPr/>
                    <a:lstStyle/>
                    <a:p>
                      <a:pPr indent="0" lvl="0" marL="0" rtl="0" algn="l">
                        <a:lnSpc>
                          <a:spcPct val="115000"/>
                        </a:lnSpc>
                        <a:spcBef>
                          <a:spcPts val="0"/>
                        </a:spcBef>
                        <a:spcAft>
                          <a:spcPts val="0"/>
                        </a:spcAft>
                        <a:buNone/>
                      </a:pPr>
                      <a:r>
                        <a:rPr lang="en-GB" sz="2800">
                          <a:latin typeface="Montserrat"/>
                          <a:ea typeface="Montserrat"/>
                          <a:cs typeface="Montserrat"/>
                          <a:sym typeface="Montserrat"/>
                        </a:rPr>
                        <a:t>The user enters their reply</a:t>
                      </a:r>
                      <a:endParaRPr sz="2800">
                        <a:latin typeface="Montserrat"/>
                        <a:ea typeface="Montserrat"/>
                        <a:cs typeface="Montserrat"/>
                        <a:sym typeface="Montserrat"/>
                      </a:endParaRPr>
                    </a:p>
                  </a:txBody>
                  <a:tcPr marT="38100" marB="381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y</a:t>
                      </a:r>
                      <a:endParaRPr sz="2800">
                        <a:latin typeface="Roboto Mono"/>
                        <a:ea typeface="Roboto Mono"/>
                        <a:cs typeface="Roboto Mono"/>
                        <a:sym typeface="Roboto Mono"/>
                      </a:endParaRPr>
                    </a:p>
                  </a:txBody>
                  <a:tcPr marT="38100" marB="38100" marR="88900" marL="88900">
                    <a:lnL cap="flat" cmpd="sng">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5B5BA5"/>
                      </a:solidFill>
                      <a:prstDash val="solid"/>
                      <a:round/>
                      <a:headEnd len="sm" w="sm" type="none"/>
                      <a:tailEnd len="sm" w="sm" type="none"/>
                    </a:lnT>
                    <a:lnB cap="flat" cmpd="sng">
                      <a:solidFill>
                        <a:srgbClr val="5B5BA5"/>
                      </a:solidFill>
                      <a:prstDash val="solid"/>
                      <a:round/>
                      <a:headEnd len="sm" w="sm" type="none"/>
                      <a:tailEnd len="sm" w="sm" type="none"/>
                    </a:lnB>
                    <a:solidFill>
                      <a:srgbClr val="EFEFEF"/>
                    </a:solidFill>
                  </a:tcPr>
                </a:tc>
              </a:tr>
              <a:tr h="1612975">
                <a:tc>
                  <a:txBody>
                    <a:bodyPr/>
                    <a:lstStyle/>
                    <a:p>
                      <a:pPr indent="0" lvl="0" marL="0" rtl="0" algn="l">
                        <a:lnSpc>
                          <a:spcPct val="114000"/>
                        </a:lnSpc>
                        <a:spcBef>
                          <a:spcPts val="0"/>
                        </a:spcBef>
                        <a:spcAft>
                          <a:spcPts val="0"/>
                        </a:spcAft>
                        <a:buNone/>
                      </a:pPr>
                      <a:r>
                        <a:rPr lang="en-GB" sz="2800">
                          <a:latin typeface="Montserrat"/>
                          <a:ea typeface="Montserrat"/>
                          <a:cs typeface="Montserrat"/>
                          <a:sym typeface="Montserrat"/>
                        </a:rPr>
                        <a:t>The program checks the response against a condition and displays the following prompt. </a:t>
                      </a:r>
                      <a:endParaRPr sz="2800">
                        <a:latin typeface="Montserrat"/>
                        <a:ea typeface="Montserrat"/>
                        <a:cs typeface="Montserrat"/>
                        <a:sym typeface="Montserrat"/>
                      </a:endParaRPr>
                    </a:p>
                  </a:txBody>
                  <a:tcPr marT="38100" marB="381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Does the vegetable look like a tree? Y/N</a:t>
                      </a:r>
                      <a:endParaRPr sz="2800">
                        <a:latin typeface="Roboto Mono"/>
                        <a:ea typeface="Roboto Mono"/>
                        <a:cs typeface="Roboto Mono"/>
                        <a:sym typeface="Roboto Mono"/>
                      </a:endParaRPr>
                    </a:p>
                  </a:txBody>
                  <a:tcPr marT="38100" marB="38100" marR="88900" marL="88900">
                    <a:lnL cap="flat" cmpd="sng">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5B5BA5"/>
                      </a:solidFill>
                      <a:prstDash val="solid"/>
                      <a:round/>
                      <a:headEnd len="sm" w="sm" type="none"/>
                      <a:tailEnd len="sm" w="sm" type="none"/>
                    </a:lnT>
                    <a:lnB cap="flat" cmpd="sng">
                      <a:solidFill>
                        <a:srgbClr val="5B5BA5"/>
                      </a:solidFill>
                      <a:prstDash val="solid"/>
                      <a:round/>
                      <a:headEnd len="sm" w="sm" type="none"/>
                      <a:tailEnd len="sm" w="sm" type="none"/>
                    </a:lnB>
                  </a:tcPr>
                </a:tc>
              </a:tr>
              <a:tr h="806475">
                <a:tc>
                  <a:txBody>
                    <a:bodyPr/>
                    <a:lstStyle/>
                    <a:p>
                      <a:pPr indent="0" lvl="0" marL="0" rtl="0" algn="l">
                        <a:lnSpc>
                          <a:spcPct val="114000"/>
                        </a:lnSpc>
                        <a:spcBef>
                          <a:spcPts val="0"/>
                        </a:spcBef>
                        <a:spcAft>
                          <a:spcPts val="0"/>
                        </a:spcAft>
                        <a:buNone/>
                      </a:pPr>
                      <a:r>
                        <a:rPr lang="en-GB" sz="2800">
                          <a:latin typeface="Montserrat"/>
                          <a:ea typeface="Montserrat"/>
                          <a:cs typeface="Montserrat"/>
                          <a:sym typeface="Montserrat"/>
                        </a:rPr>
                        <a:t>The user enters their reply</a:t>
                      </a:r>
                      <a:endParaRPr sz="2800">
                        <a:latin typeface="Montserrat"/>
                        <a:ea typeface="Montserrat"/>
                        <a:cs typeface="Montserrat"/>
                        <a:sym typeface="Montserrat"/>
                      </a:endParaRPr>
                    </a:p>
                  </a:txBody>
                  <a:tcPr marT="38100" marB="381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n</a:t>
                      </a:r>
                      <a:endParaRPr sz="2800">
                        <a:latin typeface="Roboto Mono"/>
                        <a:ea typeface="Roboto Mono"/>
                        <a:cs typeface="Roboto Mono"/>
                        <a:sym typeface="Roboto Mono"/>
                      </a:endParaRPr>
                    </a:p>
                  </a:txBody>
                  <a:tcPr marT="38100" marB="38100" marR="88900" marL="88900">
                    <a:lnL cap="flat" cmpd="sng">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5B5BA5"/>
                      </a:solidFill>
                      <a:prstDash val="solid"/>
                      <a:round/>
                      <a:headEnd len="sm" w="sm" type="none"/>
                      <a:tailEnd len="sm" w="sm" type="none"/>
                    </a:lnT>
                    <a:lnB cap="flat" cmpd="sng">
                      <a:solidFill>
                        <a:srgbClr val="5B5BA5"/>
                      </a:solidFill>
                      <a:prstDash val="solid"/>
                      <a:round/>
                      <a:headEnd len="sm" w="sm" type="none"/>
                      <a:tailEnd len="sm" w="sm" type="none"/>
                    </a:lnB>
                    <a:solidFill>
                      <a:srgbClr val="EFEFEF"/>
                    </a:solidFill>
                  </a:tcPr>
                </a:tc>
              </a:tr>
              <a:tr h="1612975">
                <a:tc>
                  <a:txBody>
                    <a:bodyPr/>
                    <a:lstStyle/>
                    <a:p>
                      <a:pPr indent="0" lvl="0" marL="0" rtl="0" algn="l">
                        <a:lnSpc>
                          <a:spcPct val="114000"/>
                        </a:lnSpc>
                        <a:spcBef>
                          <a:spcPts val="0"/>
                        </a:spcBef>
                        <a:spcAft>
                          <a:spcPts val="0"/>
                        </a:spcAft>
                        <a:buNone/>
                      </a:pPr>
                      <a:r>
                        <a:rPr lang="en-GB" sz="2800">
                          <a:latin typeface="Montserrat"/>
                          <a:ea typeface="Montserrat"/>
                          <a:cs typeface="Montserrat"/>
                          <a:sym typeface="Montserrat"/>
                        </a:rPr>
                        <a:t>The program checks the response against a condition and displays the message.</a:t>
                      </a:r>
                      <a:endParaRPr sz="2800">
                        <a:latin typeface="Montserrat"/>
                        <a:ea typeface="Montserrat"/>
                        <a:cs typeface="Montserrat"/>
                        <a:sym typeface="Montserrat"/>
                      </a:endParaRPr>
                    </a:p>
                  </a:txBody>
                  <a:tcPr marT="38100" marB="38100" marR="88900" marL="88900">
                    <a:lnL cap="flat" cmpd="sng" w="12700">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800">
                          <a:latin typeface="Roboto Mono"/>
                          <a:ea typeface="Roboto Mono"/>
                          <a:cs typeface="Roboto Mono"/>
                          <a:sym typeface="Roboto Mono"/>
                        </a:rPr>
                        <a:t>It must be a Peas!</a:t>
                      </a:r>
                      <a:endParaRPr sz="2800">
                        <a:latin typeface="Roboto Mono"/>
                        <a:ea typeface="Roboto Mono"/>
                        <a:cs typeface="Roboto Mono"/>
                        <a:sym typeface="Roboto Mono"/>
                      </a:endParaRPr>
                    </a:p>
                  </a:txBody>
                  <a:tcPr marT="38100" marB="38100" marR="88900" marL="88900">
                    <a:lnL cap="flat" cmpd="sng">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5B5BA5"/>
                      </a:solidFill>
                      <a:prstDash val="solid"/>
                      <a:round/>
                      <a:headEnd len="sm" w="sm" type="none"/>
                      <a:tailEnd len="sm" w="sm" type="none"/>
                    </a:lnT>
                    <a:lnB cap="flat" cmpd="sng">
                      <a:solidFill>
                        <a:srgbClr val="FFFFFF"/>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Predict</a:t>
            </a:r>
            <a:endParaRPr/>
          </a:p>
        </p:txBody>
      </p:sp>
      <p:sp>
        <p:nvSpPr>
          <p:cNvPr id="88" name="Google Shape;88;p15"/>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t>Take a look at the code on the next slide. Read it carefully and explain exactly what might happen when this code is executed. Think about the possible inputs that could be entered and what might happen in each scenario. </a:t>
            </a:r>
            <a:endParaRPr sz="2800"/>
          </a:p>
          <a:p>
            <a:pPr indent="0" lvl="0" marL="0" rtl="0" algn="l">
              <a:spcBef>
                <a:spcPts val="2000"/>
              </a:spcBef>
              <a:spcAft>
                <a:spcPts val="0"/>
              </a:spcAft>
              <a:buNone/>
            </a:pPr>
            <a:r>
              <a:rPr lang="en-GB" sz="2800"/>
              <a:t>For example, if the user enters a y, what will happen? If the user enters an n, what will happen?</a:t>
            </a:r>
            <a:endParaRPr sz="2800"/>
          </a:p>
          <a:p>
            <a:pPr indent="0" lvl="0" marL="0" rtl="0" algn="l">
              <a:spcBef>
                <a:spcPts val="2000"/>
              </a:spcBef>
              <a:spcAft>
                <a:spcPts val="2000"/>
              </a:spcAft>
              <a:buNone/>
            </a:pPr>
            <a:r>
              <a:rPr b="1" lang="en-GB" sz="2800"/>
              <a:t>Remember to write down your prediction.</a:t>
            </a:r>
            <a:endParaRPr b="1" sz="2800"/>
          </a:p>
        </p:txBody>
      </p:sp>
      <p:sp>
        <p:nvSpPr>
          <p:cNvPr id="89" name="Google Shape;89;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Predict</a:t>
            </a:r>
            <a:endParaRPr/>
          </a:p>
        </p:txBody>
      </p:sp>
      <p:sp>
        <p:nvSpPr>
          <p:cNvPr id="95" name="Google Shape;95;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96" name="Google Shape;96;p16"/>
          <p:cNvGraphicFramePr/>
          <p:nvPr/>
        </p:nvGraphicFramePr>
        <p:xfrm>
          <a:off x="917950" y="2199450"/>
          <a:ext cx="3000000" cy="3000000"/>
        </p:xfrm>
        <a:graphic>
          <a:graphicData uri="http://schemas.openxmlformats.org/drawingml/2006/table">
            <a:tbl>
              <a:tblPr>
                <a:noFill/>
                <a:tableStyleId>{992E7804-D54A-4FAF-A68F-2D4362112C9B}</a:tableStyleId>
              </a:tblPr>
              <a:tblGrid>
                <a:gridCol w="943875"/>
                <a:gridCol w="14327525"/>
              </a:tblGrid>
              <a:tr h="6205200">
                <a:tc>
                  <a:txBody>
                    <a:bodyPr/>
                    <a:lstStyle/>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1</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2</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3</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4</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5</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6</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7</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8</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9</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10</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11</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12</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13</a:t>
                      </a:r>
                      <a:endParaRPr sz="2800">
                        <a:solidFill>
                          <a:srgbClr val="666666"/>
                        </a:solidFill>
                        <a:latin typeface="Roboto Mono"/>
                        <a:ea typeface="Roboto Mono"/>
                        <a:cs typeface="Roboto Mono"/>
                        <a:sym typeface="Roboto Mono"/>
                      </a:endParaRPr>
                    </a:p>
                    <a:p>
                      <a:pPr indent="0" lvl="0" marL="0" rtl="0" algn="l">
                        <a:spcBef>
                          <a:spcPts val="0"/>
                        </a:spcBef>
                        <a:spcAft>
                          <a:spcPts val="0"/>
                        </a:spcAft>
                        <a:buNone/>
                      </a:pPr>
                      <a:r>
                        <a:rPr lang="en-GB" sz="2800">
                          <a:solidFill>
                            <a:srgbClr val="666666"/>
                          </a:solidFill>
                          <a:latin typeface="Roboto Mono"/>
                          <a:ea typeface="Roboto Mono"/>
                          <a:cs typeface="Roboto Mono"/>
                          <a:sym typeface="Roboto Mono"/>
                        </a:rPr>
                        <a:t>14</a:t>
                      </a:r>
                      <a:endParaRPr sz="2800">
                        <a:solidFill>
                          <a:srgbClr val="666666"/>
                        </a:solidFill>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lang="en-GB" sz="2800">
                          <a:latin typeface="Roboto Mono"/>
                          <a:ea typeface="Roboto Mono"/>
                          <a:cs typeface="Roboto Mono"/>
                          <a:sym typeface="Roboto Mono"/>
                        </a:rPr>
                        <a:t>print("Pick either Ostrich, Lion or Whale")</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print("I will attempt to guess your choice")</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print("Does the animal live in the water? Y/N")</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answer = input().lower()</a:t>
                      </a:r>
                      <a:endParaRPr sz="2800">
                        <a:latin typeface="Roboto Mono"/>
                        <a:ea typeface="Roboto Mono"/>
                        <a:cs typeface="Roboto Mono"/>
                        <a:sym typeface="Roboto Mono"/>
                      </a:endParaRPr>
                    </a:p>
                    <a:p>
                      <a:pPr indent="0" lvl="0" marL="0" rtl="0" algn="l">
                        <a:spcBef>
                          <a:spcPts val="0"/>
                        </a:spcBef>
                        <a:spcAft>
                          <a:spcPts val="0"/>
                        </a:spcAft>
                        <a:buNone/>
                      </a:pPr>
                      <a:r>
                        <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if answer == "n":</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   print("Does the animal have wings? Y/N")</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   answer = input().lower()</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   if answer == "y":</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       print("It must be an Ostrich!")</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   else:</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       print("It must be a Lion!")</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else:</a:t>
                      </a:r>
                      <a:endParaRPr sz="2800">
                        <a:latin typeface="Roboto Mono"/>
                        <a:ea typeface="Roboto Mono"/>
                        <a:cs typeface="Roboto Mono"/>
                        <a:sym typeface="Roboto Mono"/>
                      </a:endParaRPr>
                    </a:p>
                    <a:p>
                      <a:pPr indent="0" lvl="0" marL="0" rtl="0" algn="l">
                        <a:spcBef>
                          <a:spcPts val="0"/>
                        </a:spcBef>
                        <a:spcAft>
                          <a:spcPts val="0"/>
                        </a:spcAft>
                        <a:buNone/>
                      </a:pPr>
                      <a:r>
                        <a:rPr lang="en-GB" sz="2800">
                          <a:latin typeface="Roboto Mono"/>
                          <a:ea typeface="Roboto Mono"/>
                          <a:cs typeface="Roboto Mono"/>
                          <a:sym typeface="Roboto Mono"/>
                        </a:rPr>
                        <a:t>   print("It must be a Whale!")</a:t>
                      </a:r>
                      <a:endParaRPr sz="2800">
                        <a:latin typeface="Roboto Mono"/>
                        <a:ea typeface="Roboto Mono"/>
                        <a:cs typeface="Roboto Mono"/>
                        <a:sym typeface="Roboto Mono"/>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Run</a:t>
            </a:r>
            <a:endParaRPr/>
          </a:p>
        </p:txBody>
      </p:sp>
      <p:sp>
        <p:nvSpPr>
          <p:cNvPr id="102" name="Google Shape;102;p1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2800"/>
              <a:t>Open </a:t>
            </a:r>
            <a:r>
              <a:rPr lang="en-GB" sz="2800"/>
              <a:t>and </a:t>
            </a:r>
            <a:r>
              <a:rPr b="1" lang="en-GB" sz="2800"/>
              <a:t>run </a:t>
            </a:r>
            <a:r>
              <a:rPr lang="en-GB" sz="2800"/>
              <a:t>the file with this code. </a:t>
            </a:r>
            <a:endParaRPr sz="2800"/>
          </a:p>
          <a:p>
            <a:pPr indent="0" lvl="0" marL="0" rtl="0" algn="l">
              <a:spcBef>
                <a:spcPts val="2000"/>
              </a:spcBef>
              <a:spcAft>
                <a:spcPts val="0"/>
              </a:spcAft>
              <a:buNone/>
            </a:pPr>
            <a:r>
              <a:rPr lang="en-GB" sz="2800"/>
              <a:t>Here’s a copy of the program (</a:t>
            </a:r>
            <a:r>
              <a:rPr b="1" lang="en-GB" sz="2800">
                <a:solidFill>
                  <a:schemeClr val="accent3"/>
                </a:solidFill>
              </a:rPr>
              <a:t>oaknat.uk/comp-ks4-animalstart</a:t>
            </a:r>
            <a:r>
              <a:rPr lang="en-GB" sz="2800"/>
              <a:t>). </a:t>
            </a:r>
            <a:endParaRPr sz="2800"/>
          </a:p>
          <a:p>
            <a:pPr indent="0" lvl="0" marL="0" rtl="0" algn="l">
              <a:spcBef>
                <a:spcPts val="2000"/>
              </a:spcBef>
              <a:spcAft>
                <a:spcPts val="0"/>
              </a:spcAft>
              <a:buNone/>
            </a:pPr>
            <a:r>
              <a:rPr lang="en-GB" sz="2800"/>
              <a:t>Was your prediction correct? Did anything unexpected happen? Write down your thoughts.</a:t>
            </a:r>
            <a:endParaRPr sz="2800"/>
          </a:p>
          <a:p>
            <a:pPr indent="0" lvl="0" marL="0" rtl="0" algn="l">
              <a:spcBef>
                <a:spcPts val="2000"/>
              </a:spcBef>
              <a:spcAft>
                <a:spcPts val="2000"/>
              </a:spcAft>
              <a:buNone/>
            </a:pPr>
            <a:r>
              <a:t/>
            </a:r>
            <a:endParaRPr/>
          </a:p>
        </p:txBody>
      </p:sp>
      <p:sp>
        <p:nvSpPr>
          <p:cNvPr id="103" name="Google Shape;103;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3: Investigate</a:t>
            </a:r>
            <a:endParaRPr/>
          </a:p>
        </p:txBody>
      </p:sp>
      <p:sp>
        <p:nvSpPr>
          <p:cNvPr id="109" name="Google Shape;109;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0" name="Google Shape;110;p18"/>
          <p:cNvSpPr txBox="1"/>
          <p:nvPr/>
        </p:nvSpPr>
        <p:spPr>
          <a:xfrm>
            <a:off x="91795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a:t>
            </a:r>
            <a:endParaRPr b="1" sz="3500">
              <a:solidFill>
                <a:srgbClr val="FFFFFF"/>
              </a:solidFill>
              <a:latin typeface="Montserrat"/>
              <a:ea typeface="Montserrat"/>
              <a:cs typeface="Montserrat"/>
              <a:sym typeface="Montserrat"/>
            </a:endParaRPr>
          </a:p>
        </p:txBody>
      </p:sp>
      <p:sp>
        <p:nvSpPr>
          <p:cNvPr id="111" name="Google Shape;111;p18"/>
          <p:cNvSpPr txBox="1"/>
          <p:nvPr/>
        </p:nvSpPr>
        <p:spPr>
          <a:xfrm>
            <a:off x="91795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Enter a </a:t>
            </a:r>
            <a:r>
              <a:rPr lang="en-GB" sz="2800">
                <a:solidFill>
                  <a:srgbClr val="434343"/>
                </a:solidFill>
                <a:latin typeface="Roboto Mono"/>
                <a:ea typeface="Roboto Mono"/>
                <a:cs typeface="Roboto Mono"/>
                <a:sym typeface="Roboto Mono"/>
              </a:rPr>
              <a:t>y</a:t>
            </a:r>
            <a:r>
              <a:rPr lang="en-GB" sz="2800">
                <a:solidFill>
                  <a:srgbClr val="434343"/>
                </a:solidFill>
                <a:latin typeface="Montserrat"/>
                <a:ea typeface="Montserrat"/>
                <a:cs typeface="Montserrat"/>
                <a:sym typeface="Montserrat"/>
              </a:rPr>
              <a:t> for the first question. </a:t>
            </a:r>
            <a:endParaRPr sz="2800">
              <a:solidFill>
                <a:srgbClr val="434343"/>
              </a:solidFill>
              <a:latin typeface="Montserrat"/>
              <a:ea typeface="Montserrat"/>
              <a:cs typeface="Montserrat"/>
              <a:sym typeface="Montserrat"/>
            </a:endParaRPr>
          </a:p>
          <a:p>
            <a:pPr indent="-406400" lvl="0" marL="457200" rtl="0" algn="l">
              <a:lnSpc>
                <a:spcPct val="115000"/>
              </a:lnSpc>
              <a:spcBef>
                <a:spcPts val="1200"/>
              </a:spcBef>
              <a:spcAft>
                <a:spcPts val="0"/>
              </a:spcAft>
              <a:buClr>
                <a:srgbClr val="434343"/>
              </a:buClr>
              <a:buSzPts val="2800"/>
              <a:buFont typeface="Montserrat"/>
              <a:buChar char="●"/>
            </a:pPr>
            <a:r>
              <a:rPr lang="en-GB" sz="2800">
                <a:solidFill>
                  <a:srgbClr val="434343"/>
                </a:solidFill>
                <a:latin typeface="Montserrat"/>
                <a:ea typeface="Montserrat"/>
                <a:cs typeface="Montserrat"/>
                <a:sym typeface="Montserrat"/>
              </a:rPr>
              <a:t>What is the output?</a:t>
            </a:r>
            <a:endParaRPr sz="2800">
              <a:solidFill>
                <a:srgbClr val="434343"/>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112" name="Google Shape;112;p18"/>
          <p:cNvSpPr txBox="1"/>
          <p:nvPr/>
        </p:nvSpPr>
        <p:spPr>
          <a:xfrm>
            <a:off x="655860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a:t>
            </a:r>
            <a:endParaRPr b="1" sz="3500">
              <a:solidFill>
                <a:srgbClr val="FFFFFF"/>
              </a:solidFill>
              <a:latin typeface="Montserrat"/>
              <a:ea typeface="Montserrat"/>
              <a:cs typeface="Montserrat"/>
              <a:sym typeface="Montserrat"/>
            </a:endParaRPr>
          </a:p>
        </p:txBody>
      </p:sp>
      <p:sp>
        <p:nvSpPr>
          <p:cNvPr id="113" name="Google Shape;113;p18"/>
          <p:cNvSpPr txBox="1"/>
          <p:nvPr/>
        </p:nvSpPr>
        <p:spPr>
          <a:xfrm>
            <a:off x="655860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Run the program again. Enter a </a:t>
            </a:r>
            <a:r>
              <a:rPr lang="en-GB" sz="2800">
                <a:solidFill>
                  <a:srgbClr val="434343"/>
                </a:solidFill>
                <a:latin typeface="Roboto Mono"/>
                <a:ea typeface="Roboto Mono"/>
                <a:cs typeface="Roboto Mono"/>
                <a:sym typeface="Roboto Mono"/>
              </a:rPr>
              <a:t>2</a:t>
            </a:r>
            <a:r>
              <a:rPr lang="en-GB" sz="2800">
                <a:solidFill>
                  <a:srgbClr val="434343"/>
                </a:solidFill>
                <a:latin typeface="Montserrat"/>
                <a:ea typeface="Montserrat"/>
                <a:cs typeface="Montserrat"/>
                <a:sym typeface="Montserrat"/>
              </a:rPr>
              <a:t> for the first question.</a:t>
            </a:r>
            <a:endParaRPr sz="2800">
              <a:solidFill>
                <a:srgbClr val="434343"/>
              </a:solidFill>
              <a:latin typeface="Montserrat"/>
              <a:ea typeface="Montserrat"/>
              <a:cs typeface="Montserrat"/>
              <a:sym typeface="Montserrat"/>
            </a:endParaRPr>
          </a:p>
          <a:p>
            <a:pPr indent="-406400" lvl="0" marL="457200" rtl="0" algn="l">
              <a:lnSpc>
                <a:spcPct val="115000"/>
              </a:lnSpc>
              <a:spcBef>
                <a:spcPts val="1200"/>
              </a:spcBef>
              <a:spcAft>
                <a:spcPts val="0"/>
              </a:spcAft>
              <a:buClr>
                <a:srgbClr val="434343"/>
              </a:buClr>
              <a:buSzPts val="2800"/>
              <a:buFont typeface="Montserrat"/>
              <a:buChar char="●"/>
            </a:pPr>
            <a:r>
              <a:rPr lang="en-GB" sz="2800">
                <a:solidFill>
                  <a:srgbClr val="434343"/>
                </a:solidFill>
                <a:latin typeface="Montserrat"/>
                <a:ea typeface="Montserrat"/>
                <a:cs typeface="Montserrat"/>
                <a:sym typeface="Montserrat"/>
              </a:rPr>
              <a:t>What is the output?</a:t>
            </a:r>
            <a:endParaRPr sz="2800">
              <a:solidFill>
                <a:srgbClr val="434343"/>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114" name="Google Shape;114;p18"/>
          <p:cNvSpPr txBox="1"/>
          <p:nvPr/>
        </p:nvSpPr>
        <p:spPr>
          <a:xfrm>
            <a:off x="1219925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3</a:t>
            </a:r>
            <a:endParaRPr b="1" sz="3500">
              <a:solidFill>
                <a:srgbClr val="FFFFFF"/>
              </a:solidFill>
              <a:latin typeface="Montserrat"/>
              <a:ea typeface="Montserrat"/>
              <a:cs typeface="Montserrat"/>
              <a:sym typeface="Montserrat"/>
            </a:endParaRPr>
          </a:p>
        </p:txBody>
      </p:sp>
      <p:sp>
        <p:nvSpPr>
          <p:cNvPr id="115" name="Google Shape;115;p18"/>
          <p:cNvSpPr txBox="1"/>
          <p:nvPr/>
        </p:nvSpPr>
        <p:spPr>
          <a:xfrm>
            <a:off x="1219925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1200"/>
              </a:spcAft>
              <a:buNone/>
            </a:pPr>
            <a:r>
              <a:rPr lang="en-GB" sz="2800">
                <a:solidFill>
                  <a:srgbClr val="434343"/>
                </a:solidFill>
                <a:latin typeface="Montserrat"/>
                <a:ea typeface="Montserrat"/>
                <a:cs typeface="Montserrat"/>
                <a:sym typeface="Montserrat"/>
              </a:rPr>
              <a:t>What needs to be the input for the output to be </a:t>
            </a:r>
            <a:r>
              <a:rPr lang="en-GB" sz="2800">
                <a:solidFill>
                  <a:srgbClr val="434343"/>
                </a:solidFill>
                <a:latin typeface="Roboto Mono"/>
                <a:ea typeface="Roboto Mono"/>
                <a:cs typeface="Roboto Mono"/>
                <a:sym typeface="Roboto Mono"/>
              </a:rPr>
              <a:t>It must be a Whale!</a:t>
            </a:r>
            <a:endParaRPr sz="2800">
              <a:solidFill>
                <a:srgbClr val="434343"/>
              </a:solidFill>
              <a:latin typeface="Roboto Mono"/>
              <a:ea typeface="Roboto Mono"/>
              <a:cs typeface="Roboto Mono"/>
              <a:sym typeface="Roboto Mono"/>
            </a:endParaRPr>
          </a:p>
        </p:txBody>
      </p:sp>
      <p:sp>
        <p:nvSpPr>
          <p:cNvPr id="116" name="Google Shape;116;p18"/>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Investigate the program using the steps below:</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3: Investigate</a:t>
            </a:r>
            <a:endParaRPr/>
          </a:p>
        </p:txBody>
      </p:sp>
      <p:sp>
        <p:nvSpPr>
          <p:cNvPr id="122" name="Google Shape;122;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3" name="Google Shape;123;p19"/>
          <p:cNvSpPr txBox="1"/>
          <p:nvPr/>
        </p:nvSpPr>
        <p:spPr>
          <a:xfrm>
            <a:off x="91795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4</a:t>
            </a:r>
            <a:endParaRPr b="1" sz="3500">
              <a:solidFill>
                <a:srgbClr val="FFFFFF"/>
              </a:solidFill>
              <a:latin typeface="Montserrat"/>
              <a:ea typeface="Montserrat"/>
              <a:cs typeface="Montserrat"/>
              <a:sym typeface="Montserrat"/>
            </a:endParaRPr>
          </a:p>
        </p:txBody>
      </p:sp>
      <p:sp>
        <p:nvSpPr>
          <p:cNvPr id="124" name="Google Shape;124;p19"/>
          <p:cNvSpPr txBox="1"/>
          <p:nvPr/>
        </p:nvSpPr>
        <p:spPr>
          <a:xfrm>
            <a:off x="91795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Run the program again. Enter an </a:t>
            </a:r>
            <a:r>
              <a:rPr lang="en-GB" sz="2800">
                <a:solidFill>
                  <a:srgbClr val="434343"/>
                </a:solidFill>
                <a:latin typeface="Roboto Mono"/>
                <a:ea typeface="Roboto Mono"/>
                <a:cs typeface="Roboto Mono"/>
                <a:sym typeface="Roboto Mono"/>
              </a:rPr>
              <a:t>n</a:t>
            </a:r>
            <a:r>
              <a:rPr lang="en-GB" sz="2800">
                <a:solidFill>
                  <a:srgbClr val="434343"/>
                </a:solidFill>
                <a:latin typeface="Montserrat"/>
                <a:ea typeface="Montserrat"/>
                <a:cs typeface="Montserrat"/>
                <a:sym typeface="Montserrat"/>
              </a:rPr>
              <a:t> for the first question. </a:t>
            </a:r>
            <a:endParaRPr sz="2800">
              <a:solidFill>
                <a:srgbClr val="434343"/>
              </a:solidFill>
              <a:latin typeface="Montserrat"/>
              <a:ea typeface="Montserrat"/>
              <a:cs typeface="Montserrat"/>
              <a:sym typeface="Montserrat"/>
            </a:endParaRPr>
          </a:p>
          <a:p>
            <a:pPr indent="-406400" lvl="0" marL="457200" rtl="0" algn="l">
              <a:lnSpc>
                <a:spcPct val="115000"/>
              </a:lnSpc>
              <a:spcBef>
                <a:spcPts val="1200"/>
              </a:spcBef>
              <a:spcAft>
                <a:spcPts val="0"/>
              </a:spcAft>
              <a:buClr>
                <a:srgbClr val="434343"/>
              </a:buClr>
              <a:buSzPts val="2800"/>
              <a:buFont typeface="Montserrat"/>
              <a:buChar char="●"/>
            </a:pPr>
            <a:r>
              <a:rPr lang="en-GB" sz="2800">
                <a:solidFill>
                  <a:srgbClr val="434343"/>
                </a:solidFill>
                <a:latin typeface="Montserrat"/>
                <a:ea typeface="Montserrat"/>
                <a:cs typeface="Montserrat"/>
                <a:sym typeface="Montserrat"/>
              </a:rPr>
              <a:t>What is the output?</a:t>
            </a:r>
            <a:endParaRPr sz="2800">
              <a:solidFill>
                <a:srgbClr val="434343"/>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125" name="Google Shape;125;p19"/>
          <p:cNvSpPr txBox="1"/>
          <p:nvPr/>
        </p:nvSpPr>
        <p:spPr>
          <a:xfrm>
            <a:off x="655860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5</a:t>
            </a:r>
            <a:endParaRPr b="1" sz="3500">
              <a:solidFill>
                <a:srgbClr val="FFFFFF"/>
              </a:solidFill>
              <a:latin typeface="Montserrat"/>
              <a:ea typeface="Montserrat"/>
              <a:cs typeface="Montserrat"/>
              <a:sym typeface="Montserrat"/>
            </a:endParaRPr>
          </a:p>
        </p:txBody>
      </p:sp>
      <p:sp>
        <p:nvSpPr>
          <p:cNvPr id="126" name="Google Shape;126;p19"/>
          <p:cNvSpPr txBox="1"/>
          <p:nvPr/>
        </p:nvSpPr>
        <p:spPr>
          <a:xfrm>
            <a:off x="655860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1200"/>
              </a:spcAft>
              <a:buNone/>
            </a:pPr>
            <a:r>
              <a:rPr lang="en-GB" sz="2800">
                <a:solidFill>
                  <a:srgbClr val="434343"/>
                </a:solidFill>
                <a:latin typeface="Montserrat"/>
                <a:ea typeface="Montserrat"/>
                <a:cs typeface="Montserrat"/>
                <a:sym typeface="Montserrat"/>
              </a:rPr>
              <a:t>Which line of code is executed when the condition on line 6 is True?	</a:t>
            </a:r>
            <a:endParaRPr sz="2800">
              <a:solidFill>
                <a:srgbClr val="434343"/>
              </a:solidFill>
              <a:latin typeface="Montserrat"/>
              <a:ea typeface="Montserrat"/>
              <a:cs typeface="Montserrat"/>
              <a:sym typeface="Montserrat"/>
            </a:endParaRPr>
          </a:p>
        </p:txBody>
      </p:sp>
      <p:sp>
        <p:nvSpPr>
          <p:cNvPr id="127" name="Google Shape;127;p19"/>
          <p:cNvSpPr txBox="1"/>
          <p:nvPr/>
        </p:nvSpPr>
        <p:spPr>
          <a:xfrm>
            <a:off x="1219925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6</a:t>
            </a:r>
            <a:endParaRPr b="1" sz="3500">
              <a:solidFill>
                <a:srgbClr val="FFFFFF"/>
              </a:solidFill>
              <a:latin typeface="Montserrat"/>
              <a:ea typeface="Montserrat"/>
              <a:cs typeface="Montserrat"/>
              <a:sym typeface="Montserrat"/>
            </a:endParaRPr>
          </a:p>
        </p:txBody>
      </p:sp>
      <p:sp>
        <p:nvSpPr>
          <p:cNvPr id="128" name="Google Shape;128;p19"/>
          <p:cNvSpPr txBox="1"/>
          <p:nvPr/>
        </p:nvSpPr>
        <p:spPr>
          <a:xfrm>
            <a:off x="1219925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1200"/>
              </a:spcAft>
              <a:buNone/>
            </a:pPr>
            <a:r>
              <a:rPr lang="en-GB" sz="2800">
                <a:solidFill>
                  <a:srgbClr val="434343"/>
                </a:solidFill>
                <a:latin typeface="Montserrat"/>
                <a:ea typeface="Montserrat"/>
                <a:cs typeface="Montserrat"/>
                <a:sym typeface="Montserrat"/>
              </a:rPr>
              <a:t>Which line of code is executed when the condition on line 6 is False?	</a:t>
            </a:r>
            <a:endParaRPr sz="2800">
              <a:solidFill>
                <a:srgbClr val="434343"/>
              </a:solidFill>
              <a:latin typeface="Montserrat"/>
              <a:ea typeface="Montserrat"/>
              <a:cs typeface="Montserrat"/>
              <a:sym typeface="Montserrat"/>
            </a:endParaRPr>
          </a:p>
        </p:txBody>
      </p:sp>
      <p:sp>
        <p:nvSpPr>
          <p:cNvPr id="129" name="Google Shape;129;p19"/>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Investigate the program using the steps below:</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3: Investigate</a:t>
            </a:r>
            <a:endParaRPr/>
          </a:p>
        </p:txBody>
      </p:sp>
      <p:sp>
        <p:nvSpPr>
          <p:cNvPr id="135" name="Google Shape;135;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6" name="Google Shape;136;p20"/>
          <p:cNvSpPr txBox="1"/>
          <p:nvPr/>
        </p:nvSpPr>
        <p:spPr>
          <a:xfrm>
            <a:off x="91795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7</a:t>
            </a:r>
            <a:endParaRPr b="1" sz="3500">
              <a:solidFill>
                <a:srgbClr val="FFFFFF"/>
              </a:solidFill>
              <a:latin typeface="Montserrat"/>
              <a:ea typeface="Montserrat"/>
              <a:cs typeface="Montserrat"/>
              <a:sym typeface="Montserrat"/>
            </a:endParaRPr>
          </a:p>
        </p:txBody>
      </p:sp>
      <p:sp>
        <p:nvSpPr>
          <p:cNvPr id="137" name="Google Shape;137;p20"/>
          <p:cNvSpPr txBox="1"/>
          <p:nvPr/>
        </p:nvSpPr>
        <p:spPr>
          <a:xfrm>
            <a:off x="91795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Run the program again. Enter an </a:t>
            </a:r>
            <a:r>
              <a:rPr lang="en-GB" sz="2800">
                <a:solidFill>
                  <a:srgbClr val="434343"/>
                </a:solidFill>
                <a:latin typeface="Roboto Mono"/>
                <a:ea typeface="Roboto Mono"/>
                <a:cs typeface="Roboto Mono"/>
                <a:sym typeface="Roboto Mono"/>
              </a:rPr>
              <a:t>n</a:t>
            </a:r>
            <a:r>
              <a:rPr lang="en-GB" sz="2800">
                <a:solidFill>
                  <a:srgbClr val="434343"/>
                </a:solidFill>
                <a:latin typeface="Montserrat"/>
                <a:ea typeface="Montserrat"/>
                <a:cs typeface="Montserrat"/>
                <a:sym typeface="Montserrat"/>
              </a:rPr>
              <a:t> for the first questions and an </a:t>
            </a:r>
            <a:r>
              <a:rPr lang="en-GB" sz="2800">
                <a:solidFill>
                  <a:srgbClr val="434343"/>
                </a:solidFill>
                <a:latin typeface="Roboto Mono"/>
                <a:ea typeface="Roboto Mono"/>
                <a:cs typeface="Roboto Mono"/>
                <a:sym typeface="Roboto Mono"/>
              </a:rPr>
              <a:t>n</a:t>
            </a:r>
            <a:r>
              <a:rPr lang="en-GB" sz="2800">
                <a:solidFill>
                  <a:srgbClr val="434343"/>
                </a:solidFill>
                <a:latin typeface="Montserrat"/>
                <a:ea typeface="Montserrat"/>
                <a:cs typeface="Montserrat"/>
                <a:sym typeface="Montserrat"/>
              </a:rPr>
              <a:t> for the second question. </a:t>
            </a:r>
            <a:endParaRPr sz="2800">
              <a:solidFill>
                <a:srgbClr val="434343"/>
              </a:solidFill>
              <a:latin typeface="Montserrat"/>
              <a:ea typeface="Montserrat"/>
              <a:cs typeface="Montserrat"/>
              <a:sym typeface="Montserrat"/>
            </a:endParaRPr>
          </a:p>
          <a:p>
            <a:pPr indent="-406400" lvl="0" marL="457200" rtl="0" algn="l">
              <a:lnSpc>
                <a:spcPct val="115000"/>
              </a:lnSpc>
              <a:spcBef>
                <a:spcPts val="1200"/>
              </a:spcBef>
              <a:spcAft>
                <a:spcPts val="0"/>
              </a:spcAft>
              <a:buClr>
                <a:srgbClr val="434343"/>
              </a:buClr>
              <a:buSzPts val="2800"/>
              <a:buFont typeface="Montserrat"/>
              <a:buChar char="●"/>
            </a:pPr>
            <a:r>
              <a:rPr lang="en-GB" sz="2800">
                <a:solidFill>
                  <a:srgbClr val="434343"/>
                </a:solidFill>
                <a:latin typeface="Montserrat"/>
                <a:ea typeface="Montserrat"/>
                <a:cs typeface="Montserrat"/>
                <a:sym typeface="Montserrat"/>
              </a:rPr>
              <a:t>What is the output?</a:t>
            </a:r>
            <a:endParaRPr sz="2800">
              <a:solidFill>
                <a:srgbClr val="434343"/>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138" name="Google Shape;138;p20"/>
          <p:cNvSpPr txBox="1"/>
          <p:nvPr/>
        </p:nvSpPr>
        <p:spPr>
          <a:xfrm>
            <a:off x="655860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8</a:t>
            </a:r>
            <a:endParaRPr b="1" sz="3500">
              <a:solidFill>
                <a:srgbClr val="FFFFFF"/>
              </a:solidFill>
              <a:latin typeface="Montserrat"/>
              <a:ea typeface="Montserrat"/>
              <a:cs typeface="Montserrat"/>
              <a:sym typeface="Montserrat"/>
            </a:endParaRPr>
          </a:p>
        </p:txBody>
      </p:sp>
      <p:sp>
        <p:nvSpPr>
          <p:cNvPr id="139" name="Google Shape;139;p20"/>
          <p:cNvSpPr txBox="1"/>
          <p:nvPr/>
        </p:nvSpPr>
        <p:spPr>
          <a:xfrm>
            <a:off x="655860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1200"/>
              </a:spcAft>
              <a:buNone/>
            </a:pPr>
            <a:r>
              <a:rPr lang="en-GB" sz="2800">
                <a:solidFill>
                  <a:srgbClr val="434343"/>
                </a:solidFill>
                <a:latin typeface="Montserrat"/>
                <a:ea typeface="Montserrat"/>
                <a:cs typeface="Montserrat"/>
                <a:sym typeface="Montserrat"/>
              </a:rPr>
              <a:t>What needs to be the input for the output to be </a:t>
            </a:r>
            <a:r>
              <a:rPr lang="en-GB" sz="2800">
                <a:solidFill>
                  <a:srgbClr val="434343"/>
                </a:solidFill>
                <a:latin typeface="Roboto Mono"/>
                <a:ea typeface="Roboto Mono"/>
                <a:cs typeface="Roboto Mono"/>
                <a:sym typeface="Roboto Mono"/>
              </a:rPr>
              <a:t>It must be a Lion!</a:t>
            </a:r>
            <a:endParaRPr sz="2800">
              <a:solidFill>
                <a:srgbClr val="434343"/>
              </a:solidFill>
              <a:latin typeface="Roboto Mono"/>
              <a:ea typeface="Roboto Mono"/>
              <a:cs typeface="Roboto Mono"/>
              <a:sym typeface="Roboto Mono"/>
            </a:endParaRPr>
          </a:p>
        </p:txBody>
      </p:sp>
      <p:sp>
        <p:nvSpPr>
          <p:cNvPr id="140" name="Google Shape;140;p20"/>
          <p:cNvSpPr txBox="1"/>
          <p:nvPr/>
        </p:nvSpPr>
        <p:spPr>
          <a:xfrm>
            <a:off x="1219925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9</a:t>
            </a:r>
            <a:endParaRPr b="1" sz="3500">
              <a:solidFill>
                <a:srgbClr val="FFFFFF"/>
              </a:solidFill>
              <a:latin typeface="Montserrat"/>
              <a:ea typeface="Montserrat"/>
              <a:cs typeface="Montserrat"/>
              <a:sym typeface="Montserrat"/>
            </a:endParaRPr>
          </a:p>
        </p:txBody>
      </p:sp>
      <p:sp>
        <p:nvSpPr>
          <p:cNvPr id="141" name="Google Shape;141;p20"/>
          <p:cNvSpPr txBox="1"/>
          <p:nvPr/>
        </p:nvSpPr>
        <p:spPr>
          <a:xfrm>
            <a:off x="1219925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Run the program again. Enter an n for the first question and a </a:t>
            </a:r>
            <a:r>
              <a:rPr lang="en-GB" sz="2800">
                <a:solidFill>
                  <a:srgbClr val="434343"/>
                </a:solidFill>
                <a:latin typeface="Roboto Mono"/>
                <a:ea typeface="Roboto Mono"/>
                <a:cs typeface="Roboto Mono"/>
                <a:sym typeface="Roboto Mono"/>
              </a:rPr>
              <a:t>y</a:t>
            </a:r>
            <a:r>
              <a:rPr lang="en-GB" sz="2800">
                <a:solidFill>
                  <a:srgbClr val="434343"/>
                </a:solidFill>
                <a:latin typeface="Montserrat"/>
                <a:ea typeface="Montserrat"/>
                <a:cs typeface="Montserrat"/>
                <a:sym typeface="Montserrat"/>
              </a:rPr>
              <a:t> for the second question.</a:t>
            </a:r>
            <a:endParaRPr sz="2800">
              <a:solidFill>
                <a:srgbClr val="434343"/>
              </a:solidFill>
              <a:latin typeface="Montserrat"/>
              <a:ea typeface="Montserrat"/>
              <a:cs typeface="Montserrat"/>
              <a:sym typeface="Montserrat"/>
            </a:endParaRPr>
          </a:p>
          <a:p>
            <a:pPr indent="-406400" lvl="0" marL="457200" rtl="0" algn="l">
              <a:lnSpc>
                <a:spcPct val="115000"/>
              </a:lnSpc>
              <a:spcBef>
                <a:spcPts val="1200"/>
              </a:spcBef>
              <a:spcAft>
                <a:spcPts val="0"/>
              </a:spcAft>
              <a:buClr>
                <a:srgbClr val="434343"/>
              </a:buClr>
              <a:buSzPts val="2800"/>
              <a:buFont typeface="Montserrat"/>
              <a:buChar char="●"/>
            </a:pPr>
            <a:r>
              <a:rPr lang="en-GB" sz="2800">
                <a:solidFill>
                  <a:srgbClr val="434343"/>
                </a:solidFill>
                <a:latin typeface="Montserrat"/>
                <a:ea typeface="Montserrat"/>
                <a:cs typeface="Montserrat"/>
                <a:sym typeface="Montserrat"/>
              </a:rPr>
              <a:t>What is the output?</a:t>
            </a:r>
            <a:endParaRPr sz="2800">
              <a:solidFill>
                <a:srgbClr val="434343"/>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142" name="Google Shape;142;p20"/>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Investigate the program using the steps below:</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3: Investigate</a:t>
            </a:r>
            <a:endParaRPr/>
          </a:p>
        </p:txBody>
      </p:sp>
      <p:sp>
        <p:nvSpPr>
          <p:cNvPr id="148" name="Google Shape;148;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9" name="Google Shape;149;p21"/>
          <p:cNvSpPr txBox="1"/>
          <p:nvPr/>
        </p:nvSpPr>
        <p:spPr>
          <a:xfrm>
            <a:off x="91795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10</a:t>
            </a:r>
            <a:endParaRPr b="1" sz="3500">
              <a:solidFill>
                <a:srgbClr val="FFFFFF"/>
              </a:solidFill>
              <a:latin typeface="Montserrat"/>
              <a:ea typeface="Montserrat"/>
              <a:cs typeface="Montserrat"/>
              <a:sym typeface="Montserrat"/>
            </a:endParaRPr>
          </a:p>
        </p:txBody>
      </p:sp>
      <p:sp>
        <p:nvSpPr>
          <p:cNvPr id="150" name="Google Shape;150;p21"/>
          <p:cNvSpPr txBox="1"/>
          <p:nvPr/>
        </p:nvSpPr>
        <p:spPr>
          <a:xfrm>
            <a:off x="91795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1200"/>
              </a:spcAft>
              <a:buNone/>
            </a:pPr>
            <a:r>
              <a:rPr lang="en-GB" sz="2800">
                <a:solidFill>
                  <a:srgbClr val="434343"/>
                </a:solidFill>
                <a:latin typeface="Montserrat"/>
                <a:ea typeface="Montserrat"/>
                <a:cs typeface="Montserrat"/>
                <a:sym typeface="Montserrat"/>
              </a:rPr>
              <a:t>Which line of code is executed when the condition on line 9 is True?	</a:t>
            </a:r>
            <a:endParaRPr sz="2800">
              <a:solidFill>
                <a:srgbClr val="434343"/>
              </a:solidFill>
              <a:latin typeface="Montserrat"/>
              <a:ea typeface="Montserrat"/>
              <a:cs typeface="Montserrat"/>
              <a:sym typeface="Montserrat"/>
            </a:endParaRPr>
          </a:p>
        </p:txBody>
      </p:sp>
      <p:sp>
        <p:nvSpPr>
          <p:cNvPr id="151" name="Google Shape;151;p21"/>
          <p:cNvSpPr txBox="1"/>
          <p:nvPr/>
        </p:nvSpPr>
        <p:spPr>
          <a:xfrm>
            <a:off x="655860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11</a:t>
            </a:r>
            <a:endParaRPr b="1" sz="3500">
              <a:solidFill>
                <a:srgbClr val="FFFFFF"/>
              </a:solidFill>
              <a:latin typeface="Montserrat"/>
              <a:ea typeface="Montserrat"/>
              <a:cs typeface="Montserrat"/>
              <a:sym typeface="Montserrat"/>
            </a:endParaRPr>
          </a:p>
        </p:txBody>
      </p:sp>
      <p:sp>
        <p:nvSpPr>
          <p:cNvPr id="152" name="Google Shape;152;p21"/>
          <p:cNvSpPr txBox="1"/>
          <p:nvPr/>
        </p:nvSpPr>
        <p:spPr>
          <a:xfrm>
            <a:off x="655860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1200"/>
              </a:spcAft>
              <a:buNone/>
            </a:pPr>
            <a:r>
              <a:rPr lang="en-GB" sz="2800">
                <a:solidFill>
                  <a:srgbClr val="434343"/>
                </a:solidFill>
                <a:latin typeface="Montserrat"/>
                <a:ea typeface="Montserrat"/>
                <a:cs typeface="Montserrat"/>
                <a:sym typeface="Montserrat"/>
              </a:rPr>
              <a:t>Which line of code is executed when the condition on line 9 is False?	</a:t>
            </a:r>
            <a:endParaRPr sz="2800">
              <a:solidFill>
                <a:srgbClr val="434343"/>
              </a:solidFill>
              <a:latin typeface="Montserrat"/>
              <a:ea typeface="Montserrat"/>
              <a:cs typeface="Montserrat"/>
              <a:sym typeface="Montserrat"/>
            </a:endParaRPr>
          </a:p>
        </p:txBody>
      </p:sp>
      <p:sp>
        <p:nvSpPr>
          <p:cNvPr id="153" name="Google Shape;153;p21"/>
          <p:cNvSpPr txBox="1"/>
          <p:nvPr/>
        </p:nvSpPr>
        <p:spPr>
          <a:xfrm>
            <a:off x="1219925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12</a:t>
            </a:r>
            <a:endParaRPr b="1" sz="3500">
              <a:solidFill>
                <a:srgbClr val="FFFFFF"/>
              </a:solidFill>
              <a:latin typeface="Montserrat"/>
              <a:ea typeface="Montserrat"/>
              <a:cs typeface="Montserrat"/>
              <a:sym typeface="Montserrat"/>
            </a:endParaRPr>
          </a:p>
        </p:txBody>
      </p:sp>
      <p:sp>
        <p:nvSpPr>
          <p:cNvPr id="154" name="Google Shape;154;p21"/>
          <p:cNvSpPr txBox="1"/>
          <p:nvPr/>
        </p:nvSpPr>
        <p:spPr>
          <a:xfrm>
            <a:off x="1219925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Does a user </a:t>
            </a:r>
            <a:r>
              <a:rPr i="1" lang="en-GB" sz="2800">
                <a:solidFill>
                  <a:srgbClr val="434343"/>
                </a:solidFill>
                <a:latin typeface="Montserrat"/>
                <a:ea typeface="Montserrat"/>
                <a:cs typeface="Montserrat"/>
                <a:sym typeface="Montserrat"/>
              </a:rPr>
              <a:t>have</a:t>
            </a:r>
            <a:r>
              <a:rPr lang="en-GB" sz="2800">
                <a:solidFill>
                  <a:srgbClr val="434343"/>
                </a:solidFill>
                <a:latin typeface="Montserrat"/>
                <a:ea typeface="Montserrat"/>
                <a:cs typeface="Montserrat"/>
                <a:sym typeface="Montserrat"/>
              </a:rPr>
              <a:t> to enter a </a:t>
            </a:r>
            <a:r>
              <a:rPr b="1" lang="en-GB" sz="2800">
                <a:solidFill>
                  <a:srgbClr val="434343"/>
                </a:solidFill>
                <a:latin typeface="Montserrat"/>
                <a:ea typeface="Montserrat"/>
                <a:cs typeface="Montserrat"/>
                <a:sym typeface="Montserrat"/>
              </a:rPr>
              <a:t>lowercase</a:t>
            </a:r>
            <a:r>
              <a:rPr lang="en-GB" sz="2800">
                <a:solidFill>
                  <a:srgbClr val="434343"/>
                </a:solidFill>
                <a:latin typeface="Montserrat"/>
                <a:ea typeface="Montserrat"/>
                <a:cs typeface="Montserrat"/>
                <a:sym typeface="Montserrat"/>
              </a:rPr>
              <a:t> </a:t>
            </a:r>
            <a:r>
              <a:rPr lang="en-GB" sz="2800">
                <a:solidFill>
                  <a:srgbClr val="434343"/>
                </a:solidFill>
                <a:latin typeface="Roboto Mono"/>
                <a:ea typeface="Roboto Mono"/>
                <a:cs typeface="Roboto Mono"/>
                <a:sym typeface="Roboto Mono"/>
              </a:rPr>
              <a:t>n</a:t>
            </a:r>
            <a:r>
              <a:rPr lang="en-GB" sz="2800">
                <a:solidFill>
                  <a:srgbClr val="434343"/>
                </a:solidFill>
                <a:latin typeface="Montserrat"/>
                <a:ea typeface="Montserrat"/>
                <a:cs typeface="Montserrat"/>
                <a:sym typeface="Montserrat"/>
              </a:rPr>
              <a:t> or </a:t>
            </a:r>
            <a:r>
              <a:rPr lang="en-GB" sz="2800">
                <a:solidFill>
                  <a:srgbClr val="434343"/>
                </a:solidFill>
                <a:latin typeface="Roboto Mono"/>
                <a:ea typeface="Roboto Mono"/>
                <a:cs typeface="Roboto Mono"/>
                <a:sym typeface="Roboto Mono"/>
              </a:rPr>
              <a:t>y</a:t>
            </a:r>
            <a:r>
              <a:rPr lang="en-GB" sz="2800">
                <a:solidFill>
                  <a:srgbClr val="434343"/>
                </a:solidFill>
                <a:latin typeface="Montserrat"/>
                <a:ea typeface="Montserrat"/>
                <a:cs typeface="Montserrat"/>
                <a:sym typeface="Montserrat"/>
              </a:rPr>
              <a:t> for the code to execute correctly? </a:t>
            </a:r>
            <a:endParaRPr sz="2800">
              <a:solidFill>
                <a:srgbClr val="434343"/>
              </a:solidFill>
              <a:latin typeface="Montserrat"/>
              <a:ea typeface="Montserrat"/>
              <a:cs typeface="Montserrat"/>
              <a:sym typeface="Montserrat"/>
            </a:endParaRPr>
          </a:p>
          <a:p>
            <a:pPr indent="0" lvl="0" marL="0" rtl="0" algn="l">
              <a:lnSpc>
                <a:spcPct val="115000"/>
              </a:lnSpc>
              <a:spcBef>
                <a:spcPts val="1200"/>
              </a:spcBef>
              <a:spcAft>
                <a:spcPts val="1200"/>
              </a:spcAft>
              <a:buNone/>
            </a:pPr>
            <a:r>
              <a:rPr lang="en-GB" sz="2800">
                <a:solidFill>
                  <a:srgbClr val="434343"/>
                </a:solidFill>
                <a:latin typeface="Montserrat"/>
                <a:ea typeface="Montserrat"/>
                <a:cs typeface="Montserrat"/>
                <a:sym typeface="Montserrat"/>
              </a:rPr>
              <a:t>Explain your answer.</a:t>
            </a:r>
            <a:endParaRPr sz="2800">
              <a:solidFill>
                <a:srgbClr val="434343"/>
              </a:solidFill>
              <a:latin typeface="Montserrat"/>
              <a:ea typeface="Montserrat"/>
              <a:cs typeface="Montserrat"/>
              <a:sym typeface="Montserrat"/>
            </a:endParaRPr>
          </a:p>
        </p:txBody>
      </p:sp>
      <p:sp>
        <p:nvSpPr>
          <p:cNvPr id="155" name="Google Shape;155;p21"/>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Investigate the program using the steps below:</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txBox="1"/>
          <p:nvPr>
            <p:ph type="title"/>
          </p:nvPr>
        </p:nvSpPr>
        <p:spPr>
          <a:xfrm>
            <a:off x="917950" y="890050"/>
            <a:ext cx="13201200" cy="82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4: Modify</a:t>
            </a:r>
            <a:endParaRPr/>
          </a:p>
        </p:txBody>
      </p:sp>
      <p:sp>
        <p:nvSpPr>
          <p:cNvPr id="161" name="Google Shape;161;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62" name="Google Shape;162;p22"/>
          <p:cNvGraphicFramePr/>
          <p:nvPr/>
        </p:nvGraphicFramePr>
        <p:xfrm>
          <a:off x="952500" y="1867700"/>
          <a:ext cx="3000000" cy="3000000"/>
        </p:xfrm>
        <a:graphic>
          <a:graphicData uri="http://schemas.openxmlformats.org/drawingml/2006/table">
            <a:tbl>
              <a:tblPr>
                <a:noFill/>
                <a:tableStyleId>{8CBE1D1C-1E89-4163-8BB3-4B890240042D}</a:tableStyleId>
              </a:tblPr>
              <a:tblGrid>
                <a:gridCol w="4852125"/>
                <a:gridCol w="11530875"/>
              </a:tblGrid>
              <a:tr h="570400">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Modification 1</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Hint</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r>
              <a:tr h="3065375">
                <a:tc>
                  <a:txBody>
                    <a:bodyPr/>
                    <a:lstStyle/>
                    <a:p>
                      <a:pPr indent="0" lvl="0" marL="0" rtl="0" algn="l">
                        <a:spcBef>
                          <a:spcPts val="0"/>
                        </a:spcBef>
                        <a:spcAft>
                          <a:spcPts val="0"/>
                        </a:spcAft>
                        <a:buNone/>
                      </a:pPr>
                      <a:r>
                        <a:rPr lang="en-GB" sz="2800">
                          <a:latin typeface="Montserrat"/>
                          <a:ea typeface="Montserrat"/>
                          <a:cs typeface="Montserrat"/>
                          <a:sym typeface="Montserrat"/>
                        </a:rPr>
                        <a:t>At line 14 enter a new line of code that outputs </a:t>
                      </a:r>
                      <a:r>
                        <a:rPr lang="en-GB" sz="2800">
                          <a:latin typeface="Roboto Mono"/>
                          <a:ea typeface="Roboto Mono"/>
                          <a:cs typeface="Roboto Mono"/>
                          <a:sym typeface="Roboto Mono"/>
                        </a:rPr>
                        <a:t>Is the animal a mammal? Y/N</a:t>
                      </a:r>
                      <a:endParaRPr sz="2800">
                        <a:latin typeface="Roboto Mono"/>
                        <a:ea typeface="Roboto Mono"/>
                        <a:cs typeface="Roboto Mono"/>
                        <a:sym typeface="Roboto Mono"/>
                      </a:endParaRPr>
                    </a:p>
                  </a:txBody>
                  <a:tcPr marT="91425" marB="91425" marR="91425" marL="91425"/>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r>
            </a:tbl>
          </a:graphicData>
        </a:graphic>
      </p:graphicFrame>
      <p:graphicFrame>
        <p:nvGraphicFramePr>
          <p:cNvPr id="163" name="Google Shape;163;p22"/>
          <p:cNvGraphicFramePr/>
          <p:nvPr/>
        </p:nvGraphicFramePr>
        <p:xfrm>
          <a:off x="952500" y="5544550"/>
          <a:ext cx="3000000" cy="3000000"/>
        </p:xfrm>
        <a:graphic>
          <a:graphicData uri="http://schemas.openxmlformats.org/drawingml/2006/table">
            <a:tbl>
              <a:tblPr>
                <a:noFill/>
                <a:tableStyleId>{8CBE1D1C-1E89-4163-8BB3-4B890240042D}</a:tableStyleId>
              </a:tblPr>
              <a:tblGrid>
                <a:gridCol w="4852125"/>
                <a:gridCol w="11530875"/>
              </a:tblGrid>
              <a:tr h="565975">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Modification 2</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c>
                  <a:txBody>
                    <a:bodyPr/>
                    <a:lstStyle/>
                    <a:p>
                      <a:pPr indent="0" lvl="0" marL="0" rtl="0" algn="l">
                        <a:spcBef>
                          <a:spcPts val="0"/>
                        </a:spcBef>
                        <a:spcAft>
                          <a:spcPts val="0"/>
                        </a:spcAft>
                        <a:buNone/>
                      </a:pPr>
                      <a:r>
                        <a:rPr b="1" lang="en-GB" sz="2800">
                          <a:solidFill>
                            <a:srgbClr val="FFFFFF"/>
                          </a:solidFill>
                          <a:latin typeface="Montserrat"/>
                          <a:ea typeface="Montserrat"/>
                          <a:cs typeface="Montserrat"/>
                          <a:sym typeface="Montserrat"/>
                        </a:rPr>
                        <a:t>Hint</a:t>
                      </a:r>
                      <a:endParaRPr b="1" sz="2800">
                        <a:solidFill>
                          <a:srgbClr val="FFFFFF"/>
                        </a:solidFill>
                        <a:latin typeface="Montserrat"/>
                        <a:ea typeface="Montserrat"/>
                        <a:cs typeface="Montserrat"/>
                        <a:sym typeface="Montserrat"/>
                      </a:endParaRPr>
                    </a:p>
                  </a:txBody>
                  <a:tcPr marT="91425" marB="91425" marR="91425" marL="91425" anchor="ctr">
                    <a:solidFill>
                      <a:schemeClr val="dk2"/>
                    </a:solidFill>
                  </a:tcPr>
                </a:tc>
              </a:tr>
              <a:tr h="3041500">
                <a:tc>
                  <a:txBody>
                    <a:bodyPr/>
                    <a:lstStyle/>
                    <a:p>
                      <a:pPr indent="0" lvl="0" marL="0" rtl="0" algn="l">
                        <a:spcBef>
                          <a:spcPts val="0"/>
                        </a:spcBef>
                        <a:spcAft>
                          <a:spcPts val="0"/>
                        </a:spcAft>
                        <a:buNone/>
                      </a:pPr>
                      <a:r>
                        <a:rPr lang="en-GB" sz="2800">
                          <a:latin typeface="Montserrat"/>
                          <a:ea typeface="Montserrat"/>
                          <a:cs typeface="Montserrat"/>
                          <a:sym typeface="Montserrat"/>
                        </a:rPr>
                        <a:t>At line 15 enter a new line of code that holds the user input in answer.</a:t>
                      </a:r>
                      <a:endParaRPr sz="2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2800">
                          <a:latin typeface="Montserrat"/>
                          <a:ea typeface="Montserrat"/>
                          <a:cs typeface="Montserrat"/>
                          <a:sym typeface="Montserrat"/>
                        </a:rPr>
                        <a:t>See line 8 for help with the code.</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The final line of code should now be at line 16</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