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9FE481-4E3D-4430-B468-1431E3A7CE4B}">
  <a:tblStyle styleId="{5F9FE481-4E3D-4430-B468-1431E3A7CE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587602AD-5A22-4FBB-9FC5-AC644ACC4D3D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4293e9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4293e9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4293e93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4293e93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4293e936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4293e93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4293e936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d4293e93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4293e936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4293e936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Review 3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Separate Science - Chemistry - Key Stage 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C8 Chemical Analysis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Robbins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17950" y="590750"/>
            <a:ext cx="16452000" cy="1420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-GB" sz="2500"/>
              <a:t>A student carried out a series of tests on a group of unknown compounds. The results are summarised in the table below. Identify each compound from the test results and write the balanced chemical formula.</a:t>
            </a:r>
            <a:endParaRPr sz="2500"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809938" y="201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{5F9FE481-4E3D-4430-B468-1431E3A7CE4B}</a:tableStyleId>
              </a:tblPr>
              <a:tblGrid>
                <a:gridCol w="2778575"/>
                <a:gridCol w="2778575"/>
                <a:gridCol w="2778575"/>
                <a:gridCol w="2778575"/>
                <a:gridCol w="2778575"/>
                <a:gridCol w="2778575"/>
              </a:tblGrid>
              <a:tr h="901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Compound 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Flame test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 of sodium hydroxide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 of silver nitrate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 of acid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 of barium chloride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9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Yellow precipitate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9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Orange-red 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 precipitate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Cream precipitate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9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Lilac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 precipitate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9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 precipitate that dissolves in excess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 produced. Turned limewater cloudy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 visible change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363175"/>
            <a:ext cx="7902000" cy="63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848250" y="1246700"/>
            <a:ext cx="16591500" cy="736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1.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UcPeriod"/>
            </a:pPr>
            <a:r>
              <a:rPr lang="en-GB" sz="2800"/>
              <a:t>Copper Iodide. CuI</a:t>
            </a:r>
            <a:r>
              <a:rPr baseline="-25000" lang="en-GB" sz="2800"/>
              <a:t>2</a:t>
            </a:r>
            <a:endParaRPr baseline="-25000"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UcPeriod"/>
            </a:pPr>
            <a:r>
              <a:rPr lang="en-GB" sz="2800"/>
              <a:t>Calcium bromide</a:t>
            </a:r>
            <a:r>
              <a:rPr lang="en-GB" sz="2800"/>
              <a:t>. CaBr</a:t>
            </a:r>
            <a:r>
              <a:rPr baseline="-25000" lang="en-GB" sz="2800"/>
              <a:t>2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UcPeriod"/>
            </a:pPr>
            <a:r>
              <a:rPr lang="en-GB" sz="2800"/>
              <a:t>Lithium sulfate. Li</a:t>
            </a:r>
            <a:r>
              <a:rPr baseline="-25000" lang="en-GB" sz="2800"/>
              <a:t>2</a:t>
            </a:r>
            <a:r>
              <a:rPr lang="en-GB" sz="2800"/>
              <a:t>S</a:t>
            </a:r>
            <a:r>
              <a:rPr lang="en-GB" sz="2800"/>
              <a:t>O</a:t>
            </a:r>
            <a:r>
              <a:rPr baseline="-25000" lang="en-GB" sz="2800"/>
              <a:t>4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UcPeriod"/>
            </a:pPr>
            <a:r>
              <a:rPr lang="en-GB" sz="2800"/>
              <a:t>Aluminium carbonate. Al</a:t>
            </a:r>
            <a:r>
              <a:rPr baseline="-25000" lang="en-GB" sz="2800"/>
              <a:t>2</a:t>
            </a:r>
            <a:r>
              <a:rPr lang="en-GB" sz="2800"/>
              <a:t>(CO</a:t>
            </a:r>
            <a:r>
              <a:rPr baseline="-25000" lang="en-GB" sz="2800"/>
              <a:t>3</a:t>
            </a:r>
            <a:r>
              <a:rPr lang="en-GB" sz="2800"/>
              <a:t>)</a:t>
            </a:r>
            <a:r>
              <a:rPr baseline="-25000" lang="en-GB" sz="2800"/>
              <a:t>3 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2" name="Google Shape;102;p17"/>
          <p:cNvGraphicFramePr/>
          <p:nvPr/>
        </p:nvGraphicFramePr>
        <p:xfrm>
          <a:off x="362525" y="174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{587602AD-5A22-4FBB-9FC5-AC644ACC4D3D}</a:tableStyleId>
              </a:tblPr>
              <a:tblGrid>
                <a:gridCol w="8781425"/>
                <a:gridCol w="8781425"/>
              </a:tblGrid>
              <a:tr h="403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Incorrect statement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Correct/better statement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096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use a pencil to draw the line in chromatography so that you can rub it out if you made a mistake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test for hydrogen is the squeaky pop test.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test for oxygen is to use a blown out splint and it will relight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8" name="Google Shape;108;p18"/>
          <p:cNvGraphicFramePr/>
          <p:nvPr/>
        </p:nvGraphicFramePr>
        <p:xfrm>
          <a:off x="362525" y="13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{587602AD-5A22-4FBB-9FC5-AC644ACC4D3D}</a:tableStyleId>
              </a:tblPr>
              <a:tblGrid>
                <a:gridCol w="8781425"/>
                <a:gridCol w="8781425"/>
              </a:tblGrid>
              <a:tr h="856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compound is when two or more substances are mixed together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6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put a lid on chromatography experiments so that nothing can get in and mess up the experiment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2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If a dot does not move off the start line in chromatography, it means there is only one colour in it.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6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pure substance means only one element is present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6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can’t use a flame test for a mixture because the most reactive element will make the other colours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