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BC60C0-779C-4133-BBC6-D3CB50976F8D}">
  <a:tblStyle styleId="{C1BC60C0-779C-4133-BBC6-D3CB50976F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475a83b8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475a83b8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81969788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81969788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81969788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81969788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265900"/>
            <a:ext cx="8068500" cy="30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To describe 2-D shapes based on their properties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434343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9000" y="33427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Maths</a:t>
            </a:r>
            <a:r>
              <a:rPr lang="en-GB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Mr Etherton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161400" y="119125"/>
            <a:ext cx="8748300" cy="149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434343"/>
                </a:solidFill>
              </a:rPr>
              <a:t>Part A</a:t>
            </a:r>
            <a:endParaRPr sz="1800" u="sng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</a:rPr>
              <a:t>Copy the table into your </a:t>
            </a:r>
            <a:r>
              <a:rPr lang="en-GB" sz="1600">
                <a:solidFill>
                  <a:srgbClr val="434343"/>
                </a:solidFill>
              </a:rPr>
              <a:t>exercise</a:t>
            </a:r>
            <a:r>
              <a:rPr lang="en-GB" sz="1600">
                <a:solidFill>
                  <a:srgbClr val="434343"/>
                </a:solidFill>
              </a:rPr>
              <a:t> book or onto your paper. 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</a:rPr>
              <a:t>Complete the table by exploring each shape. You might want to draw the shapes to help you.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3918800" y="124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{C1BC60C0-779C-4133-BBC6-D3CB50976F8D}</a:tableStyleId>
              </a:tblPr>
              <a:tblGrid>
                <a:gridCol w="1753125"/>
                <a:gridCol w="1048975"/>
                <a:gridCol w="1060275"/>
                <a:gridCol w="1022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Properties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 A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 B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 C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sides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Right Angles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Acute Angles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Obtuse Angles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Pairs of Parallel Lines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Pairs of Perpendicular 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Lines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1" name="Google Shape;91;p15"/>
          <p:cNvSpPr/>
          <p:nvPr/>
        </p:nvSpPr>
        <p:spPr>
          <a:xfrm>
            <a:off x="458975" y="1624675"/>
            <a:ext cx="1695900" cy="889200"/>
          </a:xfrm>
          <a:prstGeom prst="parallelogram">
            <a:avLst>
              <a:gd fmla="val 25000" name="adj"/>
            </a:avLst>
          </a:prstGeom>
          <a:solidFill>
            <a:srgbClr val="FFFF00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rot="5400000">
            <a:off x="2061627" y="2333100"/>
            <a:ext cx="1789450" cy="1134600"/>
          </a:xfrm>
          <a:prstGeom prst="flowChartPreparation">
            <a:avLst/>
          </a:prstGeom>
          <a:solidFill>
            <a:srgbClr val="00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" name="Google Shape;93;p15"/>
          <p:cNvCxnSpPr/>
          <p:nvPr/>
        </p:nvCxnSpPr>
        <p:spPr>
          <a:xfrm>
            <a:off x="313788" y="3472930"/>
            <a:ext cx="820200" cy="101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/>
          <p:nvPr/>
        </p:nvCxnSpPr>
        <p:spPr>
          <a:xfrm flipH="1">
            <a:off x="313825" y="3335300"/>
            <a:ext cx="1035300" cy="149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5"/>
          <p:cNvCxnSpPr/>
          <p:nvPr/>
        </p:nvCxnSpPr>
        <p:spPr>
          <a:xfrm>
            <a:off x="1133966" y="4487668"/>
            <a:ext cx="1166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5"/>
          <p:cNvCxnSpPr/>
          <p:nvPr/>
        </p:nvCxnSpPr>
        <p:spPr>
          <a:xfrm>
            <a:off x="2300063" y="4006041"/>
            <a:ext cx="4800" cy="491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5"/>
          <p:cNvCxnSpPr/>
          <p:nvPr/>
        </p:nvCxnSpPr>
        <p:spPr>
          <a:xfrm>
            <a:off x="1358475" y="3335300"/>
            <a:ext cx="941400" cy="67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5"/>
          <p:cNvSpPr txBox="1"/>
          <p:nvPr/>
        </p:nvSpPr>
        <p:spPr>
          <a:xfrm>
            <a:off x="1069875" y="1732375"/>
            <a:ext cx="6717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700988" y="2494550"/>
            <a:ext cx="6717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134000" y="3549025"/>
            <a:ext cx="6717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3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99325" y="81650"/>
            <a:ext cx="8748300" cy="149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434343"/>
                </a:solidFill>
              </a:rPr>
              <a:t>Part B</a:t>
            </a:r>
            <a:endParaRPr sz="1800" u="sng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</a:rPr>
              <a:t>Look at the shapes and complete the table below.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</a:rPr>
              <a:t>There might be more than one correct answer for each description.</a:t>
            </a:r>
            <a:endParaRPr sz="1600">
              <a:solidFill>
                <a:srgbClr val="434343"/>
              </a:solidFill>
            </a:endParaRPr>
          </a:p>
        </p:txBody>
      </p:sp>
      <p:graphicFrame>
        <p:nvGraphicFramePr>
          <p:cNvPr id="106" name="Google Shape;106;p16"/>
          <p:cNvGraphicFramePr/>
          <p:nvPr/>
        </p:nvGraphicFramePr>
        <p:xfrm>
          <a:off x="296363" y="3010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{C1BC60C0-779C-4133-BBC6-D3CB50976F8D}</a:tableStyleId>
              </a:tblPr>
              <a:tblGrid>
                <a:gridCol w="1489800"/>
                <a:gridCol w="1174125"/>
                <a:gridCol w="1074825"/>
                <a:gridCol w="1158675"/>
                <a:gridCol w="1060400"/>
                <a:gridCol w="1057800"/>
                <a:gridCol w="1535650"/>
              </a:tblGrid>
              <a:tr h="106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This shape has 4 sides.</a:t>
                      </a:r>
                      <a:endParaRPr b="1"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1 right angle only.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more than 4 angles.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 least 1 angle is obtuse.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 least 2 angles are acute.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at least 1 pair of perpendicular lines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6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 Letter(s)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    C</a:t>
                      </a:r>
                      <a:endParaRPr b="1"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17564" l="11594" r="12967" t="36395"/>
          <a:stretch/>
        </p:blipFill>
        <p:spPr>
          <a:xfrm>
            <a:off x="1909609" y="949800"/>
            <a:ext cx="5402366" cy="206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90350" y="160850"/>
            <a:ext cx="8487300" cy="46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arenR"/>
            </a:pPr>
            <a:r>
              <a:rPr b="0" lang="en-GB" sz="1600">
                <a:solidFill>
                  <a:srgbClr val="434343"/>
                </a:solidFill>
              </a:rPr>
              <a:t>Daisy says, </a:t>
            </a:r>
            <a:r>
              <a:rPr lang="en-GB" sz="1600">
                <a:solidFill>
                  <a:srgbClr val="434343"/>
                </a:solidFill>
              </a:rPr>
              <a:t>“All triangles have the same type of angles”</a:t>
            </a:r>
            <a:r>
              <a:rPr b="0" lang="en-GB" sz="1600">
                <a:solidFill>
                  <a:srgbClr val="434343"/>
                </a:solidFill>
              </a:rPr>
              <a:t>. </a:t>
            </a:r>
            <a:endParaRPr b="0"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rgbClr val="434343"/>
                </a:solidFill>
              </a:rPr>
              <a:t>Do you agree or disagree with Daisy?</a:t>
            </a:r>
            <a:endParaRPr b="0"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rgbClr val="434343"/>
                </a:solidFill>
              </a:rPr>
              <a:t>Use the triangles below to justify your answer.</a:t>
            </a:r>
            <a:endParaRPr b="0"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arenR"/>
            </a:pPr>
            <a:r>
              <a:rPr b="0" lang="en-GB" sz="1600">
                <a:solidFill>
                  <a:srgbClr val="434343"/>
                </a:solidFill>
              </a:rPr>
              <a:t>Write a sentence using the ‘Star Words’ below to describe the properties of the triangles. </a:t>
            </a:r>
            <a:endParaRPr b="0" sz="1600">
              <a:solidFill>
                <a:srgbClr val="434343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0" lang="en-GB" sz="1600">
                <a:solidFill>
                  <a:srgbClr val="434343"/>
                </a:solidFill>
              </a:rPr>
              <a:t>What properties are always the same in triangles?</a:t>
            </a:r>
            <a:endParaRPr b="0" sz="1600">
              <a:solidFill>
                <a:srgbClr val="434343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0" lang="en-GB" sz="1600">
                <a:solidFill>
                  <a:srgbClr val="434343"/>
                </a:solidFill>
              </a:rPr>
              <a:t>What properties might be different depending on the type of triangle?</a:t>
            </a:r>
            <a:endParaRPr b="0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175450" y="1558750"/>
            <a:ext cx="2098500" cy="955500"/>
          </a:xfrm>
          <a:prstGeom prst="rtTriangle">
            <a:avLst/>
          </a:prstGeom>
          <a:solidFill>
            <a:srgbClr val="FFFF00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5692150" y="1745950"/>
            <a:ext cx="2548200" cy="768300"/>
          </a:xfrm>
          <a:prstGeom prst="triangle">
            <a:avLst>
              <a:gd fmla="val 50370" name="adj"/>
            </a:avLst>
          </a:prstGeom>
          <a:solidFill>
            <a:srgbClr val="93C47D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1255250" y="1438150"/>
            <a:ext cx="1352100" cy="1076100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161750" y="68075"/>
            <a:ext cx="10935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946200" y="4309675"/>
            <a:ext cx="7251600" cy="637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            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ngles          right angles             acute angles           obtuse angles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                    sides/ edges               parallel lines                     perpendicular lines         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