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14EADD3-D883-4454-AD7E-3C03EA86116C}">
  <a:tblStyle styleId="{A14EADD3-D883-4454-AD7E-3C03EA86116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6" name="Google Shape;4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3" name="Google Shape;5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5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Conditional probability from a two-way table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Mrs Dennett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Conditional probability from a two-way table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788" y="1024697"/>
            <a:ext cx="395110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The two-way table shows the music students like best.</a:t>
            </a:r>
            <a:endParaRPr/>
          </a:p>
          <a:p>
            <a:pPr indent="-2413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70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"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What is the probability that two student picked at random like pop music?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What is the probability that two students picked at random like rock music and one is Male and the other female?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96821" y="927528"/>
            <a:ext cx="3841455" cy="3411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 The two-way table displays what year 7 and 11 students have at dinner time.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the probability that two students picked at random have school dinners?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the probability that two students picked at random have the same type of dinner?</a:t>
            </a:r>
            <a:endParaRPr/>
          </a:p>
        </p:txBody>
      </p:sp>
      <p:graphicFrame>
        <p:nvGraphicFramePr>
          <p:cNvPr id="42" name="Google Shape;42;p7"/>
          <p:cNvGraphicFramePr/>
          <p:nvPr/>
        </p:nvGraphicFramePr>
        <p:xfrm>
          <a:off x="5049098" y="185357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{A14EADD3-D883-4454-AD7E-3C03EA86116C}</a:tableStyleId>
              </a:tblPr>
              <a:tblGrid>
                <a:gridCol w="803550"/>
                <a:gridCol w="1305750"/>
                <a:gridCol w="1222050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Packed Lunch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School Dinners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7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11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</a:t>
                      </a:r>
                      <a:endParaRPr sz="12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43" name="Google Shape;43;p7"/>
          <p:cNvGraphicFramePr/>
          <p:nvPr/>
        </p:nvGraphicFramePr>
        <p:xfrm>
          <a:off x="453324" y="166942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{A14EADD3-D883-4454-AD7E-3C03EA86116C}</a:tableStyleId>
              </a:tblPr>
              <a:tblGrid>
                <a:gridCol w="681850"/>
                <a:gridCol w="681850"/>
                <a:gridCol w="681850"/>
                <a:gridCol w="681850"/>
                <a:gridCol w="681850"/>
                <a:gridCol w="681850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Rock 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Hip-Hop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Pop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Other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Male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Female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47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9" name="Google Shape;49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Conditional probability from a two-way table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458788" y="1024697"/>
            <a:ext cx="3951101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AutoNum type="arabicPeriod"/>
            </a:pPr>
            <a:r>
              <a:rPr lang="en-GB"/>
              <a:t>The two-way table shows the music students like best.</a:t>
            </a:r>
            <a:endParaRPr/>
          </a:p>
          <a:p>
            <a:pPr indent="-2413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90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700"/>
          </a:p>
          <a:p>
            <a:pPr indent="0" lvl="0" marL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00"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What is the probability that two students picked at random like pop music?</a:t>
            </a:r>
            <a:endParaRPr/>
          </a:p>
          <a:p>
            <a:pPr indent="-342900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AutoNum type="alphaLcParenR"/>
            </a:pPr>
            <a:r>
              <a:rPr lang="en-GB"/>
              <a:t>What is the probability that two students picked at random like rock music and one is male and the other female?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4696821" y="927528"/>
            <a:ext cx="3841455" cy="34115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 The two-way table displays what year 7 and 11 students have at dinner time.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300" u="none" cap="none" strike="noStrike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the probability that two students picked at random have school dinners?</a:t>
            </a:r>
            <a:endParaRPr/>
          </a:p>
          <a:p>
            <a:pPr indent="-342900" lvl="0" marL="34290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600"/>
              <a:buFont typeface="Montserrat"/>
              <a:buAutoNum type="alphaLcParenR"/>
            </a:pPr>
            <a:r>
              <a:rPr b="0" i="0" lang="en-GB" sz="1600" u="none" cap="none" strike="noStrike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is the probability that two students picked at random have the same type of dinner?</a:t>
            </a:r>
            <a:endParaRPr/>
          </a:p>
        </p:txBody>
      </p:sp>
      <p:graphicFrame>
        <p:nvGraphicFramePr>
          <p:cNvPr id="59" name="Google Shape;59;p9"/>
          <p:cNvGraphicFramePr/>
          <p:nvPr/>
        </p:nvGraphicFramePr>
        <p:xfrm>
          <a:off x="4982453" y="18751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{A14EADD3-D883-4454-AD7E-3C03EA86116C}</a:tableStyleId>
              </a:tblPr>
              <a:tblGrid>
                <a:gridCol w="861650"/>
                <a:gridCol w="1400175"/>
                <a:gridCol w="1310400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Packed Lunch</a:t>
                      </a:r>
                      <a:endParaRPr sz="1200"/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School Dinners</a:t>
                      </a:r>
                      <a:endParaRPr sz="1200"/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7</a:t>
                      </a:r>
                      <a:endParaRPr sz="1200"/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60</a:t>
                      </a:r>
                      <a:endParaRPr sz="1200"/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1200"/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Year 11</a:t>
                      </a:r>
                      <a:endParaRPr sz="1200"/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200"/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</a:t>
                      </a:r>
                      <a:endParaRPr sz="1200"/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9"/>
          <p:cNvGraphicFramePr/>
          <p:nvPr/>
        </p:nvGraphicFramePr>
        <p:xfrm>
          <a:off x="377124" y="163247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{A14EADD3-D883-4454-AD7E-3C03EA86116C}</a:tableStyleId>
              </a:tblPr>
              <a:tblGrid>
                <a:gridCol w="681850"/>
                <a:gridCol w="681850"/>
                <a:gridCol w="681850"/>
                <a:gridCol w="681850"/>
                <a:gridCol w="681850"/>
                <a:gridCol w="681850"/>
              </a:tblGrid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i="0" sz="1200" u="none" cap="none" strike="noStrike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Rock 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Hip-Hop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Pop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Other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Male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17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8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Female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25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75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Total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47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0" lang="en-GB" sz="1200" u="none" cap="none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130</a:t>
                      </a:r>
                      <a:endParaRPr sz="15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" marB="0" marR="6350" marL="6350" anchor="b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1" name="Google Shape;61;p9"/>
          <p:cNvSpPr txBox="1"/>
          <p:nvPr/>
        </p:nvSpPr>
        <p:spPr>
          <a:xfrm>
            <a:off x="3249973" y="2983622"/>
            <a:ext cx="691563" cy="5142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2" name="Google Shape;62;p9"/>
          <p:cNvSpPr txBox="1"/>
          <p:nvPr/>
        </p:nvSpPr>
        <p:spPr>
          <a:xfrm>
            <a:off x="3861792" y="4028419"/>
            <a:ext cx="691563" cy="514243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3" name="Google Shape;63;p9"/>
          <p:cNvSpPr txBox="1"/>
          <p:nvPr/>
        </p:nvSpPr>
        <p:spPr>
          <a:xfrm>
            <a:off x="7619185" y="3022517"/>
            <a:ext cx="1383000" cy="50250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64" name="Google Shape;64;p9"/>
          <p:cNvSpPr txBox="1"/>
          <p:nvPr/>
        </p:nvSpPr>
        <p:spPr>
          <a:xfrm>
            <a:off x="8007020" y="3777741"/>
            <a:ext cx="1383000" cy="50130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 b="-2436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400" u="none" cap="none" strike="noStrik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