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3298DE-A840-437D-919A-A0495A65F2DB}">
  <a:tblStyle styleId="{3F3298DE-A840-437D-919A-A0495A65F2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67ef7df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67ef7df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second phoneme we are going to need in today’s lesson is the sound associated with this grapheme.  The oi.  This grapheme makes a oi sound.  Let’s practise this together.  ‘Wa’  Écoute.  Répete.  Excellent.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look at this in some familiar words which contain this sound.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67ef7df8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67ef7df8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Phonics practice slide [Presentation slide to practice cluster words.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/>
            </a:br>
            <a:r>
              <a:rPr lang="en-GB"/>
              <a:t>Phonics template - grapheme in the middle - space for NCELP picture.  These words have been chosen based on their frequency and the fact that there are limited other ‘sounds’ within the word. All pictures are copyright free.</a:t>
            </a:r>
            <a:br>
              <a:rPr lang="en-GB"/>
            </a:br>
            <a:br>
              <a:rPr lang="en-GB"/>
            </a:br>
            <a:r>
              <a:rPr lang="en-GB"/>
              <a:t>Timing: 1 minute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Procedure:</a:t>
            </a:r>
            <a:br>
              <a:rPr lang="en-GB"/>
            </a:br>
            <a:r>
              <a:rPr lang="en-GB"/>
              <a:t>1. Say the SSC sound</a:t>
            </a:r>
            <a:br>
              <a:rPr lang="en-GB"/>
            </a:br>
            <a:r>
              <a:rPr lang="en-GB"/>
              <a:t>2. Ask student to repeat (use TL for ‘repeat’).</a:t>
            </a:r>
            <a:br>
              <a:rPr lang="en-GB"/>
            </a:br>
            <a:r>
              <a:rPr lang="en-GB"/>
              <a:t>3. Bring on five CLUSTER words which have the same sound.  Ask student to repeat.  Then you say each word and leave space for the student to say them after you.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67ef7df8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67ef7df8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second phoneme we are going to need in today’s lesson is the sound associated with this grapheme.  The oi.  This grapheme makes a oi sound.  Let’s practise this together.  ‘Wa’  Écoute.  Répete.  Excellent.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look at this in some familiar words which contain this sound.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67ef7df8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67ef7df8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Phonics practice slide [Presentation slide to practice cluster words.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/>
            </a:br>
            <a:r>
              <a:rPr lang="en-GB"/>
              <a:t>Phonics template - grapheme in the middle - space for NCELP picture.  These words have been chosen based on their frequency and the fact that there are limited other ‘sounds’ within the word. All pictures are copyright free.</a:t>
            </a:r>
            <a:br>
              <a:rPr lang="en-GB"/>
            </a:br>
            <a:br>
              <a:rPr lang="en-GB"/>
            </a:br>
            <a:r>
              <a:rPr lang="en-GB"/>
              <a:t>Timing: 1 minute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Procedure:</a:t>
            </a:r>
            <a:br>
              <a:rPr lang="en-GB"/>
            </a:br>
            <a:r>
              <a:rPr lang="en-GB"/>
              <a:t>1. Say the SSC sound</a:t>
            </a:r>
            <a:br>
              <a:rPr lang="en-GB"/>
            </a:br>
            <a:r>
              <a:rPr lang="en-GB"/>
              <a:t>2. Ask student to repeat (use TL for ‘repeat’).</a:t>
            </a:r>
            <a:br>
              <a:rPr lang="en-GB"/>
            </a:br>
            <a:r>
              <a:rPr lang="en-GB"/>
              <a:t>3. Bring on five CLUSTER words which have the same sound.  Ask student to repeat.  Then you say each word and leave space for the student to say them after you.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bf33bc1e6_1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bf33bc1e6_1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In this lesson, we will be using this vocabulary to talk about what we do on holiday. Listen to me pronounce the vocab, with this lesson’s phonics in mind.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67ef7df80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67ef7df80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In this lesson, we will be using this vocabulary to talk about what we do on holiday. Listen to me pronounce the vocab, with this lesson’s phonics in mind.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67ef7df80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67ef7df80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In this lesson, we will be using this vocabulary to talk about what we do on holiday. Listen to me pronounce the vocab, with this lesson’s phonics in mind.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67ef7df80_0_1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67ef7df80_0_1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now need to summarise our learning for today’s lesson.  On the screen you can see 6 sentence starters.  I want you to copy down the sentence starter and then complete rest of the sentence.  mets la vidéo  en pause maintenant.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idx="4294967295" type="ctrTitle"/>
          </p:nvPr>
        </p:nvSpPr>
        <p:spPr>
          <a:xfrm>
            <a:off x="765550" y="2876300"/>
            <a:ext cx="17143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an ideal holiday </a:t>
            </a:r>
            <a:r>
              <a:rPr lang="en-GB" sz="3000">
                <a:solidFill>
                  <a:srgbClr val="4B3241"/>
                </a:solidFill>
              </a:rPr>
              <a:t>[1/2]</a:t>
            </a:r>
            <a:endParaRPr sz="3000">
              <a:solidFill>
                <a:srgbClr val="4B3241"/>
              </a:solidFill>
            </a:endParaRPr>
          </a:p>
          <a:p>
            <a:pPr indent="-546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Char char="-"/>
            </a:pPr>
            <a:r>
              <a:rPr lang="en-GB" sz="5000">
                <a:solidFill>
                  <a:srgbClr val="4B3241"/>
                </a:solidFill>
              </a:rPr>
              <a:t>Using the conditional tense</a:t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160" name="Google Shape;160;p2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61" name="Google Shape;161;p2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Mademoiselle Franklin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66" name="Google Shape;166;p29"/>
          <p:cNvSpPr/>
          <p:nvPr/>
        </p:nvSpPr>
        <p:spPr>
          <a:xfrm>
            <a:off x="5359826" y="29134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6788250" y="533475"/>
            <a:ext cx="6164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ai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6752896" y="5891649"/>
            <a:ext cx="3105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vr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een checkmark" id="170" name="Google Shape;17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4510" y="3362402"/>
            <a:ext cx="2127475" cy="22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son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mauv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/>
        </p:nvSpPr>
        <p:spPr>
          <a:xfrm>
            <a:off x="6788250" y="533475"/>
            <a:ext cx="6164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ai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 rotWithShape="1">
          <a:blip r:embed="rId4">
            <a:alphaModFix/>
          </a:blip>
          <a:srcRect b="42286" l="10277" r="71388" t="34128"/>
          <a:stretch/>
        </p:blipFill>
        <p:spPr>
          <a:xfrm>
            <a:off x="2259200" y="3332875"/>
            <a:ext cx="3352800" cy="242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/>
          <p:nvPr/>
        </p:nvSpPr>
        <p:spPr>
          <a:xfrm>
            <a:off x="13980475" y="36191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[bad]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0"/>
          <p:cNvSpPr/>
          <p:nvPr/>
        </p:nvSpPr>
        <p:spPr>
          <a:xfrm>
            <a:off x="8196825" y="71286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do]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87" name="Google Shape;187;p31"/>
          <p:cNvSpPr/>
          <p:nvPr/>
        </p:nvSpPr>
        <p:spPr>
          <a:xfrm>
            <a:off x="4116800" y="2876300"/>
            <a:ext cx="86952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3175050" y="710850"/>
            <a:ext cx="105156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eau]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13644200" y="3481200"/>
            <a:ext cx="3556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 [o]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6853348" y="6587800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9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eau</a:t>
            </a:r>
            <a:endParaRPr sz="9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31"/>
          <p:cNvPicPr preferRelativeResize="0"/>
          <p:nvPr/>
        </p:nvPicPr>
        <p:blipFill rotWithShape="1">
          <a:blip r:embed="rId4">
            <a:alphaModFix/>
          </a:blip>
          <a:srcRect b="32822" l="13889" r="71388" t="41746"/>
          <a:stretch/>
        </p:blipFill>
        <p:spPr>
          <a:xfrm>
            <a:off x="6800174" y="2977150"/>
            <a:ext cx="3328450" cy="323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/>
        </p:nvSpPr>
        <p:spPr>
          <a:xfrm flipH="1">
            <a:off x="13456822" y="27303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ph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ssi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/>
        </p:nvSpPr>
        <p:spPr>
          <a:xfrm>
            <a:off x="4210200" y="710850"/>
            <a:ext cx="96855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eau / au / o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4">
            <a:alphaModFix/>
          </a:blip>
          <a:srcRect b="28820" l="73473" r="9253" t="42237"/>
          <a:stretch/>
        </p:blipFill>
        <p:spPr>
          <a:xfrm>
            <a:off x="13228225" y="3951626"/>
            <a:ext cx="3159000" cy="2977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/>
          <p:nvPr/>
        </p:nvSpPr>
        <p:spPr>
          <a:xfrm>
            <a:off x="8133725" y="7043100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[also]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1222749" y="2770525"/>
            <a:ext cx="65514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wo arrow diverging, another arrow pointing to the left route. " id="204" name="Google Shape;20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5150" y="3934026"/>
            <a:ext cx="2624351" cy="2668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32"/>
          <p:cNvCxnSpPr/>
          <p:nvPr/>
        </p:nvCxnSpPr>
        <p:spPr>
          <a:xfrm rot="10800000">
            <a:off x="2010734" y="4718246"/>
            <a:ext cx="627600" cy="850500"/>
          </a:xfrm>
          <a:prstGeom prst="straightConnector1">
            <a:avLst/>
          </a:prstGeom>
          <a:noFill/>
          <a:ln cap="flat" cmpd="sng" w="76200">
            <a:solidFill>
              <a:srgbClr val="FA65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6" name="Google Shape;206;p32"/>
          <p:cNvCxnSpPr/>
          <p:nvPr/>
        </p:nvCxnSpPr>
        <p:spPr>
          <a:xfrm flipH="1">
            <a:off x="2606784" y="5568745"/>
            <a:ext cx="8700" cy="857400"/>
          </a:xfrm>
          <a:prstGeom prst="straightConnector1">
            <a:avLst/>
          </a:prstGeom>
          <a:noFill/>
          <a:ln cap="flat" cmpd="sng" w="76200">
            <a:solidFill>
              <a:srgbClr val="FA65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25" y="864900"/>
            <a:ext cx="1765075" cy="1765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2" name="Google Shape;212;p33"/>
          <p:cNvGraphicFramePr/>
          <p:nvPr/>
        </p:nvGraphicFramePr>
        <p:xfrm>
          <a:off x="2108700" y="930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{3F3298DE-A840-437D-919A-A0495A65F2DB}</a:tableStyleId>
              </a:tblPr>
              <a:tblGrid>
                <a:gridCol w="7859550"/>
                <a:gridCol w="7646575"/>
              </a:tblGrid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Pour mes vacances de rêve...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my dream holidays...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 y aur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t...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There would be...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 ser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t...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This would be...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s’amuser</a:t>
                      </a:r>
                      <a:endParaRPr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fun/having fun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 reposer </a:t>
                      </a:r>
                      <a:endParaRPr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relax/relaxing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promener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walk/walking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voyager</a:t>
                      </a:r>
                      <a:endParaRPr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travel/travelling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loger</a:t>
                      </a:r>
                      <a:endParaRPr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stay/ Staying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regarder le coucher du soleil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watch the sunset/Watching the sunset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hôtel cinq étoiles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five star hotel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berge de jeunesse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youth hostel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chambre d’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hôte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bed and breakfast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575" y="792875"/>
            <a:ext cx="1032699" cy="103367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/>
          <p:nvPr/>
        </p:nvSpPr>
        <p:spPr>
          <a:xfrm>
            <a:off x="2953825" y="1053100"/>
            <a:ext cx="133821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Meanings of the conditional tense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1253625" y="2191375"/>
            <a:ext cx="15698700" cy="3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conditional tense is used to express what ‘would’ happen in the future.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There is no word for ‘would’ in French, we need to conjugate the verb in the conditional tense.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conditional tense is formed by taking the pronoun, the infinitive verb and then adding on the appropriate ending.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0" name="Google Shape;220;p34"/>
          <p:cNvGraphicFramePr/>
          <p:nvPr/>
        </p:nvGraphicFramePr>
        <p:xfrm>
          <a:off x="1871300" y="581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{3F3298DE-A840-437D-919A-A0495A65F2DB}</a:tableStyleId>
              </a:tblPr>
              <a:tblGrid>
                <a:gridCol w="5192425"/>
                <a:gridCol w="4842375"/>
                <a:gridCol w="4813800"/>
              </a:tblGrid>
              <a:tr h="47637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I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  <a:tc row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voyager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visiter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loger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 </a:t>
                      </a:r>
                      <a:r>
                        <a:rPr b="1"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promener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 </a:t>
                      </a:r>
                      <a:r>
                        <a:rPr b="1"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reposer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’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 </a:t>
                      </a:r>
                      <a:r>
                        <a:rPr b="1"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s’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amuser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225">
                <a:tc vMerge="1"/>
                <a:tc vMerge="1"/>
                <a:tc vMerge="1"/>
              </a:tr>
              <a:tr h="476375">
                <a:tc vMerge="1"/>
                <a:tc vMerge="1"/>
                <a:tc vMerge="1"/>
              </a:tr>
              <a:tr h="47637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endParaRPr b="1" sz="2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We</a:t>
                      </a:r>
                      <a:endParaRPr b="1" sz="2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  <a:tc vMerge="1"/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76375">
                <a:tc vMerge="1"/>
                <a:tc vMerge="1"/>
                <a:tc vMerge="1"/>
              </a:tr>
              <a:tr h="476375">
                <a:tc vMerge="1"/>
                <a:tc vMerge="1"/>
                <a:tc vMerge="1"/>
              </a:tr>
            </a:tbl>
          </a:graphicData>
        </a:graphic>
      </p:graphicFrame>
      <p:pic>
        <p:nvPicPr>
          <p:cNvPr id="221" name="Google Shape;2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75225" y="1053100"/>
            <a:ext cx="1994725" cy="15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175" y="1173875"/>
            <a:ext cx="1252949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 txBox="1"/>
          <p:nvPr/>
        </p:nvSpPr>
        <p:spPr>
          <a:xfrm>
            <a:off x="2953825" y="1281700"/>
            <a:ext cx="133821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conditional tense with irregular verbs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1253625" y="2724775"/>
            <a:ext cx="1508220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Some verbs are irregular in the conditional tense, they don’t follow the normal rules.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Instead of using the infinitive + ending, these verbs use an ‘irregular stem’.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9" name="Google Shape;229;p35"/>
          <p:cNvGraphicFramePr/>
          <p:nvPr/>
        </p:nvGraphicFramePr>
        <p:xfrm>
          <a:off x="1290175" y="510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{3F3298DE-A840-437D-919A-A0495A65F2DB}</a:tableStyleId>
              </a:tblPr>
              <a:tblGrid>
                <a:gridCol w="5374400"/>
                <a:gridCol w="5012075"/>
                <a:gridCol w="4982500"/>
              </a:tblGrid>
              <a:tr h="66857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I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    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fer (faire)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 (aller)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aur (avoir)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ser (être)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00">
                <a:tc vMerge="1"/>
                <a:tc vMerge="1"/>
                <a:tc vMerge="1"/>
              </a:tr>
              <a:tr h="668575">
                <a:tc vMerge="1"/>
                <a:tc vMerge="1"/>
                <a:tc vMerge="1"/>
              </a:tr>
              <a:tr h="66857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We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  <a:tc vMerge="1"/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68575">
                <a:tc vMerge="1"/>
                <a:tc vMerge="1"/>
                <a:tc vMerge="1"/>
              </a:tr>
              <a:tr h="668575">
                <a:tc vMerge="1"/>
                <a:tc vMerge="1"/>
                <a:tc vMerge="1"/>
              </a:tr>
            </a:tbl>
          </a:graphicData>
        </a:graphic>
      </p:graphicFrame>
      <p:pic>
        <p:nvPicPr>
          <p:cNvPr id="230" name="Google Shape;23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75225" y="1053100"/>
            <a:ext cx="1994725" cy="15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5874" y="593600"/>
            <a:ext cx="1680175" cy="133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 txBox="1"/>
          <p:nvPr>
            <p:ph type="title"/>
          </p:nvPr>
        </p:nvSpPr>
        <p:spPr>
          <a:xfrm>
            <a:off x="918000" y="963025"/>
            <a:ext cx="13671300" cy="13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accent6"/>
                </a:solidFill>
              </a:rPr>
              <a:t>Talking about an ideal holiday</a:t>
            </a:r>
            <a:endParaRPr sz="5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           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0"/>
          </a:p>
        </p:txBody>
      </p:sp>
      <p:graphicFrame>
        <p:nvGraphicFramePr>
          <p:cNvPr id="237" name="Google Shape;237;p36"/>
          <p:cNvGraphicFramePr/>
          <p:nvPr/>
        </p:nvGraphicFramePr>
        <p:xfrm>
          <a:off x="952500" y="219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{3F3298DE-A840-437D-919A-A0495A65F2DB}</a:tableStyleId>
              </a:tblPr>
              <a:tblGrid>
                <a:gridCol w="11402175"/>
                <a:gridCol w="4980825"/>
              </a:tblGrid>
              <a:tr h="1280175">
                <a:tc>
                  <a:txBody>
                    <a:bodyPr/>
                    <a:lstStyle/>
                    <a:p>
                      <a:pPr indent="-482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000"/>
                        <a:buFont typeface="Montserrat"/>
                        <a:buAutoNum type="arabicPeriod"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conditional tense is used to express what …. happen.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To form the conditional tense, use the ……. form of the verb and the correct ending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The conditional tense ending for the ‘je’ form is...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The conditional tense ending for the ‘on’ form is...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The irregular stem of the verb ‘faire’ is...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8" name="Google Shape;238;p36"/>
          <p:cNvSpPr txBox="1"/>
          <p:nvPr/>
        </p:nvSpPr>
        <p:spPr>
          <a:xfrm>
            <a:off x="12430875" y="2493950"/>
            <a:ext cx="4724100" cy="76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would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12430875" y="3900925"/>
            <a:ext cx="4724100" cy="76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12430875" y="5307900"/>
            <a:ext cx="4724100" cy="76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12430875" y="6714875"/>
            <a:ext cx="4724100" cy="76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ait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12430875" y="8121850"/>
            <a:ext cx="4724100" cy="76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fer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