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Montserrat SemiBold"/>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Roboto Mon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BA6CE7-48F0-4F00-B8FD-1A846FF2C61D}">
  <a:tblStyle styleId="{FEBA6CE7-48F0-4F00-B8FD-1A846FF2C61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34DEF56-A5B8-445C-869B-EE132E5A752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regular.fntdata"/><Relationship Id="rId20" Type="http://schemas.openxmlformats.org/officeDocument/2006/relationships/slide" Target="slides/slide15.xml"/><Relationship Id="rId42" Type="http://schemas.openxmlformats.org/officeDocument/2006/relationships/font" Target="fonts/RobotoMono-italic.fntdata"/><Relationship Id="rId41" Type="http://schemas.openxmlformats.org/officeDocument/2006/relationships/font" Target="fonts/RobotoMon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Mon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MontserratMedium-bold.fntdata"/><Relationship Id="rId14" Type="http://schemas.openxmlformats.org/officeDocument/2006/relationships/slide" Target="slides/slide9.xml"/><Relationship Id="rId36" Type="http://schemas.openxmlformats.org/officeDocument/2006/relationships/font" Target="fonts/MontserratMedium-regular.fntdata"/><Relationship Id="rId17" Type="http://schemas.openxmlformats.org/officeDocument/2006/relationships/slide" Target="slides/slide12.xml"/><Relationship Id="rId39" Type="http://schemas.openxmlformats.org/officeDocument/2006/relationships/font" Target="fonts/MontserratMedium-boldItalic.fntdata"/><Relationship Id="rId16" Type="http://schemas.openxmlformats.org/officeDocument/2006/relationships/slide" Target="slides/slide11.xml"/><Relationship Id="rId38" Type="http://schemas.openxmlformats.org/officeDocument/2006/relationships/font" Target="fonts/Montserrat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3789ed4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3789ed4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1f033efb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1f033efb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1f033efb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1f033efb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1f033efb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1f033efb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1f033efb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1f033efb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1f033efb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1f033efb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1f033efb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1f033efb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1f033efba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1f033efba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1f033efb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1f033efb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1f033efb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a1f033efb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1f033efb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1f033efb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1f033efba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1f033efba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1f033efba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1f033efba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1f033efb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1f033efb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3789ed4c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3789ed4c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3789ed4c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3789ed4c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3789ed4c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3789ed4c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3789ed4c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3789ed4c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1f033efb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1f033efb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1f033efb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1f033efb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1: GUIs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Programming Part 5: Strings and Lists</a:t>
            </a:r>
            <a:endParaRPr sz="3000">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Ben Garside</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54" name="Google Shape;154;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5" name="Google Shape;155;p23"/>
          <p:cNvSpPr txBox="1"/>
          <p:nvPr>
            <p:ph idx="1" type="body"/>
          </p:nvPr>
        </p:nvSpPr>
        <p:spPr>
          <a:xfrm>
            <a:off x="917950" y="2047050"/>
            <a:ext cx="107160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8 </a:t>
            </a:r>
            <a:endParaRPr b="1" sz="2700"/>
          </a:p>
          <a:p>
            <a:pPr indent="0" lvl="0" marL="0" rtl="0" algn="l">
              <a:spcBef>
                <a:spcPts val="2000"/>
              </a:spcBef>
              <a:spcAft>
                <a:spcPts val="0"/>
              </a:spcAft>
              <a:buNone/>
            </a:pPr>
            <a:r>
              <a:rPr lang="en-GB" sz="2700">
                <a:solidFill>
                  <a:srgbClr val="000000"/>
                </a:solidFill>
              </a:rPr>
              <a:t>Test your app by running it. If it works correctly it should load like this:</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If your app doesn’t look like the one above then double check that you have written your code in the correct order and that you have used the correct syntax for each widget.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pic>
        <p:nvPicPr>
          <p:cNvPr id="156" name="Google Shape;156;p23"/>
          <p:cNvPicPr preferRelativeResize="0"/>
          <p:nvPr/>
        </p:nvPicPr>
        <p:blipFill>
          <a:blip r:embed="rId3">
            <a:alphaModFix/>
          </a:blip>
          <a:stretch>
            <a:fillRect/>
          </a:stretch>
        </p:blipFill>
        <p:spPr>
          <a:xfrm>
            <a:off x="917957" y="4192975"/>
            <a:ext cx="8133625" cy="283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62" name="Google Shape;162;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3" name="Google Shape;163;p24"/>
          <p:cNvSpPr txBox="1"/>
          <p:nvPr>
            <p:ph idx="1" type="body"/>
          </p:nvPr>
        </p:nvSpPr>
        <p:spPr>
          <a:xfrm>
            <a:off x="917950" y="2047050"/>
            <a:ext cx="16947300" cy="690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9 - Adding a push button</a:t>
            </a:r>
            <a:endParaRPr b="1" sz="2700"/>
          </a:p>
          <a:p>
            <a:pPr indent="0" lvl="0" marL="0" rtl="0" algn="l">
              <a:spcBef>
                <a:spcPts val="2000"/>
              </a:spcBef>
              <a:spcAft>
                <a:spcPts val="0"/>
              </a:spcAft>
              <a:buNone/>
            </a:pPr>
            <a:r>
              <a:rPr lang="en-GB" sz="2700">
                <a:solidFill>
                  <a:srgbClr val="000000"/>
                </a:solidFill>
              </a:rPr>
              <a:t>Adding the PushButton is slightly different to the other widgets because you want the PushButton to call a subroutine when the button is pressed. The subroutine will add the two numbers together and display the answer in display_answer.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The identifier is the unique name for the widget. The subroutine is the subroutine that you wish to call when the button is pressed. The Button Text is what you want to appear on the button.</a:t>
            </a:r>
            <a:endParaRPr sz="2700">
              <a:solidFill>
                <a:srgbClr val="000000"/>
              </a:solidFill>
            </a:endParaRPr>
          </a:p>
          <a:p>
            <a:pPr indent="0" lvl="0" marL="0" rtl="0" algn="l">
              <a:spcBef>
                <a:spcPts val="2000"/>
              </a:spcBef>
              <a:spcAft>
                <a:spcPts val="0"/>
              </a:spcAft>
              <a:buNone/>
            </a:pPr>
            <a:r>
              <a:rPr lang="en-GB" sz="2700">
                <a:solidFill>
                  <a:srgbClr val="000000"/>
                </a:solidFill>
              </a:rPr>
              <a:t>When the button is pressed the subroutine add is going to be called. We add the identifier for the subroutine here but we leave out the () part as including it will automatically call the subroutine before we want it to. </a:t>
            </a:r>
            <a:endParaRPr sz="2700">
              <a:solidFill>
                <a:srgbClr val="000000"/>
              </a:solidFill>
            </a:endParaRPr>
          </a:p>
          <a:p>
            <a:pPr indent="0" lvl="0" marL="0" rtl="0" algn="l">
              <a:spcBef>
                <a:spcPts val="2000"/>
              </a:spcBef>
              <a:spcAft>
                <a:spcPts val="0"/>
              </a:spcAft>
              <a:buNone/>
            </a:pPr>
            <a:r>
              <a:rPr lang="en-GB" sz="2700">
                <a:solidFill>
                  <a:srgbClr val="000000"/>
                </a:solidFill>
              </a:rPr>
              <a:t>Create the line of code that will add the PushButton widget.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
        <p:nvSpPr>
          <p:cNvPr id="164" name="Google Shape;164;p24"/>
          <p:cNvSpPr txBox="1"/>
          <p:nvPr/>
        </p:nvSpPr>
        <p:spPr>
          <a:xfrm>
            <a:off x="917950" y="4480875"/>
            <a:ext cx="10064700" cy="568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900">
                <a:highlight>
                  <a:schemeClr val="lt2"/>
                </a:highlight>
                <a:latin typeface="Roboto Mono"/>
                <a:ea typeface="Roboto Mono"/>
                <a:cs typeface="Roboto Mono"/>
                <a:sym typeface="Roboto Mono"/>
              </a:rPr>
              <a:t>identifier </a:t>
            </a:r>
            <a:r>
              <a:rPr lang="en-GB" sz="1900">
                <a:latin typeface="Roboto Mono"/>
                <a:ea typeface="Roboto Mono"/>
                <a:cs typeface="Roboto Mono"/>
                <a:sym typeface="Roboto Mono"/>
              </a:rPr>
              <a:t>= PushButton(app, command=</a:t>
            </a:r>
            <a:r>
              <a:rPr lang="en-GB" sz="1900">
                <a:highlight>
                  <a:schemeClr val="lt2"/>
                </a:highlight>
                <a:latin typeface="Roboto Mono"/>
                <a:ea typeface="Roboto Mono"/>
                <a:cs typeface="Roboto Mono"/>
                <a:sym typeface="Roboto Mono"/>
              </a:rPr>
              <a:t>subroutine</a:t>
            </a:r>
            <a:r>
              <a:rPr lang="en-GB" sz="1900">
                <a:latin typeface="Roboto Mono"/>
                <a:ea typeface="Roboto Mono"/>
                <a:cs typeface="Roboto Mono"/>
                <a:sym typeface="Roboto Mono"/>
              </a:rPr>
              <a:t>, text="</a:t>
            </a:r>
            <a:r>
              <a:rPr lang="en-GB" sz="1900">
                <a:highlight>
                  <a:schemeClr val="lt2"/>
                </a:highlight>
                <a:latin typeface="Roboto Mono"/>
                <a:ea typeface="Roboto Mono"/>
                <a:cs typeface="Roboto Mono"/>
                <a:sym typeface="Roboto Mono"/>
              </a:rPr>
              <a:t>Button Text</a:t>
            </a:r>
            <a:r>
              <a:rPr lang="en-GB" sz="1900">
                <a:latin typeface="Roboto Mono"/>
                <a:ea typeface="Roboto Mono"/>
                <a:cs typeface="Roboto Mono"/>
                <a:sym typeface="Roboto Mono"/>
              </a:rPr>
              <a:t>")</a:t>
            </a:r>
            <a:r>
              <a:rPr lang="en-GB" sz="1500">
                <a:latin typeface="Roboto Mono"/>
                <a:ea typeface="Roboto Mono"/>
                <a:cs typeface="Roboto Mono"/>
                <a:sym typeface="Roboto Mono"/>
              </a:rPr>
              <a:t> </a:t>
            </a:r>
            <a:endParaRPr sz="1800"/>
          </a:p>
        </p:txBody>
      </p:sp>
      <p:sp>
        <p:nvSpPr>
          <p:cNvPr id="165" name="Google Shape;165;p24"/>
          <p:cNvSpPr txBox="1"/>
          <p:nvPr/>
        </p:nvSpPr>
        <p:spPr>
          <a:xfrm>
            <a:off x="12166775" y="8007575"/>
            <a:ext cx="5091600" cy="1865100"/>
          </a:xfrm>
          <a:prstGeom prst="rect">
            <a:avLst/>
          </a:pr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solidFill>
                  <a:srgbClr val="FFFFFF"/>
                </a:solidFill>
                <a:latin typeface="Montserrat"/>
                <a:ea typeface="Montserrat"/>
                <a:cs typeface="Montserrat"/>
                <a:sym typeface="Montserrat"/>
              </a:rPr>
              <a:t>Note</a:t>
            </a:r>
            <a:r>
              <a:rPr lang="en-GB" sz="2300">
                <a:solidFill>
                  <a:srgbClr val="FFFFFF"/>
                </a:solidFill>
                <a:latin typeface="Montserrat"/>
                <a:ea typeface="Montserrat"/>
                <a:cs typeface="Montserrat"/>
                <a:sym typeface="Montserrat"/>
              </a:rPr>
              <a:t>: if you try to test your code at this point then you will get an error because the add subroutine has not yet been defined. </a:t>
            </a:r>
            <a:endParaRPr sz="2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71" name="Google Shape;171;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72" name="Google Shape;172;p25"/>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10 </a:t>
            </a:r>
            <a:endParaRPr b="1" sz="2700"/>
          </a:p>
          <a:p>
            <a:pPr indent="0" lvl="0" marL="0" rtl="0" algn="l">
              <a:spcBef>
                <a:spcPts val="2000"/>
              </a:spcBef>
              <a:spcAft>
                <a:spcPts val="0"/>
              </a:spcAft>
              <a:buNone/>
            </a:pPr>
            <a:r>
              <a:rPr lang="en-GB" sz="2700">
                <a:solidFill>
                  <a:srgbClr val="000000"/>
                </a:solidFill>
              </a:rPr>
              <a:t>The add subroutine needs to be defined at the beginning of the code. You should place this underneath the import statement.</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To access and/or modify the value of a TextBox or Text widget you use this code snippet:</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Below is all of the code required to create the add subroutine. Your job is to place the lines of code in the correct order and then add them to your program. Don’t forget the indents!</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73" name="Google Shape;173;p25"/>
          <p:cNvGraphicFramePr/>
          <p:nvPr/>
        </p:nvGraphicFramePr>
        <p:xfrm>
          <a:off x="917950" y="3956325"/>
          <a:ext cx="3000000" cy="3000000"/>
        </p:xfrm>
        <a:graphic>
          <a:graphicData uri="http://schemas.openxmlformats.org/drawingml/2006/table">
            <a:tbl>
              <a:tblPr>
                <a:noFill/>
                <a:tableStyleId>{FEBA6CE7-48F0-4F00-B8FD-1A846FF2C61D}</a:tableStyleId>
              </a:tblPr>
              <a:tblGrid>
                <a:gridCol w="811975"/>
                <a:gridCol w="12325200"/>
              </a:tblGrid>
              <a:tr h="12700">
                <a:tc>
                  <a:txBody>
                    <a:bodyPr/>
                    <a:lstStyle/>
                    <a:p>
                      <a:pPr indent="0" lvl="0" marL="0" rtl="0" algn="l">
                        <a:spcBef>
                          <a:spcPts val="0"/>
                        </a:spcBef>
                        <a:spcAft>
                          <a:spcPts val="0"/>
                        </a:spcAft>
                        <a:buNone/>
                      </a:pPr>
                      <a:r>
                        <a:t/>
                      </a:r>
                      <a:endParaRPr sz="19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1900">
                          <a:latin typeface="Roboto Mono"/>
                          <a:ea typeface="Roboto Mono"/>
                          <a:cs typeface="Roboto Mono"/>
                          <a:sym typeface="Roboto Mono"/>
                        </a:rPr>
                        <a:t>from guizero import App, Text, TextBox, PushButton</a:t>
                      </a:r>
                      <a:endParaRPr sz="1900">
                        <a:latin typeface="Roboto Mono"/>
                        <a:ea typeface="Roboto Mono"/>
                        <a:cs typeface="Roboto Mono"/>
                        <a:sym typeface="Roboto Mono"/>
                      </a:endParaRPr>
                    </a:p>
                    <a:p>
                      <a:pPr indent="0" lvl="0" marL="0" rtl="0" algn="l">
                        <a:spcBef>
                          <a:spcPts val="0"/>
                        </a:spcBef>
                        <a:spcAft>
                          <a:spcPts val="0"/>
                        </a:spcAft>
                        <a:buNone/>
                      </a:pPr>
                      <a:r>
                        <a:t/>
                      </a:r>
                      <a:endParaRPr sz="1900">
                        <a:latin typeface="Roboto Mono"/>
                        <a:ea typeface="Roboto Mono"/>
                        <a:cs typeface="Roboto Mono"/>
                        <a:sym typeface="Roboto Mono"/>
                      </a:endParaRPr>
                    </a:p>
                    <a:p>
                      <a:pPr indent="0" lvl="0" marL="0" rtl="0" algn="l">
                        <a:spcBef>
                          <a:spcPts val="0"/>
                        </a:spcBef>
                        <a:spcAft>
                          <a:spcPts val="0"/>
                        </a:spcAft>
                        <a:buNone/>
                      </a:pPr>
                      <a:r>
                        <a:rPr lang="en-GB" sz="1900">
                          <a:solidFill>
                            <a:srgbClr val="666666"/>
                          </a:solidFill>
                          <a:latin typeface="Roboto Mono"/>
                          <a:ea typeface="Roboto Mono"/>
                          <a:cs typeface="Roboto Mono"/>
                          <a:sym typeface="Roboto Mono"/>
                        </a:rPr>
                        <a:t># define your subroutine here</a:t>
                      </a:r>
                      <a:endParaRPr sz="19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174" name="Google Shape;174;p25"/>
          <p:cNvGraphicFramePr/>
          <p:nvPr/>
        </p:nvGraphicFramePr>
        <p:xfrm>
          <a:off x="917950" y="5603725"/>
          <a:ext cx="3000000" cy="3000000"/>
        </p:xfrm>
        <a:graphic>
          <a:graphicData uri="http://schemas.openxmlformats.org/drawingml/2006/table">
            <a:tbl>
              <a:tblPr>
                <a:noFill/>
                <a:tableStyleId>{FEBA6CE7-48F0-4F00-B8FD-1A846FF2C61D}</a:tableStyleId>
              </a:tblPr>
              <a:tblGrid>
                <a:gridCol w="811975"/>
                <a:gridCol w="12325200"/>
              </a:tblGrid>
              <a:tr h="309875">
                <a:tc>
                  <a:txBody>
                    <a:bodyPr/>
                    <a:lstStyle/>
                    <a:p>
                      <a:pPr indent="0" lvl="0" marL="0" rtl="0" algn="l">
                        <a:spcBef>
                          <a:spcPts val="0"/>
                        </a:spcBef>
                        <a:spcAft>
                          <a:spcPts val="0"/>
                        </a:spcAft>
                        <a:buNone/>
                      </a:pPr>
                      <a:r>
                        <a:t/>
                      </a:r>
                      <a:endParaRPr sz="12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1900">
                          <a:latin typeface="Roboto Mono"/>
                          <a:ea typeface="Roboto Mono"/>
                          <a:cs typeface="Roboto Mono"/>
                          <a:sym typeface="Roboto Mono"/>
                        </a:rPr>
                        <a:t>identifier.value</a:t>
                      </a:r>
                      <a:endParaRPr sz="19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175" name="Google Shape;175;p25"/>
          <p:cNvGraphicFramePr/>
          <p:nvPr/>
        </p:nvGraphicFramePr>
        <p:xfrm>
          <a:off x="917950" y="7650675"/>
          <a:ext cx="3000000" cy="3000000"/>
        </p:xfrm>
        <a:graphic>
          <a:graphicData uri="http://schemas.openxmlformats.org/drawingml/2006/table">
            <a:tbl>
              <a:tblPr>
                <a:noFill/>
                <a:tableStyleId>{FEBA6CE7-48F0-4F00-B8FD-1A846FF2C61D}</a:tableStyleId>
              </a:tblPr>
              <a:tblGrid>
                <a:gridCol w="811975"/>
                <a:gridCol w="12325200"/>
              </a:tblGrid>
              <a:tr h="499025">
                <a:tc>
                  <a:txBody>
                    <a:bodyPr/>
                    <a:lstStyle/>
                    <a:p>
                      <a:pPr indent="0" lvl="0" marL="0" rtl="0" algn="l">
                        <a:spcBef>
                          <a:spcPts val="0"/>
                        </a:spcBef>
                        <a:spcAft>
                          <a:spcPts val="0"/>
                        </a:spcAft>
                        <a:buNone/>
                      </a:pPr>
                      <a:r>
                        <a:t/>
                      </a:r>
                      <a:endParaRPr sz="17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1900">
                          <a:latin typeface="Roboto Mono"/>
                          <a:ea typeface="Roboto Mono"/>
                          <a:cs typeface="Roboto Mono"/>
                          <a:sym typeface="Roboto Mono"/>
                        </a:rPr>
                        <a:t>display_answer.value = answer</a:t>
                      </a:r>
                      <a:endParaRPr sz="1900">
                        <a:latin typeface="Roboto Mono"/>
                        <a:ea typeface="Roboto Mono"/>
                        <a:cs typeface="Roboto Mono"/>
                        <a:sym typeface="Roboto Mono"/>
                      </a:endParaRPr>
                    </a:p>
                    <a:p>
                      <a:pPr indent="0" lvl="0" marL="0" rtl="0" algn="l">
                        <a:spcBef>
                          <a:spcPts val="0"/>
                        </a:spcBef>
                        <a:spcAft>
                          <a:spcPts val="0"/>
                        </a:spcAft>
                        <a:buNone/>
                      </a:pPr>
                      <a:r>
                        <a:rPr lang="en-GB" sz="1900">
                          <a:latin typeface="Roboto Mono"/>
                          <a:ea typeface="Roboto Mono"/>
                          <a:cs typeface="Roboto Mono"/>
                          <a:sym typeface="Roboto Mono"/>
                        </a:rPr>
                        <a:t>num2 = enter_num2.value</a:t>
                      </a:r>
                      <a:endParaRPr sz="1900">
                        <a:latin typeface="Roboto Mono"/>
                        <a:ea typeface="Roboto Mono"/>
                        <a:cs typeface="Roboto Mono"/>
                        <a:sym typeface="Roboto Mono"/>
                      </a:endParaRPr>
                    </a:p>
                    <a:p>
                      <a:pPr indent="0" lvl="0" marL="0" rtl="0" algn="l">
                        <a:spcBef>
                          <a:spcPts val="0"/>
                        </a:spcBef>
                        <a:spcAft>
                          <a:spcPts val="0"/>
                        </a:spcAft>
                        <a:buNone/>
                      </a:pPr>
                      <a:r>
                        <a:rPr lang="en-GB" sz="1900">
                          <a:latin typeface="Roboto Mono"/>
                          <a:ea typeface="Roboto Mono"/>
                          <a:cs typeface="Roboto Mono"/>
                          <a:sym typeface="Roboto Mono"/>
                        </a:rPr>
                        <a:t>def add():</a:t>
                      </a:r>
                      <a:endParaRPr sz="1900">
                        <a:latin typeface="Roboto Mono"/>
                        <a:ea typeface="Roboto Mono"/>
                        <a:cs typeface="Roboto Mono"/>
                        <a:sym typeface="Roboto Mono"/>
                      </a:endParaRPr>
                    </a:p>
                    <a:p>
                      <a:pPr indent="0" lvl="0" marL="0" rtl="0" algn="l">
                        <a:spcBef>
                          <a:spcPts val="0"/>
                        </a:spcBef>
                        <a:spcAft>
                          <a:spcPts val="0"/>
                        </a:spcAft>
                        <a:buNone/>
                      </a:pPr>
                      <a:r>
                        <a:rPr lang="en-GB" sz="1900">
                          <a:latin typeface="Roboto Mono"/>
                          <a:ea typeface="Roboto Mono"/>
                          <a:cs typeface="Roboto Mono"/>
                          <a:sym typeface="Roboto Mono"/>
                        </a:rPr>
                        <a:t>answer = int(num1) + int(num2)</a:t>
                      </a:r>
                      <a:endParaRPr sz="1900">
                        <a:latin typeface="Roboto Mono"/>
                        <a:ea typeface="Roboto Mono"/>
                        <a:cs typeface="Roboto Mono"/>
                        <a:sym typeface="Roboto Mono"/>
                      </a:endParaRPr>
                    </a:p>
                    <a:p>
                      <a:pPr indent="0" lvl="0" marL="0" rtl="0" algn="l">
                        <a:spcBef>
                          <a:spcPts val="0"/>
                        </a:spcBef>
                        <a:spcAft>
                          <a:spcPts val="0"/>
                        </a:spcAft>
                        <a:buNone/>
                      </a:pPr>
                      <a:r>
                        <a:rPr lang="en-GB" sz="1900">
                          <a:latin typeface="Roboto Mono"/>
                          <a:ea typeface="Roboto Mono"/>
                          <a:cs typeface="Roboto Mono"/>
                          <a:sym typeface="Roboto Mono"/>
                        </a:rPr>
                        <a:t>num1 = enter_num1.value</a:t>
                      </a:r>
                      <a:endParaRPr sz="19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81" name="Google Shape;181;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2" name="Google Shape;182;p26"/>
          <p:cNvSpPr txBox="1"/>
          <p:nvPr>
            <p:ph idx="1" type="body"/>
          </p:nvPr>
        </p:nvSpPr>
        <p:spPr>
          <a:xfrm>
            <a:off x="917950" y="2047050"/>
            <a:ext cx="16873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11 </a:t>
            </a:r>
            <a:endParaRPr b="1" sz="2700"/>
          </a:p>
          <a:p>
            <a:pPr indent="0" lvl="0" marL="0" rtl="0" algn="l">
              <a:spcBef>
                <a:spcPts val="2000"/>
              </a:spcBef>
              <a:spcAft>
                <a:spcPts val="0"/>
              </a:spcAft>
              <a:buNone/>
            </a:pPr>
            <a:r>
              <a:rPr lang="en-GB" sz="2700">
                <a:solidFill>
                  <a:srgbClr val="000000"/>
                </a:solidFill>
              </a:rPr>
              <a:t>Now test your program. At this point it should be fully functional and should look like the screens below:</a:t>
            </a:r>
            <a:endParaRPr sz="2700">
              <a:solidFill>
                <a:srgbClr val="000000"/>
              </a:solidFill>
            </a:endParaRPr>
          </a:p>
          <a:p>
            <a:pPr indent="0" lvl="0" marL="0" rtl="0" algn="l">
              <a:spcBef>
                <a:spcPts val="2000"/>
              </a:spcBef>
              <a:spcAft>
                <a:spcPts val="0"/>
              </a:spcAft>
              <a:buNone/>
            </a:pPr>
            <a:r>
              <a:rPr b="1" lang="en-GB" sz="2700"/>
              <a:t>Screen on loading</a:t>
            </a:r>
            <a:r>
              <a:rPr lang="en-GB" sz="2700"/>
              <a:t>								</a:t>
            </a:r>
            <a:r>
              <a:rPr b="1" lang="en-GB" sz="2700"/>
              <a:t>Screen after entering numbers and pressing display</a:t>
            </a: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pic>
        <p:nvPicPr>
          <p:cNvPr id="183" name="Google Shape;183;p26"/>
          <p:cNvPicPr preferRelativeResize="0"/>
          <p:nvPr/>
        </p:nvPicPr>
        <p:blipFill>
          <a:blip r:embed="rId3">
            <a:alphaModFix/>
          </a:blip>
          <a:stretch>
            <a:fillRect/>
          </a:stretch>
        </p:blipFill>
        <p:spPr>
          <a:xfrm>
            <a:off x="917951" y="5095650"/>
            <a:ext cx="6231150" cy="2470650"/>
          </a:xfrm>
          <a:prstGeom prst="rect">
            <a:avLst/>
          </a:prstGeom>
          <a:noFill/>
          <a:ln>
            <a:noFill/>
          </a:ln>
        </p:spPr>
      </p:pic>
      <p:pic>
        <p:nvPicPr>
          <p:cNvPr id="184" name="Google Shape;184;p26"/>
          <p:cNvPicPr preferRelativeResize="0"/>
          <p:nvPr/>
        </p:nvPicPr>
        <p:blipFill>
          <a:blip r:embed="rId4">
            <a:alphaModFix/>
          </a:blip>
          <a:stretch>
            <a:fillRect/>
          </a:stretch>
        </p:blipFill>
        <p:spPr>
          <a:xfrm>
            <a:off x="7777297" y="5095650"/>
            <a:ext cx="6309933" cy="2470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The joke machine</a:t>
            </a:r>
            <a:endParaRPr>
              <a:solidFill>
                <a:schemeClr val="dk2"/>
              </a:solidFill>
            </a:endParaRPr>
          </a:p>
        </p:txBody>
      </p:sp>
      <p:sp>
        <p:nvSpPr>
          <p:cNvPr id="190" name="Google Shape;190;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91" name="Google Shape;191;p27"/>
          <p:cNvSpPr txBox="1"/>
          <p:nvPr>
            <p:ph idx="1" type="body"/>
          </p:nvPr>
        </p:nvSpPr>
        <p:spPr>
          <a:xfrm>
            <a:off x="917950" y="2876300"/>
            <a:ext cx="90285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For this mini project you will be creating an app that allows the user to select a joke type and click the button to reveal the joke. It will look like the screen to the right.</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pic>
        <p:nvPicPr>
          <p:cNvPr id="192" name="Google Shape;192;p27"/>
          <p:cNvPicPr preferRelativeResize="0"/>
          <p:nvPr/>
        </p:nvPicPr>
        <p:blipFill>
          <a:blip r:embed="rId3">
            <a:alphaModFix/>
          </a:blip>
          <a:stretch>
            <a:fillRect/>
          </a:stretch>
        </p:blipFill>
        <p:spPr>
          <a:xfrm>
            <a:off x="10577130" y="2973800"/>
            <a:ext cx="7374225" cy="362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Setting up the app</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98" name="Google Shape;198;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99" name="Google Shape;199;p28"/>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a:t>
            </a:r>
            <a:endParaRPr b="1" sz="2700"/>
          </a:p>
          <a:p>
            <a:pPr indent="0" lvl="0" marL="0" rtl="0" algn="l">
              <a:spcBef>
                <a:spcPts val="2000"/>
              </a:spcBef>
              <a:spcAft>
                <a:spcPts val="0"/>
              </a:spcAft>
              <a:buNone/>
            </a:pPr>
            <a:r>
              <a:rPr lang="en-GB" sz="2700">
                <a:solidFill>
                  <a:srgbClr val="000000"/>
                </a:solidFill>
              </a:rPr>
              <a:t>This program uses the following widgets:</a:t>
            </a:r>
            <a:endParaRPr sz="2700">
              <a:solidFill>
                <a:srgbClr val="000000"/>
              </a:solidFill>
            </a:endParaRPr>
          </a:p>
          <a:p>
            <a:pPr indent="0" lvl="0" marL="0" rtl="0" algn="l">
              <a:spcBef>
                <a:spcPts val="2000"/>
              </a:spcBef>
              <a:spcAft>
                <a:spcPts val="0"/>
              </a:spcAft>
              <a:buNone/>
            </a:pPr>
            <a:r>
              <a:rPr lang="en-GB" sz="2700">
                <a:solidFill>
                  <a:srgbClr val="000000"/>
                </a:solidFill>
                <a:latin typeface="Roboto Mono"/>
                <a:ea typeface="Roboto Mono"/>
                <a:cs typeface="Roboto Mono"/>
                <a:sym typeface="Roboto Mono"/>
              </a:rPr>
              <a:t>App, ButtonGroup, Text, PushButton</a:t>
            </a:r>
            <a:endParaRPr sz="2700">
              <a:solidFill>
                <a:srgbClr val="000000"/>
              </a:solidFill>
              <a:latin typeface="Roboto Mono"/>
              <a:ea typeface="Roboto Mono"/>
              <a:cs typeface="Roboto Mono"/>
              <a:sym typeface="Roboto Mono"/>
            </a:endParaRPr>
          </a:p>
          <a:p>
            <a:pPr indent="0" lvl="0" marL="0" rtl="0" algn="l">
              <a:spcBef>
                <a:spcPts val="2000"/>
              </a:spcBef>
              <a:spcAft>
                <a:spcPts val="0"/>
              </a:spcAft>
              <a:buNone/>
            </a:pPr>
            <a:r>
              <a:rPr lang="en-GB" sz="2700">
                <a:solidFill>
                  <a:srgbClr val="000000"/>
                </a:solidFill>
              </a:rPr>
              <a:t>Make sure that all of the widgets have been imported on the top line of code.</a:t>
            </a:r>
            <a:endParaRPr sz="2700">
              <a:solidFill>
                <a:srgbClr val="000000"/>
              </a:solidFill>
            </a:endParaRPr>
          </a:p>
          <a:p>
            <a:pPr indent="0" lvl="0" marL="0" rtl="0" algn="l">
              <a:spcBef>
                <a:spcPts val="2000"/>
              </a:spcBef>
              <a:spcAft>
                <a:spcPts val="0"/>
              </a:spcAft>
              <a:buNone/>
            </a:pPr>
            <a:r>
              <a:rPr b="1" lang="en-GB" sz="2700"/>
              <a:t>Step 2</a:t>
            </a:r>
            <a:endParaRPr b="1" sz="2700"/>
          </a:p>
          <a:p>
            <a:pPr indent="0" lvl="0" marL="0" rtl="0" algn="l">
              <a:spcBef>
                <a:spcPts val="2000"/>
              </a:spcBef>
              <a:spcAft>
                <a:spcPts val="0"/>
              </a:spcAft>
              <a:buNone/>
            </a:pPr>
            <a:r>
              <a:rPr lang="en-GB" sz="2700">
                <a:solidFill>
                  <a:srgbClr val="000000"/>
                </a:solidFill>
              </a:rPr>
              <a:t>Now make sure that you have included the line of code that creates the app and the final line of code that displays the app. </a:t>
            </a:r>
            <a:endParaRPr sz="2700">
              <a:solidFill>
                <a:srgbClr val="000000"/>
              </a:solidFill>
            </a:endParaRPr>
          </a:p>
          <a:p>
            <a:pPr indent="0" lvl="0" marL="0" rtl="0" algn="l">
              <a:spcBef>
                <a:spcPts val="2000"/>
              </a:spcBef>
              <a:spcAft>
                <a:spcPts val="0"/>
              </a:spcAft>
              <a:buNone/>
            </a:pPr>
            <a:r>
              <a:rPr b="1" lang="en-GB" sz="2700"/>
              <a:t>Tip</a:t>
            </a:r>
            <a:r>
              <a:rPr lang="en-GB" sz="2700"/>
              <a:t>:</a:t>
            </a:r>
            <a:r>
              <a:rPr lang="en-GB" sz="2700">
                <a:solidFill>
                  <a:srgbClr val="000000"/>
                </a:solidFill>
              </a:rPr>
              <a:t> Look at your last project if you are unsure of what to do here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Build the app</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05" name="Google Shape;205;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06" name="Google Shape;206;p29"/>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3</a:t>
            </a:r>
            <a:endParaRPr b="1" sz="2700"/>
          </a:p>
          <a:p>
            <a:pPr indent="0" lvl="0" marL="0" rtl="0" algn="l">
              <a:spcBef>
                <a:spcPts val="2000"/>
              </a:spcBef>
              <a:spcAft>
                <a:spcPts val="0"/>
              </a:spcAft>
              <a:buNone/>
            </a:pPr>
            <a:r>
              <a:rPr lang="en-GB" sz="2700">
                <a:solidFill>
                  <a:srgbClr val="000000"/>
                </a:solidFill>
              </a:rPr>
              <a:t>Take a look at the layout for the app that you are going to build and note the required widgets and the order in which they appear.</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pic>
        <p:nvPicPr>
          <p:cNvPr id="207" name="Google Shape;207;p29"/>
          <p:cNvPicPr preferRelativeResize="0"/>
          <p:nvPr/>
        </p:nvPicPr>
        <p:blipFill rotWithShape="1">
          <a:blip r:embed="rId3">
            <a:alphaModFix/>
          </a:blip>
          <a:srcRect b="60996" l="10702" r="26118" t="0"/>
          <a:stretch/>
        </p:blipFill>
        <p:spPr>
          <a:xfrm>
            <a:off x="917950" y="4018325"/>
            <a:ext cx="8168118" cy="3781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Build the app</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13" name="Google Shape;213;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14" name="Google Shape;214;p30"/>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4</a:t>
            </a:r>
            <a:endParaRPr b="1" sz="2700"/>
          </a:p>
          <a:p>
            <a:pPr indent="0" lvl="0" marL="0" rtl="0" algn="l">
              <a:spcBef>
                <a:spcPts val="2000"/>
              </a:spcBef>
              <a:spcAft>
                <a:spcPts val="0"/>
              </a:spcAft>
              <a:buNone/>
            </a:pPr>
            <a:r>
              <a:rPr lang="en-GB" sz="2700">
                <a:solidFill>
                  <a:srgbClr val="000000"/>
                </a:solidFill>
              </a:rPr>
              <a:t>Make sure that each widget has its own unique identifier.</a:t>
            </a:r>
            <a:endParaRPr sz="2700">
              <a:solidFill>
                <a:srgbClr val="000000"/>
              </a:solidFill>
            </a:endParaRPr>
          </a:p>
          <a:p>
            <a:pPr indent="0" lvl="0" marL="0" rtl="0" algn="l">
              <a:spcBef>
                <a:spcPts val="2000"/>
              </a:spcBef>
              <a:spcAft>
                <a:spcPts val="0"/>
              </a:spcAft>
              <a:buNone/>
            </a:pPr>
            <a:r>
              <a:rPr lang="en-GB" sz="2700">
                <a:solidFill>
                  <a:srgbClr val="000000"/>
                </a:solidFill>
              </a:rPr>
              <a:t>Here is a table to help you with the identifiers of each widget.</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215" name="Google Shape;215;p30"/>
          <p:cNvGraphicFramePr/>
          <p:nvPr/>
        </p:nvGraphicFramePr>
        <p:xfrm>
          <a:off x="917950" y="4397375"/>
          <a:ext cx="3000000" cy="3000000"/>
        </p:xfrm>
        <a:graphic>
          <a:graphicData uri="http://schemas.openxmlformats.org/drawingml/2006/table">
            <a:tbl>
              <a:tblPr>
                <a:noFill/>
                <a:tableStyleId>{FEBA6CE7-48F0-4F00-B8FD-1A846FF2C61D}</a:tableStyleId>
              </a:tblPr>
              <a:tblGrid>
                <a:gridCol w="2906675"/>
                <a:gridCol w="2398000"/>
              </a:tblGrid>
              <a:tr h="864400">
                <a:tc>
                  <a:txBody>
                    <a:bodyPr/>
                    <a:lstStyle/>
                    <a:p>
                      <a:pPr indent="0" lvl="0" marL="0" rtl="0" algn="l">
                        <a:spcBef>
                          <a:spcPts val="0"/>
                        </a:spcBef>
                        <a:spcAft>
                          <a:spcPts val="0"/>
                        </a:spcAft>
                        <a:buNone/>
                      </a:pPr>
                      <a:r>
                        <a:rPr b="1" lang="en-GB" sz="2600">
                          <a:solidFill>
                            <a:srgbClr val="FFFFFF"/>
                          </a:solidFill>
                          <a:latin typeface="Montserrat"/>
                          <a:ea typeface="Montserrat"/>
                          <a:cs typeface="Montserrat"/>
                          <a:sym typeface="Montserrat"/>
                        </a:rPr>
                        <a:t>Identifier</a:t>
                      </a:r>
                      <a:endParaRPr b="1" sz="2600">
                        <a:solidFill>
                          <a:srgbClr val="FFFFFF"/>
                        </a:solidFill>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GB" sz="2600">
                          <a:solidFill>
                            <a:srgbClr val="FFFFFF"/>
                          </a:solidFill>
                          <a:latin typeface="Montserrat"/>
                          <a:ea typeface="Montserrat"/>
                          <a:cs typeface="Montserrat"/>
                          <a:sym typeface="Montserrat"/>
                        </a:rPr>
                        <a:t>Widget</a:t>
                      </a:r>
                      <a:endParaRPr b="1" sz="2600">
                        <a:solidFill>
                          <a:srgbClr val="FFFFFF"/>
                        </a:solidFill>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chemeClr val="dk2"/>
                    </a:solidFill>
                  </a:tcPr>
                </a:tc>
              </a:tr>
              <a:tr h="864400">
                <a:tc>
                  <a:txBody>
                    <a:bodyPr/>
                    <a:lstStyle/>
                    <a:p>
                      <a:pPr indent="0" lvl="0" marL="0" rtl="0" algn="l">
                        <a:spcBef>
                          <a:spcPts val="0"/>
                        </a:spcBef>
                        <a:spcAft>
                          <a:spcPts val="0"/>
                        </a:spcAft>
                        <a:buNone/>
                      </a:pPr>
                      <a:r>
                        <a:rPr lang="en-GB" sz="2600">
                          <a:latin typeface="Montserrat"/>
                          <a:ea typeface="Montserrat"/>
                          <a:cs typeface="Montserrat"/>
                          <a:sym typeface="Montserrat"/>
                        </a:rPr>
                        <a:t>instruction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64400">
                <a:tc>
                  <a:txBody>
                    <a:bodyPr/>
                    <a:lstStyle/>
                    <a:p>
                      <a:pPr indent="0" lvl="0" marL="0" rtl="0" algn="l">
                        <a:spcBef>
                          <a:spcPts val="0"/>
                        </a:spcBef>
                        <a:spcAft>
                          <a:spcPts val="0"/>
                        </a:spcAft>
                        <a:buNone/>
                      </a:pPr>
                      <a:r>
                        <a:rPr lang="en-GB" sz="2600">
                          <a:latin typeface="Montserrat"/>
                          <a:ea typeface="Montserrat"/>
                          <a:cs typeface="Montserrat"/>
                          <a:sym typeface="Montserrat"/>
                        </a:rPr>
                        <a:t>joke_choice</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ButtonGroup</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64400">
                <a:tc>
                  <a:txBody>
                    <a:bodyPr/>
                    <a:lstStyle/>
                    <a:p>
                      <a:pPr indent="0" lvl="0" marL="0" rtl="0" algn="l">
                        <a:spcBef>
                          <a:spcPts val="0"/>
                        </a:spcBef>
                        <a:spcAft>
                          <a:spcPts val="0"/>
                        </a:spcAft>
                        <a:buNone/>
                      </a:pPr>
                      <a:r>
                        <a:rPr lang="en-GB" sz="2600">
                          <a:latin typeface="Montserrat"/>
                          <a:ea typeface="Montserrat"/>
                          <a:cs typeface="Montserrat"/>
                          <a:sym typeface="Montserrat"/>
                        </a:rPr>
                        <a:t>joke_button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PushButton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64400">
                <a:tc>
                  <a:txBody>
                    <a:bodyPr/>
                    <a:lstStyle/>
                    <a:p>
                      <a:pPr indent="0" lvl="0" marL="0" rtl="0" algn="l">
                        <a:spcBef>
                          <a:spcPts val="0"/>
                        </a:spcBef>
                        <a:spcAft>
                          <a:spcPts val="0"/>
                        </a:spcAft>
                        <a:buNone/>
                      </a:pPr>
                      <a:r>
                        <a:rPr lang="en-GB" sz="2600">
                          <a:latin typeface="Montserrat"/>
                          <a:ea typeface="Montserrat"/>
                          <a:cs typeface="Montserrat"/>
                          <a:sym typeface="Montserrat"/>
                        </a:rPr>
                        <a:t>display_joke</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Build the app</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21" name="Google Shape;221;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22" name="Google Shape;222;p31"/>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5</a:t>
            </a:r>
            <a:endParaRPr b="1" sz="2700"/>
          </a:p>
          <a:p>
            <a:pPr indent="0" lvl="0" marL="0" rtl="0" algn="l">
              <a:spcBef>
                <a:spcPts val="2000"/>
              </a:spcBef>
              <a:spcAft>
                <a:spcPts val="0"/>
              </a:spcAft>
              <a:buNone/>
            </a:pPr>
            <a:r>
              <a:rPr lang="en-GB" sz="2700">
                <a:solidFill>
                  <a:srgbClr val="000000"/>
                </a:solidFill>
              </a:rPr>
              <a:t>The new widget that you need to use is the ButtonGroup widget. Here is a code snippet:</a:t>
            </a:r>
            <a:endParaRPr sz="2700">
              <a:solidFill>
                <a:srgbClr val="000000"/>
              </a:solidFill>
            </a:endParaRPr>
          </a:p>
          <a:p>
            <a:pPr indent="0" lvl="0" marL="0" rtl="0" algn="l">
              <a:lnSpc>
                <a:spcPct val="100000"/>
              </a:lnSpc>
              <a:spcBef>
                <a:spcPts val="2000"/>
              </a:spcBef>
              <a:spcAft>
                <a:spcPts val="0"/>
              </a:spcAft>
              <a:buNone/>
            </a:pPr>
            <a:r>
              <a:t/>
            </a:r>
            <a:endParaRPr sz="1000">
              <a:solidFill>
                <a:srgbClr val="000000"/>
              </a:solidFill>
              <a:latin typeface="Roboto Mono"/>
              <a:ea typeface="Roboto Mono"/>
              <a:cs typeface="Roboto Mono"/>
              <a:sym typeface="Roboto Mono"/>
            </a:endParaRPr>
          </a:p>
          <a:p>
            <a:pPr indent="0" lvl="0" marL="0" rtl="0" algn="l">
              <a:lnSpc>
                <a:spcPct val="100000"/>
              </a:lnSpc>
              <a:spcBef>
                <a:spcPts val="0"/>
              </a:spcBef>
              <a:spcAft>
                <a:spcPts val="0"/>
              </a:spcAft>
              <a:buNone/>
            </a:pPr>
            <a:r>
              <a:t/>
            </a:r>
            <a:endParaRPr sz="1000">
              <a:solidFill>
                <a:srgbClr val="000000"/>
              </a:solidFill>
              <a:latin typeface="Roboto Mono"/>
              <a:ea typeface="Roboto Mono"/>
              <a:cs typeface="Roboto Mono"/>
              <a:sym typeface="Roboto Mono"/>
            </a:endParaRPr>
          </a:p>
          <a:p>
            <a:pPr indent="0" lvl="0" marL="0" rtl="0" algn="l">
              <a:lnSpc>
                <a:spcPct val="100000"/>
              </a:lnSpc>
              <a:spcBef>
                <a:spcPts val="0"/>
              </a:spcBef>
              <a:spcAft>
                <a:spcPts val="0"/>
              </a:spcAft>
              <a:buNone/>
            </a:pPr>
            <a:r>
              <a:t/>
            </a:r>
            <a:endParaRPr sz="1000">
              <a:solidFill>
                <a:srgbClr val="000000"/>
              </a:solidFill>
              <a:latin typeface="Roboto Mono"/>
              <a:ea typeface="Roboto Mono"/>
              <a:cs typeface="Roboto Mono"/>
              <a:sym typeface="Roboto Mono"/>
            </a:endParaRPr>
          </a:p>
          <a:p>
            <a:pPr indent="0" lvl="0" marL="0" rtl="0" algn="l">
              <a:spcBef>
                <a:spcPts val="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This code snippet can be used to create a list of options. The identifier should be replaced with your unique identifier. “op1”,”op2” are the list items. You can add more as long as you add a comma and surround the option with speech marks. The selected part is where you choose which option should initially be selected in the list.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
        <p:nvSpPr>
          <p:cNvPr id="223" name="Google Shape;223;p31"/>
          <p:cNvSpPr txBox="1"/>
          <p:nvPr/>
        </p:nvSpPr>
        <p:spPr>
          <a:xfrm>
            <a:off x="917950" y="3649325"/>
            <a:ext cx="13013100" cy="6234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highlight>
                  <a:schemeClr val="lt2"/>
                </a:highlight>
                <a:latin typeface="Roboto Mono"/>
                <a:ea typeface="Roboto Mono"/>
                <a:cs typeface="Roboto Mono"/>
                <a:sym typeface="Roboto Mono"/>
              </a:rPr>
              <a:t>identifier</a:t>
            </a:r>
            <a:r>
              <a:rPr lang="en-GB" sz="2200">
                <a:latin typeface="Roboto Mono"/>
                <a:ea typeface="Roboto Mono"/>
                <a:cs typeface="Roboto Mono"/>
                <a:sym typeface="Roboto Mono"/>
              </a:rPr>
              <a:t> = ButtonGroup(app, options=[</a:t>
            </a:r>
            <a:r>
              <a:rPr lang="en-GB" sz="2200">
                <a:highlight>
                  <a:schemeClr val="lt2"/>
                </a:highlight>
                <a:latin typeface="Roboto Mono"/>
                <a:ea typeface="Roboto Mono"/>
                <a:cs typeface="Roboto Mono"/>
                <a:sym typeface="Roboto Mono"/>
              </a:rPr>
              <a:t>"op1", "op2"</a:t>
            </a:r>
            <a:r>
              <a:rPr lang="en-GB" sz="2200">
                <a:latin typeface="Roboto Mono"/>
                <a:ea typeface="Roboto Mono"/>
                <a:cs typeface="Roboto Mono"/>
                <a:sym typeface="Roboto Mono"/>
              </a:rPr>
              <a:t>], selected="</a:t>
            </a:r>
            <a:r>
              <a:rPr lang="en-GB" sz="2200">
                <a:highlight>
                  <a:schemeClr val="lt2"/>
                </a:highlight>
                <a:latin typeface="Roboto Mono"/>
                <a:ea typeface="Roboto Mono"/>
                <a:cs typeface="Roboto Mono"/>
                <a:sym typeface="Roboto Mono"/>
              </a:rPr>
              <a:t>op1</a:t>
            </a:r>
            <a:r>
              <a:rPr lang="en-GB" sz="2200">
                <a:latin typeface="Roboto Mono"/>
                <a:ea typeface="Roboto Mono"/>
                <a:cs typeface="Roboto Mono"/>
                <a:sym typeface="Roboto Mono"/>
              </a:rPr>
              <a:t>")</a:t>
            </a:r>
            <a:endParaRPr sz="2200">
              <a:latin typeface="Roboto Mono"/>
              <a:ea typeface="Roboto Mono"/>
              <a:cs typeface="Roboto Mono"/>
              <a:sym typeface="Roboto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917950" y="890050"/>
            <a:ext cx="12384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a:t>
            </a:r>
            <a:r>
              <a:rPr lang="en-GB">
                <a:solidFill>
                  <a:schemeClr val="dk2"/>
                </a:solidFill>
              </a:rPr>
              <a:t> Create the jokes subroutine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29" name="Google Shape;229;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0" name="Google Shape;230;p32"/>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6</a:t>
            </a:r>
            <a:endParaRPr b="1" sz="2700"/>
          </a:p>
          <a:p>
            <a:pPr indent="0" lvl="0" marL="0" rtl="0" algn="l">
              <a:spcBef>
                <a:spcPts val="2000"/>
              </a:spcBef>
              <a:spcAft>
                <a:spcPts val="0"/>
              </a:spcAft>
              <a:buNone/>
            </a:pPr>
            <a:r>
              <a:rPr lang="en-GB" sz="2700">
                <a:solidFill>
                  <a:srgbClr val="000000"/>
                </a:solidFill>
              </a:rPr>
              <a:t>Make sure that your </a:t>
            </a:r>
            <a:r>
              <a:rPr lang="en-GB" sz="2700">
                <a:solidFill>
                  <a:srgbClr val="000000"/>
                </a:solidFill>
                <a:latin typeface="Roboto Mono"/>
                <a:ea typeface="Roboto Mono"/>
                <a:cs typeface="Roboto Mono"/>
                <a:sym typeface="Roboto Mono"/>
              </a:rPr>
              <a:t>PushButton</a:t>
            </a:r>
            <a:r>
              <a:rPr lang="en-GB" sz="2700">
                <a:solidFill>
                  <a:srgbClr val="000000"/>
                </a:solidFill>
              </a:rPr>
              <a:t> calls the jokes subroutine when it is pressed. </a:t>
            </a:r>
            <a:endParaRPr sz="2700">
              <a:solidFill>
                <a:srgbClr val="000000"/>
              </a:solidFill>
            </a:endParaRPr>
          </a:p>
          <a:p>
            <a:pPr indent="0" lvl="0" marL="0" rtl="0" algn="l">
              <a:spcBef>
                <a:spcPts val="2000"/>
              </a:spcBef>
              <a:spcAft>
                <a:spcPts val="0"/>
              </a:spcAft>
              <a:buNone/>
            </a:pPr>
            <a:r>
              <a:rPr lang="en-GB" sz="2700">
                <a:solidFill>
                  <a:srgbClr val="000000"/>
                </a:solidFill>
              </a:rPr>
              <a:t>Tip: Look at your previous app to remember how to properly set up the </a:t>
            </a:r>
            <a:r>
              <a:rPr lang="en-GB" sz="2700">
                <a:solidFill>
                  <a:srgbClr val="000000"/>
                </a:solidFill>
                <a:latin typeface="Roboto Mono"/>
                <a:ea typeface="Roboto Mono"/>
                <a:cs typeface="Roboto Mono"/>
                <a:sym typeface="Roboto Mono"/>
              </a:rPr>
              <a:t>PushButton</a:t>
            </a: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1" name="Google Shape;91;p15"/>
          <p:cNvSpPr txBox="1"/>
          <p:nvPr>
            <p:ph idx="1" type="body"/>
          </p:nvPr>
        </p:nvSpPr>
        <p:spPr>
          <a:xfrm>
            <a:off x="917950" y="2876300"/>
            <a:ext cx="90285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For this mini project you will be creating an app that allows you to enter two numbers and add them together. Your app will look like the screenshot (note that Mac users will see a slight variation to the screenshots presented here)</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pic>
        <p:nvPicPr>
          <p:cNvPr id="92" name="Google Shape;92;p15"/>
          <p:cNvPicPr preferRelativeResize="0"/>
          <p:nvPr/>
        </p:nvPicPr>
        <p:blipFill>
          <a:blip r:embed="rId3">
            <a:alphaModFix/>
          </a:blip>
          <a:stretch>
            <a:fillRect/>
          </a:stretch>
        </p:blipFill>
        <p:spPr>
          <a:xfrm>
            <a:off x="10306075" y="2983925"/>
            <a:ext cx="7441425" cy="3795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917950" y="890050"/>
            <a:ext cx="12384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Create the jokes subroutine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36" name="Google Shape;236;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7" name="Google Shape;237;p33"/>
          <p:cNvSpPr txBox="1"/>
          <p:nvPr>
            <p:ph idx="1" type="body"/>
          </p:nvPr>
        </p:nvSpPr>
        <p:spPr>
          <a:xfrm>
            <a:off x="917950" y="2047050"/>
            <a:ext cx="96270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7</a:t>
            </a:r>
            <a:endParaRPr b="1" sz="2700"/>
          </a:p>
          <a:p>
            <a:pPr indent="0" lvl="0" marL="0" rtl="0" algn="l">
              <a:spcBef>
                <a:spcPts val="2000"/>
              </a:spcBef>
              <a:spcAft>
                <a:spcPts val="0"/>
              </a:spcAft>
              <a:buNone/>
            </a:pPr>
            <a:r>
              <a:rPr lang="en-GB" sz="2700">
                <a:solidFill>
                  <a:srgbClr val="000000"/>
                </a:solidFill>
              </a:rPr>
              <a:t>The jokes subroutine needs to be defined at the beginning of the code. You should place this underneath the import statement.</a:t>
            </a:r>
            <a:endParaRPr sz="2700">
              <a:solidFill>
                <a:srgbClr val="000000"/>
              </a:solidFill>
            </a:endParaRPr>
          </a:p>
          <a:p>
            <a:pPr indent="0" lvl="0" marL="0" rtl="0" algn="l">
              <a:spcBef>
                <a:spcPts val="2000"/>
              </a:spcBef>
              <a:spcAft>
                <a:spcPts val="0"/>
              </a:spcAft>
              <a:buNone/>
            </a:pPr>
            <a:r>
              <a:rPr lang="en-GB" sz="2700">
                <a:solidFill>
                  <a:srgbClr val="000000"/>
                </a:solidFill>
              </a:rPr>
              <a:t>To access the selected option from the ButtonGroup you need to use:</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Below is a code snippet to get you started with the jokes subroutine.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238" name="Google Shape;238;p33"/>
          <p:cNvGraphicFramePr/>
          <p:nvPr/>
        </p:nvGraphicFramePr>
        <p:xfrm>
          <a:off x="917950" y="6020488"/>
          <a:ext cx="3000000" cy="3000000"/>
        </p:xfrm>
        <a:graphic>
          <a:graphicData uri="http://schemas.openxmlformats.org/drawingml/2006/table">
            <a:tbl>
              <a:tblPr>
                <a:noFill/>
                <a:tableStyleId>{FEBA6CE7-48F0-4F00-B8FD-1A846FF2C61D}</a:tableStyleId>
              </a:tblPr>
              <a:tblGrid>
                <a:gridCol w="645350"/>
                <a:gridCol w="9796025"/>
              </a:tblGrid>
              <a:tr h="309875">
                <a:tc>
                  <a:txBody>
                    <a:bodyPr/>
                    <a:lstStyle/>
                    <a:p>
                      <a:pPr indent="0" lvl="0" marL="0" rtl="0" algn="l">
                        <a:spcBef>
                          <a:spcPts val="0"/>
                        </a:spcBef>
                        <a:spcAft>
                          <a:spcPts val="0"/>
                        </a:spcAft>
                        <a:buNone/>
                      </a:pPr>
                      <a:r>
                        <a:t/>
                      </a:r>
                      <a:endParaRPr sz="12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1900">
                          <a:latin typeface="Roboto Mono"/>
                          <a:ea typeface="Roboto Mono"/>
                          <a:cs typeface="Roboto Mono"/>
                          <a:sym typeface="Roboto Mono"/>
                        </a:rPr>
                        <a:t>identifier.value</a:t>
                      </a:r>
                      <a:endParaRPr sz="19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graphicFrame>
        <p:nvGraphicFramePr>
          <p:cNvPr id="239" name="Google Shape;239;p33"/>
          <p:cNvGraphicFramePr/>
          <p:nvPr/>
        </p:nvGraphicFramePr>
        <p:xfrm>
          <a:off x="917950" y="7962663"/>
          <a:ext cx="3000000" cy="3000000"/>
        </p:xfrm>
        <a:graphic>
          <a:graphicData uri="http://schemas.openxmlformats.org/drawingml/2006/table">
            <a:tbl>
              <a:tblPr>
                <a:noFill/>
                <a:tableStyleId>{FEBA6CE7-48F0-4F00-B8FD-1A846FF2C61D}</a:tableStyleId>
              </a:tblPr>
              <a:tblGrid>
                <a:gridCol w="645350"/>
                <a:gridCol w="9796025"/>
              </a:tblGrid>
              <a:tr h="309875">
                <a:tc>
                  <a:txBody>
                    <a:bodyPr/>
                    <a:lstStyle/>
                    <a:p>
                      <a:pPr indent="0" lvl="0" marL="0" rtl="0" algn="l">
                        <a:spcBef>
                          <a:spcPts val="0"/>
                        </a:spcBef>
                        <a:spcAft>
                          <a:spcPts val="0"/>
                        </a:spcAft>
                        <a:buNone/>
                      </a:pPr>
                      <a:r>
                        <a:t/>
                      </a:r>
                      <a:endParaRPr sz="12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1900">
                          <a:latin typeface="Roboto Mono"/>
                          <a:ea typeface="Roboto Mono"/>
                          <a:cs typeface="Roboto Mono"/>
                          <a:sym typeface="Roboto Mono"/>
                        </a:rPr>
                        <a:t>def jokes():</a:t>
                      </a:r>
                      <a:endParaRPr sz="1900">
                        <a:latin typeface="Roboto Mono"/>
                        <a:ea typeface="Roboto Mono"/>
                        <a:cs typeface="Roboto Mono"/>
                        <a:sym typeface="Roboto Mono"/>
                      </a:endParaRPr>
                    </a:p>
                    <a:p>
                      <a:pPr indent="0" lvl="0" marL="0" rtl="0" algn="l">
                        <a:spcBef>
                          <a:spcPts val="0"/>
                        </a:spcBef>
                        <a:spcAft>
                          <a:spcPts val="0"/>
                        </a:spcAft>
                        <a:buNone/>
                      </a:pPr>
                      <a:r>
                        <a:rPr lang="en-GB" sz="1900">
                          <a:latin typeface="Roboto Mono"/>
                          <a:ea typeface="Roboto Mono"/>
                          <a:cs typeface="Roboto Mono"/>
                          <a:sym typeface="Roboto Mono"/>
                        </a:rPr>
                        <a:t>    if joke_choice.value == "Stick":</a:t>
                      </a:r>
                      <a:endParaRPr sz="1900">
                        <a:latin typeface="Roboto Mono"/>
                        <a:ea typeface="Roboto Mono"/>
                        <a:cs typeface="Roboto Mono"/>
                        <a:sym typeface="Roboto Mono"/>
                      </a:endParaRPr>
                    </a:p>
                    <a:p>
                      <a:pPr indent="0" lvl="0" marL="0" rtl="0" algn="l">
                        <a:spcBef>
                          <a:spcPts val="0"/>
                        </a:spcBef>
                        <a:spcAft>
                          <a:spcPts val="0"/>
                        </a:spcAft>
                        <a:buNone/>
                      </a:pPr>
                      <a:r>
                        <a:rPr lang="en-GB" sz="1900">
                          <a:latin typeface="Roboto Mono"/>
                          <a:ea typeface="Roboto Mono"/>
                          <a:cs typeface="Roboto Mono"/>
                          <a:sym typeface="Roboto Mono"/>
                        </a:rPr>
                        <a:t>        display_joke.value = "What is brown and sticky? A stick!"</a:t>
                      </a:r>
                      <a:endParaRPr sz="19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
        <p:nvSpPr>
          <p:cNvPr id="240" name="Google Shape;240;p33"/>
          <p:cNvSpPr txBox="1"/>
          <p:nvPr/>
        </p:nvSpPr>
        <p:spPr>
          <a:xfrm>
            <a:off x="12012250" y="2708800"/>
            <a:ext cx="5869200" cy="50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300">
                <a:latin typeface="Montserrat"/>
                <a:ea typeface="Montserrat"/>
                <a:cs typeface="Montserrat"/>
                <a:sym typeface="Montserrat"/>
              </a:rPr>
              <a:t>Complete the jokes subroutine so that it covers all the jokes that a user can select from the ButtonGroup. </a:t>
            </a:r>
            <a:endParaRPr sz="2300">
              <a:latin typeface="Montserrat"/>
              <a:ea typeface="Montserrat"/>
              <a:cs typeface="Montserrat"/>
              <a:sym typeface="Montserrat"/>
            </a:endParaRPr>
          </a:p>
          <a:p>
            <a:pPr indent="0" lvl="0" marL="0" rtl="0" algn="l">
              <a:spcBef>
                <a:spcPts val="0"/>
              </a:spcBef>
              <a:spcAft>
                <a:spcPts val="0"/>
              </a:spcAft>
              <a:buNone/>
            </a:pPr>
            <a:r>
              <a:t/>
            </a:r>
            <a:endParaRPr sz="2300">
              <a:latin typeface="Montserrat"/>
              <a:ea typeface="Montserrat"/>
              <a:cs typeface="Montserrat"/>
              <a:sym typeface="Montserrat"/>
            </a:endParaRPr>
          </a:p>
          <a:p>
            <a:pPr indent="-374650" lvl="0" marL="457200" rtl="0" algn="l">
              <a:spcBef>
                <a:spcPts val="0"/>
              </a:spcBef>
              <a:spcAft>
                <a:spcPts val="0"/>
              </a:spcAft>
              <a:buSzPts val="2300"/>
              <a:buFont typeface="Montserrat"/>
              <a:buChar char="●"/>
            </a:pPr>
            <a:r>
              <a:rPr lang="en-GB" sz="2300">
                <a:latin typeface="Montserrat"/>
                <a:ea typeface="Montserrat"/>
                <a:cs typeface="Montserrat"/>
                <a:sym typeface="Montserrat"/>
              </a:rPr>
              <a:t>Joke 2: What is pink and fluffy? Pink fluff!</a:t>
            </a:r>
            <a:endParaRPr sz="2300">
              <a:latin typeface="Montserrat"/>
              <a:ea typeface="Montserrat"/>
              <a:cs typeface="Montserrat"/>
              <a:sym typeface="Montserrat"/>
            </a:endParaRPr>
          </a:p>
          <a:p>
            <a:pPr indent="0" lvl="0" marL="457200" rtl="0" algn="l">
              <a:spcBef>
                <a:spcPts val="0"/>
              </a:spcBef>
              <a:spcAft>
                <a:spcPts val="0"/>
              </a:spcAft>
              <a:buNone/>
            </a:pPr>
            <a:r>
              <a:t/>
            </a:r>
            <a:endParaRPr sz="2300">
              <a:latin typeface="Montserrat"/>
              <a:ea typeface="Montserrat"/>
              <a:cs typeface="Montserrat"/>
              <a:sym typeface="Montserrat"/>
            </a:endParaRPr>
          </a:p>
          <a:p>
            <a:pPr indent="-374650" lvl="0" marL="457200" rtl="0" algn="l">
              <a:spcBef>
                <a:spcPts val="0"/>
              </a:spcBef>
              <a:spcAft>
                <a:spcPts val="0"/>
              </a:spcAft>
              <a:buSzPts val="2300"/>
              <a:buFont typeface="Montserrat"/>
              <a:buChar char="●"/>
            </a:pPr>
            <a:r>
              <a:rPr lang="en-GB" sz="2300">
                <a:latin typeface="Montserrat"/>
                <a:ea typeface="Montserrat"/>
                <a:cs typeface="Montserrat"/>
                <a:sym typeface="Montserrat"/>
              </a:rPr>
              <a:t>Joke 3: Why did the chicken cross the road? To buy some toilet paper!</a:t>
            </a:r>
            <a:endParaRPr sz="2300">
              <a:latin typeface="Montserrat"/>
              <a:ea typeface="Montserrat"/>
              <a:cs typeface="Montserrat"/>
              <a:sym typeface="Montserrat"/>
            </a:endParaRPr>
          </a:p>
          <a:p>
            <a:pPr indent="0" lvl="0" marL="457200" rtl="0" algn="l">
              <a:spcBef>
                <a:spcPts val="0"/>
              </a:spcBef>
              <a:spcAft>
                <a:spcPts val="0"/>
              </a:spcAft>
              <a:buNone/>
            </a:pPr>
            <a:r>
              <a:t/>
            </a:r>
            <a:endParaRPr sz="2300">
              <a:latin typeface="Montserrat"/>
              <a:ea typeface="Montserrat"/>
              <a:cs typeface="Montserrat"/>
              <a:sym typeface="Montserrat"/>
            </a:endParaRPr>
          </a:p>
          <a:p>
            <a:pPr indent="-374650" lvl="0" marL="457200" rtl="0" algn="l">
              <a:spcBef>
                <a:spcPts val="0"/>
              </a:spcBef>
              <a:spcAft>
                <a:spcPts val="0"/>
              </a:spcAft>
              <a:buSzPts val="2300"/>
              <a:buFont typeface="Montserrat"/>
              <a:buChar char="●"/>
            </a:pPr>
            <a:r>
              <a:rPr lang="en-GB" sz="2300">
                <a:latin typeface="Montserrat"/>
                <a:ea typeface="Montserrat"/>
                <a:cs typeface="Montserrat"/>
                <a:sym typeface="Montserrat"/>
              </a:rPr>
              <a:t>Joke 4: What happens to a frog's car when it breaks down? It gets toad away!</a:t>
            </a:r>
            <a:endParaRPr sz="23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Testing</a:t>
            </a:r>
            <a:endParaRPr>
              <a:solidFill>
                <a:schemeClr val="dk2"/>
              </a:solidFill>
            </a:endParaRPr>
          </a:p>
        </p:txBody>
      </p:sp>
      <p:sp>
        <p:nvSpPr>
          <p:cNvPr id="246" name="Google Shape;246;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47" name="Google Shape;247;p34"/>
          <p:cNvSpPr txBox="1"/>
          <p:nvPr>
            <p:ph idx="1" type="body"/>
          </p:nvPr>
        </p:nvSpPr>
        <p:spPr>
          <a:xfrm>
            <a:off x="917950" y="2047050"/>
            <a:ext cx="16873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8 </a:t>
            </a:r>
            <a:endParaRPr b="1" sz="2700"/>
          </a:p>
          <a:p>
            <a:pPr indent="0" lvl="0" marL="0" rtl="0" algn="l">
              <a:spcBef>
                <a:spcPts val="2000"/>
              </a:spcBef>
              <a:spcAft>
                <a:spcPts val="0"/>
              </a:spcAft>
              <a:buNone/>
            </a:pPr>
            <a:r>
              <a:rPr lang="en-GB" sz="2700">
                <a:solidFill>
                  <a:srgbClr val="000000"/>
                </a:solidFill>
              </a:rPr>
              <a:t>Now test your program. At this point it should be fully functional and should look like the screens below:</a:t>
            </a:r>
            <a:endParaRPr sz="2700">
              <a:solidFill>
                <a:srgbClr val="000000"/>
              </a:solidFill>
            </a:endParaRPr>
          </a:p>
          <a:p>
            <a:pPr indent="0" lvl="0" marL="0" rtl="0" algn="l">
              <a:spcBef>
                <a:spcPts val="2000"/>
              </a:spcBef>
              <a:spcAft>
                <a:spcPts val="0"/>
              </a:spcAft>
              <a:buNone/>
            </a:pPr>
            <a:r>
              <a:rPr b="1" lang="en-GB" sz="2700"/>
              <a:t>Screen on loading</a:t>
            </a:r>
            <a:r>
              <a:rPr lang="en-GB" sz="2700"/>
              <a:t>								                    </a:t>
            </a:r>
            <a:r>
              <a:rPr b="1" lang="en-GB" sz="2700"/>
              <a:t>Screen after pressing “Show Joke”</a:t>
            </a:r>
            <a:r>
              <a:rPr lang="en-GB" sz="2700"/>
              <a:t>		</a:t>
            </a: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pic>
        <p:nvPicPr>
          <p:cNvPr id="248" name="Google Shape;248;p34"/>
          <p:cNvPicPr preferRelativeResize="0"/>
          <p:nvPr/>
        </p:nvPicPr>
        <p:blipFill>
          <a:blip r:embed="rId3">
            <a:alphaModFix/>
          </a:blip>
          <a:stretch>
            <a:fillRect/>
          </a:stretch>
        </p:blipFill>
        <p:spPr>
          <a:xfrm>
            <a:off x="917949" y="5114750"/>
            <a:ext cx="8023100" cy="3946850"/>
          </a:xfrm>
          <a:prstGeom prst="rect">
            <a:avLst/>
          </a:prstGeom>
          <a:noFill/>
          <a:ln>
            <a:noFill/>
          </a:ln>
        </p:spPr>
      </p:pic>
      <p:pic>
        <p:nvPicPr>
          <p:cNvPr id="249" name="Google Shape;249;p34"/>
          <p:cNvPicPr preferRelativeResize="0"/>
          <p:nvPr/>
        </p:nvPicPr>
        <p:blipFill>
          <a:blip r:embed="rId4">
            <a:alphaModFix/>
          </a:blip>
          <a:stretch>
            <a:fillRect/>
          </a:stretch>
        </p:blipFill>
        <p:spPr>
          <a:xfrm>
            <a:off x="9601672" y="5114750"/>
            <a:ext cx="8189775" cy="3863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917950" y="890050"/>
            <a:ext cx="166731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Procedural vs event driven programming</a:t>
            </a:r>
            <a:endParaRPr>
              <a:solidFill>
                <a:schemeClr val="dk2"/>
              </a:solidFill>
            </a:endParaRPr>
          </a:p>
        </p:txBody>
      </p:sp>
      <p:sp>
        <p:nvSpPr>
          <p:cNvPr id="255" name="Google Shape;255;p35"/>
          <p:cNvSpPr txBox="1"/>
          <p:nvPr>
            <p:ph idx="1" type="body"/>
          </p:nvPr>
        </p:nvSpPr>
        <p:spPr>
          <a:xfrm>
            <a:off x="917950" y="1779900"/>
            <a:ext cx="16914900" cy="346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t>Sort the statements below into either procedural or event driven programming:</a:t>
            </a:r>
            <a:endParaRPr sz="2500"/>
          </a:p>
          <a:p>
            <a:pPr indent="-387350" lvl="0" marL="457200" rtl="0" algn="l">
              <a:spcBef>
                <a:spcPts val="2000"/>
              </a:spcBef>
              <a:spcAft>
                <a:spcPts val="0"/>
              </a:spcAft>
              <a:buSzPts val="2500"/>
              <a:buChar char="●"/>
            </a:pPr>
            <a:r>
              <a:rPr lang="en-GB" sz="2500"/>
              <a:t>The flow of the program is determined by user actions, such as button clicks.</a:t>
            </a:r>
            <a:endParaRPr sz="2500"/>
          </a:p>
          <a:p>
            <a:pPr indent="-387350" lvl="0" marL="457200" rtl="0" algn="l">
              <a:spcBef>
                <a:spcPts val="0"/>
              </a:spcBef>
              <a:spcAft>
                <a:spcPts val="0"/>
              </a:spcAft>
              <a:buSzPts val="2500"/>
              <a:buChar char="●"/>
            </a:pPr>
            <a:r>
              <a:rPr lang="en-GB" sz="2500"/>
              <a:t>The flow of control is executed in the order it is written.</a:t>
            </a:r>
            <a:endParaRPr sz="2500"/>
          </a:p>
          <a:p>
            <a:pPr indent="-387350" lvl="0" marL="457200" rtl="0" algn="l">
              <a:spcBef>
                <a:spcPts val="0"/>
              </a:spcBef>
              <a:spcAft>
                <a:spcPts val="0"/>
              </a:spcAft>
              <a:buSzPts val="2500"/>
              <a:buChar char="●"/>
            </a:pPr>
            <a:r>
              <a:rPr lang="en-GB" sz="2500"/>
              <a:t>It is commonly used when creating graphical user interfaces. </a:t>
            </a:r>
            <a:endParaRPr sz="2500"/>
          </a:p>
          <a:p>
            <a:pPr indent="-387350" lvl="0" marL="457200" rtl="0" algn="l">
              <a:spcBef>
                <a:spcPts val="0"/>
              </a:spcBef>
              <a:spcAft>
                <a:spcPts val="0"/>
              </a:spcAft>
              <a:buSzPts val="2500"/>
              <a:buChar char="●"/>
            </a:pPr>
            <a:r>
              <a:rPr lang="en-GB" sz="2500"/>
              <a:t>It is commonly used when the order of execution is known. </a:t>
            </a:r>
            <a:endParaRPr sz="2500"/>
          </a:p>
          <a:p>
            <a:pPr indent="-387350" lvl="0" marL="457200" rtl="0" algn="l">
              <a:spcBef>
                <a:spcPts val="0"/>
              </a:spcBef>
              <a:spcAft>
                <a:spcPts val="0"/>
              </a:spcAft>
              <a:buSzPts val="2500"/>
              <a:buChar char="●"/>
            </a:pPr>
            <a:r>
              <a:rPr lang="en-GB" sz="2500"/>
              <a:t>The program waits for a user action before executing a block of statements. </a:t>
            </a:r>
            <a:endParaRPr sz="25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457200" rtl="0" algn="l">
              <a:spcBef>
                <a:spcPts val="2000"/>
              </a:spcBef>
              <a:spcAft>
                <a:spcPts val="0"/>
              </a:spcAft>
              <a:buNone/>
            </a:pPr>
            <a:r>
              <a:t/>
            </a:r>
            <a:endParaRPr sz="2700"/>
          </a:p>
          <a:p>
            <a:pPr indent="0" lvl="0" marL="45720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2000"/>
              </a:spcAft>
              <a:buNone/>
            </a:pPr>
            <a:r>
              <a:t/>
            </a:r>
            <a:endParaRPr sz="2700"/>
          </a:p>
        </p:txBody>
      </p:sp>
      <p:sp>
        <p:nvSpPr>
          <p:cNvPr id="256" name="Google Shape;256;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257" name="Google Shape;257;p35"/>
          <p:cNvGraphicFramePr/>
          <p:nvPr/>
        </p:nvGraphicFramePr>
        <p:xfrm>
          <a:off x="952500" y="5326850"/>
          <a:ext cx="3000000" cy="3000000"/>
        </p:xfrm>
        <a:graphic>
          <a:graphicData uri="http://schemas.openxmlformats.org/drawingml/2006/table">
            <a:tbl>
              <a:tblPr>
                <a:noFill/>
                <a:tableStyleId>{534DEF56-A5B8-445C-869B-EE132E5A7528}</a:tableStyleId>
              </a:tblPr>
              <a:tblGrid>
                <a:gridCol w="8191500"/>
                <a:gridCol w="8191500"/>
              </a:tblGrid>
              <a:tr h="381000">
                <a:tc>
                  <a:txBody>
                    <a:bodyPr/>
                    <a:lstStyle/>
                    <a:p>
                      <a:pPr indent="0" lvl="0" marL="0" rtl="0" algn="l">
                        <a:spcBef>
                          <a:spcPts val="0"/>
                        </a:spcBef>
                        <a:spcAft>
                          <a:spcPts val="0"/>
                        </a:spcAft>
                        <a:buNone/>
                      </a:pPr>
                      <a:r>
                        <a:rPr lang="en-GB" sz="2500">
                          <a:solidFill>
                            <a:srgbClr val="FFFFFF"/>
                          </a:solidFill>
                          <a:latin typeface="Montserrat"/>
                          <a:ea typeface="Montserrat"/>
                          <a:cs typeface="Montserrat"/>
                          <a:sym typeface="Montserrat"/>
                        </a:rPr>
                        <a:t>Procedural programming</a:t>
                      </a:r>
                      <a:endParaRPr sz="2500">
                        <a:solidFill>
                          <a:srgbClr val="FFFFFF"/>
                        </a:solidFill>
                        <a:latin typeface="Montserrat"/>
                        <a:ea typeface="Montserrat"/>
                        <a:cs typeface="Montserrat"/>
                        <a:sym typeface="Montserrat"/>
                      </a:endParaRPr>
                    </a:p>
                  </a:txBody>
                  <a:tcPr marT="91425" marB="91425" marR="91425" marL="91425">
                    <a:solidFill>
                      <a:schemeClr val="dk2"/>
                    </a:solidFill>
                  </a:tcPr>
                </a:tc>
                <a:tc>
                  <a:txBody>
                    <a:bodyPr/>
                    <a:lstStyle/>
                    <a:p>
                      <a:pPr indent="0" lvl="0" marL="0" rtl="0" algn="l">
                        <a:spcBef>
                          <a:spcPts val="0"/>
                        </a:spcBef>
                        <a:spcAft>
                          <a:spcPts val="0"/>
                        </a:spcAft>
                        <a:buNone/>
                      </a:pPr>
                      <a:r>
                        <a:rPr lang="en-GB" sz="2500">
                          <a:solidFill>
                            <a:srgbClr val="FFFFFF"/>
                          </a:solidFill>
                          <a:latin typeface="Montserrat"/>
                          <a:ea typeface="Montserrat"/>
                          <a:cs typeface="Montserrat"/>
                          <a:sym typeface="Montserrat"/>
                        </a:rPr>
                        <a:t>Event driven programming</a:t>
                      </a:r>
                      <a:endParaRPr sz="2500">
                        <a:solidFill>
                          <a:srgbClr val="FFFFFF"/>
                        </a:solidFill>
                        <a:latin typeface="Montserrat"/>
                        <a:ea typeface="Montserrat"/>
                        <a:cs typeface="Montserrat"/>
                        <a:sym typeface="Montserrat"/>
                      </a:endParaRPr>
                    </a:p>
                  </a:txBody>
                  <a:tcPr marT="91425" marB="91425" marR="91425" marL="91425">
                    <a:solidFill>
                      <a:schemeClr val="dk2"/>
                    </a:solidFill>
                  </a:tcPr>
                </a:tc>
              </a:tr>
              <a:tr h="381000">
                <a:tc>
                  <a:txBody>
                    <a:bodyPr/>
                    <a:lstStyle/>
                    <a:p>
                      <a:pPr indent="0" lvl="0" marL="0" rtl="0" algn="l">
                        <a:spcBef>
                          <a:spcPts val="0"/>
                        </a:spcBef>
                        <a:spcAft>
                          <a:spcPts val="0"/>
                        </a:spcAft>
                        <a:buNone/>
                      </a:pPr>
                      <a:r>
                        <a:t/>
                      </a:r>
                      <a:endParaRPr sz="2500">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p>
                      <a:pPr indent="0" lvl="0" marL="0" rtl="0" algn="l">
                        <a:spcBef>
                          <a:spcPts val="0"/>
                        </a:spcBef>
                        <a:spcAft>
                          <a:spcPts val="0"/>
                        </a:spcAft>
                        <a:buNone/>
                      </a:pPr>
                      <a:r>
                        <a:t/>
                      </a:r>
                      <a:endParaRPr sz="2500">
                        <a:latin typeface="Montserrat"/>
                        <a:ea typeface="Montserrat"/>
                        <a:cs typeface="Montserrat"/>
                        <a:sym typeface="Montserrat"/>
                      </a:endParaRPr>
                    </a:p>
                  </a:txBody>
                  <a:tcPr marT="91425" marB="91425" marR="91425" marL="91425">
                    <a:solidFill>
                      <a:srgbClr val="EFEFEF"/>
                    </a:solidFill>
                  </a:tcPr>
                </a:tc>
                <a:tc>
                  <a:txBody>
                    <a:bodyPr/>
                    <a:lstStyle/>
                    <a:p>
                      <a:pPr indent="0" lvl="0" marL="0" rtl="0" algn="l">
                        <a:spcBef>
                          <a:spcPts val="0"/>
                        </a:spcBef>
                        <a:spcAft>
                          <a:spcPts val="0"/>
                        </a:spcAft>
                        <a:buNone/>
                      </a:pPr>
                      <a:r>
                        <a:t/>
                      </a:r>
                      <a:endParaRPr sz="2500">
                        <a:latin typeface="Montserrat"/>
                        <a:ea typeface="Montserrat"/>
                        <a:cs typeface="Montserrat"/>
                        <a:sym typeface="Montserrat"/>
                      </a:endParaRPr>
                    </a:p>
                  </a:txBody>
                  <a:tcPr marT="91425" marB="91425" marR="91425" marL="91425">
                    <a:solidFill>
                      <a:srgbClr val="EFEFE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9" name="Google Shape;99;p16"/>
          <p:cNvSpPr txBox="1"/>
          <p:nvPr>
            <p:ph idx="1" type="body"/>
          </p:nvPr>
        </p:nvSpPr>
        <p:spPr>
          <a:xfrm>
            <a:off x="917950" y="2199450"/>
            <a:ext cx="902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1</a:t>
            </a:r>
            <a:endParaRPr b="1" sz="2700"/>
          </a:p>
          <a:p>
            <a:pPr indent="0" lvl="0" marL="0" rtl="0" algn="l">
              <a:spcBef>
                <a:spcPts val="2000"/>
              </a:spcBef>
              <a:spcAft>
                <a:spcPts val="0"/>
              </a:spcAft>
              <a:buNone/>
            </a:pPr>
            <a:r>
              <a:rPr lang="en-GB" sz="2700"/>
              <a:t>The first step is to set up and test your app using the code below:</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rPr b="1" lang="en-GB" sz="2700"/>
              <a:t>Step 2</a:t>
            </a:r>
            <a:endParaRPr b="1" sz="2700"/>
          </a:p>
          <a:p>
            <a:pPr indent="0" lvl="0" marL="0" rtl="0" algn="l">
              <a:spcBef>
                <a:spcPts val="2000"/>
              </a:spcBef>
              <a:spcAft>
                <a:spcPts val="2000"/>
              </a:spcAft>
              <a:buNone/>
            </a:pPr>
            <a:r>
              <a:rPr lang="en-GB" sz="2700"/>
              <a:t>Test that the program works successfully. </a:t>
            </a:r>
            <a:endParaRPr sz="2700"/>
          </a:p>
        </p:txBody>
      </p:sp>
      <p:graphicFrame>
        <p:nvGraphicFramePr>
          <p:cNvPr id="100" name="Google Shape;100;p16"/>
          <p:cNvGraphicFramePr/>
          <p:nvPr/>
        </p:nvGraphicFramePr>
        <p:xfrm>
          <a:off x="917950" y="4356100"/>
          <a:ext cx="3000000" cy="3000000"/>
        </p:xfrm>
        <a:graphic>
          <a:graphicData uri="http://schemas.openxmlformats.org/drawingml/2006/table">
            <a:tbl>
              <a:tblPr>
                <a:noFill/>
                <a:tableStyleId>{FEBA6CE7-48F0-4F00-B8FD-1A846FF2C61D}</a:tableStyleId>
              </a:tblPr>
              <a:tblGrid>
                <a:gridCol w="917175"/>
                <a:gridCol w="13922150"/>
              </a:tblGrid>
              <a:tr h="2692300">
                <a:tc>
                  <a:txBody>
                    <a:bodyPr/>
                    <a:lstStyle/>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1</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2</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3</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4</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5</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6</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7</a:t>
                      </a:r>
                      <a:endParaRPr sz="20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000">
                          <a:solidFill>
                            <a:srgbClr val="666666"/>
                          </a:solidFill>
                          <a:latin typeface="Roboto Mono"/>
                          <a:ea typeface="Roboto Mono"/>
                          <a:cs typeface="Roboto Mono"/>
                          <a:sym typeface="Roboto Mono"/>
                        </a:rPr>
                        <a:t>8</a:t>
                      </a:r>
                      <a:endParaRPr sz="20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000">
                          <a:solidFill>
                            <a:srgbClr val="999999"/>
                          </a:solidFill>
                          <a:latin typeface="Roboto Mono"/>
                          <a:ea typeface="Roboto Mono"/>
                          <a:cs typeface="Roboto Mono"/>
                          <a:sym typeface="Roboto Mono"/>
                        </a:rPr>
                        <a:t># import the modules required from guizero</a:t>
                      </a:r>
                      <a:endParaRPr sz="2000">
                        <a:solidFill>
                          <a:srgbClr val="999999"/>
                        </a:solidFill>
                        <a:latin typeface="Roboto Mono"/>
                        <a:ea typeface="Roboto Mono"/>
                        <a:cs typeface="Roboto Mono"/>
                        <a:sym typeface="Roboto Mono"/>
                      </a:endParaRPr>
                    </a:p>
                    <a:p>
                      <a:pPr indent="0" lvl="0" marL="0" rtl="0" algn="l">
                        <a:spcBef>
                          <a:spcPts val="0"/>
                        </a:spcBef>
                        <a:spcAft>
                          <a:spcPts val="0"/>
                        </a:spcAft>
                        <a:buNone/>
                      </a:pPr>
                      <a:r>
                        <a:rPr lang="en-GB" sz="2000">
                          <a:latin typeface="Roboto Mono"/>
                          <a:ea typeface="Roboto Mono"/>
                          <a:cs typeface="Roboto Mono"/>
                          <a:sym typeface="Roboto Mono"/>
                        </a:rPr>
                        <a:t>from guizero import App</a:t>
                      </a:r>
                      <a:endParaRPr sz="2000">
                        <a:latin typeface="Roboto Mono"/>
                        <a:ea typeface="Roboto Mono"/>
                        <a:cs typeface="Roboto Mono"/>
                        <a:sym typeface="Roboto Mono"/>
                      </a:endParaRPr>
                    </a:p>
                    <a:p>
                      <a:pPr indent="0" lvl="0" marL="0" rtl="0" algn="l">
                        <a:spcBef>
                          <a:spcPts val="0"/>
                        </a:spcBef>
                        <a:spcAft>
                          <a:spcPts val="0"/>
                        </a:spcAft>
                        <a:buNone/>
                      </a:pPr>
                      <a:r>
                        <a:t/>
                      </a:r>
                      <a:endParaRPr sz="2000">
                        <a:latin typeface="Roboto Mono"/>
                        <a:ea typeface="Roboto Mono"/>
                        <a:cs typeface="Roboto Mono"/>
                        <a:sym typeface="Roboto Mono"/>
                      </a:endParaRPr>
                    </a:p>
                    <a:p>
                      <a:pPr indent="0" lvl="0" marL="0" rtl="0" algn="l">
                        <a:spcBef>
                          <a:spcPts val="0"/>
                        </a:spcBef>
                        <a:spcAft>
                          <a:spcPts val="0"/>
                        </a:spcAft>
                        <a:buNone/>
                      </a:pPr>
                      <a:r>
                        <a:rPr lang="en-GB" sz="2000">
                          <a:solidFill>
                            <a:srgbClr val="999999"/>
                          </a:solidFill>
                          <a:latin typeface="Roboto Mono"/>
                          <a:ea typeface="Roboto Mono"/>
                          <a:cs typeface="Roboto Mono"/>
                          <a:sym typeface="Roboto Mono"/>
                        </a:rPr>
                        <a:t># create the app with the window title “Add two numbers”</a:t>
                      </a:r>
                      <a:r>
                        <a:rPr lang="en-GB" sz="2000">
                          <a:latin typeface="Roboto Mono"/>
                          <a:ea typeface="Roboto Mono"/>
                          <a:cs typeface="Roboto Mono"/>
                          <a:sym typeface="Roboto Mono"/>
                        </a:rPr>
                        <a:t> </a:t>
                      </a:r>
                      <a:endParaRPr sz="2000">
                        <a:latin typeface="Roboto Mono"/>
                        <a:ea typeface="Roboto Mono"/>
                        <a:cs typeface="Roboto Mono"/>
                        <a:sym typeface="Roboto Mono"/>
                      </a:endParaRPr>
                    </a:p>
                    <a:p>
                      <a:pPr indent="0" lvl="0" marL="0" rtl="0" algn="l">
                        <a:spcBef>
                          <a:spcPts val="0"/>
                        </a:spcBef>
                        <a:spcAft>
                          <a:spcPts val="0"/>
                        </a:spcAft>
                        <a:buNone/>
                      </a:pPr>
                      <a:r>
                        <a:rPr lang="en-GB" sz="2000">
                          <a:latin typeface="Roboto Mono"/>
                          <a:ea typeface="Roboto Mono"/>
                          <a:cs typeface="Roboto Mono"/>
                          <a:sym typeface="Roboto Mono"/>
                        </a:rPr>
                        <a:t>app = App(title="Add two numbers")</a:t>
                      </a:r>
                      <a:endParaRPr sz="2000">
                        <a:latin typeface="Roboto Mono"/>
                        <a:ea typeface="Roboto Mono"/>
                        <a:cs typeface="Roboto Mono"/>
                        <a:sym typeface="Roboto Mono"/>
                      </a:endParaRPr>
                    </a:p>
                    <a:p>
                      <a:pPr indent="0" lvl="0" marL="0" rtl="0" algn="l">
                        <a:spcBef>
                          <a:spcPts val="0"/>
                        </a:spcBef>
                        <a:spcAft>
                          <a:spcPts val="0"/>
                        </a:spcAft>
                        <a:buNone/>
                      </a:pPr>
                      <a:r>
                        <a:rPr lang="en-GB" sz="2000">
                          <a:latin typeface="Roboto Mono"/>
                          <a:ea typeface="Roboto Mono"/>
                          <a:cs typeface="Roboto Mono"/>
                          <a:sym typeface="Roboto Mono"/>
                        </a:rPr>
                        <a:t> </a:t>
                      </a:r>
                      <a:endParaRPr sz="2000">
                        <a:latin typeface="Roboto Mono"/>
                        <a:ea typeface="Roboto Mono"/>
                        <a:cs typeface="Roboto Mono"/>
                        <a:sym typeface="Roboto Mono"/>
                      </a:endParaRPr>
                    </a:p>
                    <a:p>
                      <a:pPr indent="0" lvl="0" marL="0" rtl="0" algn="l">
                        <a:spcBef>
                          <a:spcPts val="0"/>
                        </a:spcBef>
                        <a:spcAft>
                          <a:spcPts val="0"/>
                        </a:spcAft>
                        <a:buNone/>
                      </a:pPr>
                      <a:r>
                        <a:rPr lang="en-GB" sz="2000">
                          <a:solidFill>
                            <a:srgbClr val="999999"/>
                          </a:solidFill>
                          <a:latin typeface="Roboto Mono"/>
                          <a:ea typeface="Roboto Mono"/>
                          <a:cs typeface="Roboto Mono"/>
                          <a:sym typeface="Roboto Mono"/>
                        </a:rPr>
                        <a:t># display the app, this should always be last</a:t>
                      </a:r>
                      <a:endParaRPr sz="2000">
                        <a:latin typeface="Roboto Mono"/>
                        <a:ea typeface="Roboto Mono"/>
                        <a:cs typeface="Roboto Mono"/>
                        <a:sym typeface="Roboto Mono"/>
                      </a:endParaRPr>
                    </a:p>
                    <a:p>
                      <a:pPr indent="0" lvl="0" marL="0" rtl="0" algn="l">
                        <a:spcBef>
                          <a:spcPts val="0"/>
                        </a:spcBef>
                        <a:spcAft>
                          <a:spcPts val="0"/>
                        </a:spcAft>
                        <a:buNone/>
                      </a:pPr>
                      <a:r>
                        <a:rPr lang="en-GB" sz="2000">
                          <a:latin typeface="Roboto Mono"/>
                          <a:ea typeface="Roboto Mono"/>
                          <a:cs typeface="Roboto Mono"/>
                          <a:sym typeface="Roboto Mono"/>
                        </a:rPr>
                        <a:t>app.display() </a:t>
                      </a:r>
                      <a:endParaRPr sz="2000">
                        <a:solidFill>
                          <a:srgbClr val="999999"/>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06" name="Google Shape;106;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07" name="Google Shape;107;p17"/>
          <p:cNvSpPr txBox="1"/>
          <p:nvPr>
            <p:ph idx="1" type="body"/>
          </p:nvPr>
        </p:nvSpPr>
        <p:spPr>
          <a:xfrm>
            <a:off x="917950" y="2199450"/>
            <a:ext cx="902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3</a:t>
            </a:r>
            <a:endParaRPr b="1" sz="2700"/>
          </a:p>
          <a:p>
            <a:pPr indent="0" lvl="0" marL="0" rtl="0" algn="l">
              <a:spcBef>
                <a:spcPts val="2000"/>
              </a:spcBef>
              <a:spcAft>
                <a:spcPts val="0"/>
              </a:spcAft>
              <a:buNone/>
            </a:pPr>
            <a:r>
              <a:rPr lang="en-GB" sz="2700"/>
              <a:t>Import all of the widgets that you need .</a:t>
            </a:r>
            <a:endParaRPr sz="2700"/>
          </a:p>
          <a:p>
            <a:pPr indent="0" lvl="0" marL="0" rtl="0" algn="l">
              <a:spcBef>
                <a:spcPts val="2000"/>
              </a:spcBef>
              <a:spcAft>
                <a:spcPts val="0"/>
              </a:spcAft>
              <a:buNone/>
            </a:pPr>
            <a:r>
              <a:rPr lang="en-GB" sz="2700"/>
              <a:t>This program uses the following widgets:</a:t>
            </a:r>
            <a:endParaRPr sz="2700"/>
          </a:p>
          <a:p>
            <a:pPr indent="0" lvl="0" marL="0" rtl="0" algn="l">
              <a:spcBef>
                <a:spcPts val="2000"/>
              </a:spcBef>
              <a:spcAft>
                <a:spcPts val="0"/>
              </a:spcAft>
              <a:buNone/>
            </a:pPr>
            <a:r>
              <a:rPr lang="en-GB" sz="2700">
                <a:latin typeface="Roboto Mono"/>
                <a:ea typeface="Roboto Mono"/>
                <a:cs typeface="Roboto Mono"/>
                <a:sym typeface="Roboto Mono"/>
              </a:rPr>
              <a:t>App, Text, TextBox, PushButton</a:t>
            </a:r>
            <a:endParaRPr sz="2700">
              <a:latin typeface="Roboto Mono"/>
              <a:ea typeface="Roboto Mono"/>
              <a:cs typeface="Roboto Mono"/>
              <a:sym typeface="Roboto Mono"/>
            </a:endParaRPr>
          </a:p>
          <a:p>
            <a:pPr indent="0" lvl="0" marL="0" rtl="0" algn="l">
              <a:spcBef>
                <a:spcPts val="2000"/>
              </a:spcBef>
              <a:spcAft>
                <a:spcPts val="0"/>
              </a:spcAft>
              <a:buNone/>
            </a:pPr>
            <a:r>
              <a:rPr lang="en-GB" sz="2700"/>
              <a:t>Make sure that all of the widgets have been imported on the top line of code.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13" name="Google Shape;113;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14" name="Google Shape;114;p18"/>
          <p:cNvSpPr txBox="1"/>
          <p:nvPr>
            <p:ph idx="1" type="body"/>
          </p:nvPr>
        </p:nvSpPr>
        <p:spPr>
          <a:xfrm>
            <a:off x="917950" y="2199450"/>
            <a:ext cx="9028500" cy="272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4 - Build the  app</a:t>
            </a:r>
            <a:endParaRPr b="1" sz="2700"/>
          </a:p>
          <a:p>
            <a:pPr indent="0" lvl="0" marL="0" rtl="0" algn="l">
              <a:spcBef>
                <a:spcPts val="2000"/>
              </a:spcBef>
              <a:spcAft>
                <a:spcPts val="0"/>
              </a:spcAft>
              <a:buNone/>
            </a:pPr>
            <a:r>
              <a:rPr lang="en-GB" sz="2700"/>
              <a:t>Your code for adding the widgets to the app needs to be placed between the app creation line of code and the app display line of code. See below:</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rPr b="1" lang="en-GB" sz="2700"/>
              <a:t>Step 5</a:t>
            </a:r>
            <a:r>
              <a:rPr b="1" lang="en-GB" sz="2700"/>
              <a:t> </a:t>
            </a:r>
            <a:endParaRPr b="1" sz="2700"/>
          </a:p>
          <a:p>
            <a:pPr indent="0" lvl="0" marL="0" rtl="0" algn="l">
              <a:spcBef>
                <a:spcPts val="2000"/>
              </a:spcBef>
              <a:spcAft>
                <a:spcPts val="0"/>
              </a:spcAft>
              <a:buNone/>
            </a:pPr>
            <a:r>
              <a:rPr lang="en-GB" sz="2700"/>
              <a:t>Take a look at the layout on the right for the app that you are going to build and note the required widgets.</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15" name="Google Shape;115;p18"/>
          <p:cNvGraphicFramePr/>
          <p:nvPr/>
        </p:nvGraphicFramePr>
        <p:xfrm>
          <a:off x="917950" y="4757238"/>
          <a:ext cx="3000000" cy="3000000"/>
        </p:xfrm>
        <a:graphic>
          <a:graphicData uri="http://schemas.openxmlformats.org/drawingml/2006/table">
            <a:tbl>
              <a:tblPr>
                <a:noFill/>
                <a:tableStyleId>{FEBA6CE7-48F0-4F00-B8FD-1A846FF2C61D}</a:tableStyleId>
              </a:tblPr>
              <a:tblGrid>
                <a:gridCol w="558025"/>
                <a:gridCol w="8470475"/>
              </a:tblGrid>
              <a:tr h="12700">
                <a:tc>
                  <a:txBody>
                    <a:bodyPr/>
                    <a:lstStyle/>
                    <a:p>
                      <a:pPr indent="0" lvl="0" marL="0" rtl="0" algn="l">
                        <a:spcBef>
                          <a:spcPts val="0"/>
                        </a:spcBef>
                        <a:spcAft>
                          <a:spcPts val="0"/>
                        </a:spcAft>
                        <a:buNone/>
                      </a:pPr>
                      <a:r>
                        <a:t/>
                      </a:r>
                      <a:endParaRPr sz="24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400">
                          <a:latin typeface="Roboto Mono"/>
                          <a:ea typeface="Roboto Mono"/>
                          <a:cs typeface="Roboto Mono"/>
                          <a:sym typeface="Roboto Mono"/>
                        </a:rPr>
                        <a:t>app = App(title="Add two numbers")</a:t>
                      </a:r>
                      <a:endParaRPr sz="2400">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solidFill>
                            <a:srgbClr val="666666"/>
                          </a:solidFill>
                          <a:latin typeface="Roboto Mono"/>
                          <a:ea typeface="Roboto Mono"/>
                          <a:cs typeface="Roboto Mono"/>
                          <a:sym typeface="Roboto Mono"/>
                        </a:rPr>
                        <a:t># add your widget code here</a:t>
                      </a:r>
                      <a:endParaRPr sz="2400">
                        <a:solidFill>
                          <a:srgbClr val="666666"/>
                        </a:solidFill>
                        <a:latin typeface="Roboto Mono"/>
                        <a:ea typeface="Roboto Mono"/>
                        <a:cs typeface="Roboto Mono"/>
                        <a:sym typeface="Roboto Mono"/>
                      </a:endParaRPr>
                    </a:p>
                    <a:p>
                      <a:pPr indent="0" lvl="0" marL="0" rtl="0" algn="l">
                        <a:spcBef>
                          <a:spcPts val="0"/>
                        </a:spcBef>
                        <a:spcAft>
                          <a:spcPts val="0"/>
                        </a:spcAft>
                        <a:buNone/>
                      </a:pPr>
                      <a:r>
                        <a:t/>
                      </a:r>
                      <a:endParaRPr sz="2400">
                        <a:latin typeface="Roboto Mono"/>
                        <a:ea typeface="Roboto Mono"/>
                        <a:cs typeface="Roboto Mono"/>
                        <a:sym typeface="Roboto Mono"/>
                      </a:endParaRPr>
                    </a:p>
                    <a:p>
                      <a:pPr indent="0" lvl="0" marL="0" rtl="0" algn="l">
                        <a:spcBef>
                          <a:spcPts val="0"/>
                        </a:spcBef>
                        <a:spcAft>
                          <a:spcPts val="0"/>
                        </a:spcAft>
                        <a:buNone/>
                      </a:pPr>
                      <a:r>
                        <a:rPr lang="en-GB" sz="2400">
                          <a:latin typeface="Roboto Mono"/>
                          <a:ea typeface="Roboto Mono"/>
                          <a:cs typeface="Roboto Mono"/>
                          <a:sym typeface="Roboto Mono"/>
                        </a:rPr>
                        <a:t>app.display() </a:t>
                      </a:r>
                      <a:endParaRPr sz="2400">
                        <a:solidFill>
                          <a:srgbClr val="999999"/>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pic>
        <p:nvPicPr>
          <p:cNvPr id="116" name="Google Shape;116;p18"/>
          <p:cNvPicPr preferRelativeResize="0"/>
          <p:nvPr/>
        </p:nvPicPr>
        <p:blipFill rotWithShape="1">
          <a:blip r:embed="rId3">
            <a:alphaModFix/>
          </a:blip>
          <a:srcRect b="65395" l="0" r="47299" t="0"/>
          <a:stretch/>
        </p:blipFill>
        <p:spPr>
          <a:xfrm>
            <a:off x="10299525" y="3241763"/>
            <a:ext cx="7723474" cy="3803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22" name="Google Shape;12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23" name="Google Shape;123;p19"/>
          <p:cNvSpPr txBox="1"/>
          <p:nvPr>
            <p:ph idx="1" type="body"/>
          </p:nvPr>
        </p:nvSpPr>
        <p:spPr>
          <a:xfrm>
            <a:off x="917950" y="2047050"/>
            <a:ext cx="92487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6</a:t>
            </a:r>
            <a:endParaRPr b="1" sz="2700"/>
          </a:p>
          <a:p>
            <a:pPr indent="0" lvl="0" marL="0" rtl="0" algn="l">
              <a:spcBef>
                <a:spcPts val="2000"/>
              </a:spcBef>
              <a:spcAft>
                <a:spcPts val="0"/>
              </a:spcAft>
              <a:buNone/>
            </a:pPr>
            <a:r>
              <a:rPr lang="en-GB" sz="2700"/>
              <a:t>You can be really specific about where your widgets are placed and you can explore these options later. In this project you will simply be placing one widget after the other in a sequence. </a:t>
            </a:r>
            <a:endParaRPr sz="2700"/>
          </a:p>
          <a:p>
            <a:pPr indent="0" lvl="0" marL="0" rtl="0" algn="l">
              <a:spcBef>
                <a:spcPts val="2000"/>
              </a:spcBef>
              <a:spcAft>
                <a:spcPts val="0"/>
              </a:spcAft>
              <a:buNone/>
            </a:pPr>
            <a:r>
              <a:rPr lang="en-GB" sz="2700"/>
              <a:t>This sequence goes:</a:t>
            </a:r>
            <a:endParaRPr sz="2700"/>
          </a:p>
          <a:p>
            <a:pPr indent="-400050" lvl="0" marL="457200" rtl="0" algn="l">
              <a:spcBef>
                <a:spcPts val="2000"/>
              </a:spcBef>
              <a:spcAft>
                <a:spcPts val="0"/>
              </a:spcAft>
              <a:buSzPts val="2700"/>
              <a:buChar char="●"/>
            </a:pPr>
            <a:r>
              <a:rPr lang="en-GB" sz="2700"/>
              <a:t>Text</a:t>
            </a:r>
            <a:endParaRPr sz="2700"/>
          </a:p>
          <a:p>
            <a:pPr indent="-400050" lvl="0" marL="457200" rtl="0" algn="l">
              <a:spcBef>
                <a:spcPts val="0"/>
              </a:spcBef>
              <a:spcAft>
                <a:spcPts val="0"/>
              </a:spcAft>
              <a:buSzPts val="2700"/>
              <a:buChar char="●"/>
            </a:pPr>
            <a:r>
              <a:rPr lang="en-GB" sz="2700"/>
              <a:t>TextBox</a:t>
            </a:r>
            <a:endParaRPr sz="2700"/>
          </a:p>
          <a:p>
            <a:pPr indent="-400050" lvl="0" marL="457200" rtl="0" algn="l">
              <a:spcBef>
                <a:spcPts val="0"/>
              </a:spcBef>
              <a:spcAft>
                <a:spcPts val="0"/>
              </a:spcAft>
              <a:buSzPts val="2700"/>
              <a:buChar char="●"/>
            </a:pPr>
            <a:r>
              <a:rPr lang="en-GB" sz="2700"/>
              <a:t>Text</a:t>
            </a:r>
            <a:endParaRPr sz="2700"/>
          </a:p>
          <a:p>
            <a:pPr indent="-400050" lvl="0" marL="457200" rtl="0" algn="l">
              <a:spcBef>
                <a:spcPts val="0"/>
              </a:spcBef>
              <a:spcAft>
                <a:spcPts val="0"/>
              </a:spcAft>
              <a:buSzPts val="2700"/>
              <a:buChar char="●"/>
            </a:pPr>
            <a:r>
              <a:rPr lang="en-GB" sz="2700"/>
              <a:t>TextBox</a:t>
            </a:r>
            <a:endParaRPr sz="2700"/>
          </a:p>
          <a:p>
            <a:pPr indent="-400050" lvl="0" marL="457200" rtl="0" algn="l">
              <a:spcBef>
                <a:spcPts val="0"/>
              </a:spcBef>
              <a:spcAft>
                <a:spcPts val="0"/>
              </a:spcAft>
              <a:buSzPts val="2700"/>
              <a:buChar char="●"/>
            </a:pPr>
            <a:r>
              <a:rPr lang="en-GB" sz="2700"/>
              <a:t>Text</a:t>
            </a:r>
            <a:endParaRPr sz="2700"/>
          </a:p>
          <a:p>
            <a:pPr indent="-400050" lvl="0" marL="457200" rtl="0" algn="l">
              <a:spcBef>
                <a:spcPts val="0"/>
              </a:spcBef>
              <a:spcAft>
                <a:spcPts val="0"/>
              </a:spcAft>
              <a:buSzPts val="2700"/>
              <a:buChar char="●"/>
            </a:pPr>
            <a:r>
              <a:rPr lang="en-GB" sz="2700"/>
              <a:t>PushButton</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sp>
        <p:nvSpPr>
          <p:cNvPr id="124" name="Google Shape;124;p19"/>
          <p:cNvSpPr txBox="1"/>
          <p:nvPr/>
        </p:nvSpPr>
        <p:spPr>
          <a:xfrm>
            <a:off x="10865200" y="2723900"/>
            <a:ext cx="6938400" cy="5878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2700">
                <a:solidFill>
                  <a:schemeClr val="dk2"/>
                </a:solidFill>
                <a:latin typeface="Montserrat"/>
                <a:ea typeface="Montserrat"/>
                <a:cs typeface="Montserrat"/>
                <a:sym typeface="Montserrat"/>
              </a:rPr>
              <a:t>This means that you will need 6 lines of code to add all of the required widgets onto the app. </a:t>
            </a:r>
            <a:endParaRPr sz="2700">
              <a:solidFill>
                <a:schemeClr val="dk2"/>
              </a:solidFill>
              <a:latin typeface="Montserrat"/>
              <a:ea typeface="Montserrat"/>
              <a:cs typeface="Montserrat"/>
              <a:sym typeface="Montserrat"/>
            </a:endParaRPr>
          </a:p>
          <a:p>
            <a:pPr indent="0" lvl="0" marL="0" rtl="0" algn="l">
              <a:lnSpc>
                <a:spcPct val="130000"/>
              </a:lnSpc>
              <a:spcBef>
                <a:spcPts val="2000"/>
              </a:spcBef>
              <a:spcAft>
                <a:spcPts val="0"/>
              </a:spcAft>
              <a:buNone/>
            </a:pPr>
            <a:r>
              <a:rPr lang="en-GB" sz="2700">
                <a:solidFill>
                  <a:schemeClr val="dk2"/>
                </a:solidFill>
                <a:latin typeface="Montserrat"/>
                <a:ea typeface="Montserrat"/>
                <a:cs typeface="Montserrat"/>
                <a:sym typeface="Montserrat"/>
              </a:rPr>
              <a:t>Each widget needs its own unique identifier, like a variable name. </a:t>
            </a:r>
            <a:endParaRPr sz="2700">
              <a:solidFill>
                <a:schemeClr val="dk2"/>
              </a:solidFill>
              <a:latin typeface="Montserrat"/>
              <a:ea typeface="Montserrat"/>
              <a:cs typeface="Montserrat"/>
              <a:sym typeface="Montserrat"/>
            </a:endParaRPr>
          </a:p>
          <a:p>
            <a:pPr indent="0" lvl="0" marL="0" rtl="0" algn="l">
              <a:lnSpc>
                <a:spcPct val="130000"/>
              </a:lnSpc>
              <a:spcBef>
                <a:spcPts val="2000"/>
              </a:spcBef>
              <a:spcAft>
                <a:spcPts val="0"/>
              </a:spcAft>
              <a:buNone/>
            </a:pPr>
            <a:r>
              <a:t/>
            </a:r>
            <a:endParaRPr sz="2700">
              <a:solidFill>
                <a:schemeClr val="dk2"/>
              </a:solidFill>
              <a:latin typeface="Montserrat"/>
              <a:ea typeface="Montserrat"/>
              <a:cs typeface="Montserrat"/>
              <a:sym typeface="Montserrat"/>
            </a:endParaRPr>
          </a:p>
          <a:p>
            <a:pPr indent="0" lvl="0" marL="0" rtl="0" algn="l">
              <a:lnSpc>
                <a:spcPct val="130000"/>
              </a:lnSpc>
              <a:spcBef>
                <a:spcPts val="2000"/>
              </a:spcBef>
              <a:spcAft>
                <a:spcPts val="0"/>
              </a:spcAft>
              <a:buNone/>
            </a:pPr>
            <a:r>
              <a:rPr lang="en-GB" sz="2700">
                <a:solidFill>
                  <a:schemeClr val="dk2"/>
                </a:solidFill>
                <a:latin typeface="Montserrat"/>
                <a:ea typeface="Montserrat"/>
                <a:cs typeface="Montserrat"/>
                <a:sym typeface="Montserrat"/>
              </a:rPr>
              <a:t>On the next slide is a table to help you with the identifiers of each widget. </a:t>
            </a:r>
            <a:endParaRPr sz="2700">
              <a:solidFill>
                <a:schemeClr val="dk2"/>
              </a:solidFill>
              <a:latin typeface="Montserrat"/>
              <a:ea typeface="Montserrat"/>
              <a:cs typeface="Montserrat"/>
              <a:sym typeface="Montserrat"/>
            </a:endParaRPr>
          </a:p>
          <a:p>
            <a:pPr indent="0" lvl="0" marL="0" rtl="0" algn="l">
              <a:spcBef>
                <a:spcPts val="200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30" name="Google Shape;130;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31" name="Google Shape;131;p20"/>
          <p:cNvSpPr txBox="1"/>
          <p:nvPr>
            <p:ph idx="1" type="body"/>
          </p:nvPr>
        </p:nvSpPr>
        <p:spPr>
          <a:xfrm>
            <a:off x="917950" y="2047050"/>
            <a:ext cx="92487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6 continued</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32" name="Google Shape;132;p20"/>
          <p:cNvGraphicFramePr/>
          <p:nvPr/>
        </p:nvGraphicFramePr>
        <p:xfrm>
          <a:off x="917950" y="2876300"/>
          <a:ext cx="3000000" cy="3000000"/>
        </p:xfrm>
        <a:graphic>
          <a:graphicData uri="http://schemas.openxmlformats.org/drawingml/2006/table">
            <a:tbl>
              <a:tblPr>
                <a:noFill/>
                <a:tableStyleId>{FEBA6CE7-48F0-4F00-B8FD-1A846FF2C61D}</a:tableStyleId>
              </a:tblPr>
              <a:tblGrid>
                <a:gridCol w="3154300"/>
                <a:gridCol w="2602275"/>
              </a:tblGrid>
              <a:tr h="878375">
                <a:tc>
                  <a:txBody>
                    <a:bodyPr/>
                    <a:lstStyle/>
                    <a:p>
                      <a:pPr indent="0" lvl="0" marL="0" rtl="0" algn="l">
                        <a:spcBef>
                          <a:spcPts val="0"/>
                        </a:spcBef>
                        <a:spcAft>
                          <a:spcPts val="0"/>
                        </a:spcAft>
                        <a:buNone/>
                      </a:pPr>
                      <a:r>
                        <a:rPr b="1" lang="en-GB" sz="2600">
                          <a:solidFill>
                            <a:srgbClr val="FFFFFF"/>
                          </a:solidFill>
                          <a:latin typeface="Montserrat"/>
                          <a:ea typeface="Montserrat"/>
                          <a:cs typeface="Montserrat"/>
                          <a:sym typeface="Montserrat"/>
                        </a:rPr>
                        <a:t>Identifier</a:t>
                      </a:r>
                      <a:endParaRPr b="1" sz="2600">
                        <a:solidFill>
                          <a:srgbClr val="FFFFFF"/>
                        </a:solidFill>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b="1" lang="en-GB" sz="2600">
                          <a:solidFill>
                            <a:srgbClr val="FFFFFF"/>
                          </a:solidFill>
                          <a:latin typeface="Montserrat"/>
                          <a:ea typeface="Montserrat"/>
                          <a:cs typeface="Montserrat"/>
                          <a:sym typeface="Montserrat"/>
                        </a:rPr>
                        <a:t>Widget</a:t>
                      </a:r>
                      <a:endParaRPr b="1" sz="2600">
                        <a:solidFill>
                          <a:srgbClr val="FFFFFF"/>
                        </a:solidFill>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solidFill>
                      <a:schemeClr val="dk2"/>
                    </a:solidFill>
                  </a:tcPr>
                </a:tc>
              </a:tr>
              <a:tr h="878375">
                <a:tc>
                  <a:txBody>
                    <a:bodyPr/>
                    <a:lstStyle/>
                    <a:p>
                      <a:pPr indent="0" lvl="0" marL="0" rtl="0" algn="l">
                        <a:spcBef>
                          <a:spcPts val="0"/>
                        </a:spcBef>
                        <a:spcAft>
                          <a:spcPts val="0"/>
                        </a:spcAft>
                        <a:buNone/>
                      </a:pPr>
                      <a:r>
                        <a:rPr lang="en-GB" sz="2600">
                          <a:latin typeface="Montserrat"/>
                          <a:ea typeface="Montserrat"/>
                          <a:cs typeface="Montserrat"/>
                          <a:sym typeface="Montserrat"/>
                        </a:rPr>
                        <a:t>instructions</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78375">
                <a:tc>
                  <a:txBody>
                    <a:bodyPr/>
                    <a:lstStyle/>
                    <a:p>
                      <a:pPr indent="0" lvl="0" marL="0" rtl="0" algn="l">
                        <a:spcBef>
                          <a:spcPts val="0"/>
                        </a:spcBef>
                        <a:spcAft>
                          <a:spcPts val="0"/>
                        </a:spcAft>
                        <a:buNone/>
                      </a:pPr>
                      <a:r>
                        <a:rPr lang="en-GB" sz="2600">
                          <a:latin typeface="Montserrat"/>
                          <a:ea typeface="Montserrat"/>
                          <a:cs typeface="Montserrat"/>
                          <a:sym typeface="Montserrat"/>
                        </a:rPr>
                        <a:t>enter_num1</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TextBox</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78375">
                <a:tc>
                  <a:txBody>
                    <a:bodyPr/>
                    <a:lstStyle/>
                    <a:p>
                      <a:pPr indent="0" lvl="0" marL="0" rtl="0" algn="l">
                        <a:spcBef>
                          <a:spcPts val="0"/>
                        </a:spcBef>
                        <a:spcAft>
                          <a:spcPts val="0"/>
                        </a:spcAft>
                        <a:buNone/>
                      </a:pPr>
                      <a:r>
                        <a:rPr lang="en-GB" sz="2600">
                          <a:latin typeface="Montserrat"/>
                          <a:ea typeface="Montserrat"/>
                          <a:cs typeface="Montserrat"/>
                          <a:sym typeface="Montserrat"/>
                        </a:rPr>
                        <a:t>instructions2</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78375">
                <a:tc>
                  <a:txBody>
                    <a:bodyPr/>
                    <a:lstStyle/>
                    <a:p>
                      <a:pPr indent="0" lvl="0" marL="0" rtl="0" algn="l">
                        <a:spcBef>
                          <a:spcPts val="0"/>
                        </a:spcBef>
                        <a:spcAft>
                          <a:spcPts val="0"/>
                        </a:spcAft>
                        <a:buNone/>
                      </a:pPr>
                      <a:r>
                        <a:rPr lang="en-GB" sz="2600">
                          <a:latin typeface="Montserrat"/>
                          <a:ea typeface="Montserrat"/>
                          <a:cs typeface="Montserrat"/>
                          <a:sym typeface="Montserrat"/>
                        </a:rPr>
                        <a:t>enter_num2</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TextBox</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78375">
                <a:tc>
                  <a:txBody>
                    <a:bodyPr/>
                    <a:lstStyle/>
                    <a:p>
                      <a:pPr indent="0" lvl="0" marL="0" rtl="0" algn="l">
                        <a:spcBef>
                          <a:spcPts val="0"/>
                        </a:spcBef>
                        <a:spcAft>
                          <a:spcPts val="0"/>
                        </a:spcAft>
                        <a:buNone/>
                      </a:pPr>
                      <a:r>
                        <a:rPr lang="en-GB" sz="2600">
                          <a:latin typeface="Montserrat"/>
                          <a:ea typeface="Montserrat"/>
                          <a:cs typeface="Montserrat"/>
                          <a:sym typeface="Montserrat"/>
                        </a:rPr>
                        <a:t>display_answer</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Text</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r h="878375">
                <a:tc>
                  <a:txBody>
                    <a:bodyPr/>
                    <a:lstStyle/>
                    <a:p>
                      <a:pPr indent="0" lvl="0" marL="0" rtl="0" algn="l">
                        <a:spcBef>
                          <a:spcPts val="0"/>
                        </a:spcBef>
                        <a:spcAft>
                          <a:spcPts val="0"/>
                        </a:spcAft>
                        <a:buNone/>
                      </a:pPr>
                      <a:r>
                        <a:rPr lang="en-GB" sz="2600">
                          <a:latin typeface="Montserrat"/>
                          <a:ea typeface="Montserrat"/>
                          <a:cs typeface="Montserrat"/>
                          <a:sym typeface="Montserrat"/>
                        </a:rPr>
                        <a:t>display_number</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c>
                  <a:txBody>
                    <a:bodyPr/>
                    <a:lstStyle/>
                    <a:p>
                      <a:pPr indent="0" lvl="0" marL="0" rtl="0" algn="l">
                        <a:spcBef>
                          <a:spcPts val="0"/>
                        </a:spcBef>
                        <a:spcAft>
                          <a:spcPts val="0"/>
                        </a:spcAft>
                        <a:buNone/>
                      </a:pPr>
                      <a:r>
                        <a:rPr lang="en-GB" sz="2600">
                          <a:latin typeface="Montserrat"/>
                          <a:ea typeface="Montserrat"/>
                          <a:cs typeface="Montserrat"/>
                          <a:sym typeface="Montserrat"/>
                        </a:rPr>
                        <a:t>PushButton</a:t>
                      </a:r>
                      <a:endParaRPr sz="2600">
                        <a:latin typeface="Montserrat"/>
                        <a:ea typeface="Montserrat"/>
                        <a:cs typeface="Montserrat"/>
                        <a:sym typeface="Montserrat"/>
                      </a:endParaRPr>
                    </a:p>
                  </a:txBody>
                  <a:tcPr marT="63500" marB="63500" marR="63500" marL="63500">
                    <a:lnL cap="flat" cmpd="sng" w="12700">
                      <a:solidFill>
                        <a:srgbClr val="666666"/>
                      </a:solidFill>
                      <a:prstDash val="solid"/>
                      <a:round/>
                      <a:headEnd len="sm" w="sm" type="none"/>
                      <a:tailEnd len="sm" w="sm" type="none"/>
                    </a:lnL>
                    <a:lnR cap="flat" cmpd="sng" w="12700">
                      <a:solidFill>
                        <a:srgbClr val="666666"/>
                      </a:solidFill>
                      <a:prstDash val="solid"/>
                      <a:round/>
                      <a:headEnd len="sm" w="sm" type="none"/>
                      <a:tailEnd len="sm" w="sm" type="none"/>
                    </a:lnR>
                    <a:lnT cap="flat" cmpd="sng" w="12700">
                      <a:solidFill>
                        <a:srgbClr val="666666"/>
                      </a:solidFill>
                      <a:prstDash val="solid"/>
                      <a:round/>
                      <a:headEnd len="sm" w="sm" type="none"/>
                      <a:tailEnd len="sm" w="sm" type="none"/>
                    </a:lnT>
                    <a:lnB cap="flat" cmpd="sng" w="12700">
                      <a:solidFill>
                        <a:srgbClr val="666666"/>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38" name="Google Shape;138;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39" name="Google Shape;139;p21"/>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7</a:t>
            </a:r>
            <a:endParaRPr b="1" sz="2700"/>
          </a:p>
          <a:p>
            <a:pPr indent="0" lvl="0" marL="0" rtl="0" algn="l">
              <a:spcBef>
                <a:spcPts val="2000"/>
              </a:spcBef>
              <a:spcAft>
                <a:spcPts val="0"/>
              </a:spcAft>
              <a:buNone/>
            </a:pPr>
            <a:r>
              <a:rPr lang="en-GB" sz="2700">
                <a:solidFill>
                  <a:srgbClr val="000000"/>
                </a:solidFill>
              </a:rPr>
              <a:t>Below are code snippets for each widget with explanations of how they work. Use these to help you create the first 5 widgets in your app. The PushButton will be dealt with later.</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This code snippet can be used to display text. The identifier should be replaced with your unique identifier and the Text to display should be replaced with the text that you wish to display. </a:t>
            </a:r>
            <a:endParaRPr sz="2700">
              <a:solidFill>
                <a:srgbClr val="000000"/>
              </a:solidFill>
            </a:endParaRPr>
          </a:p>
          <a:p>
            <a:pPr indent="0" lvl="0" marL="0" rtl="0" algn="l">
              <a:spcBef>
                <a:spcPts val="2000"/>
              </a:spcBef>
              <a:spcAft>
                <a:spcPts val="0"/>
              </a:spcAft>
              <a:buNone/>
            </a:pPr>
            <a:r>
              <a:rPr lang="en-GB" sz="2700">
                <a:solidFill>
                  <a:srgbClr val="000000"/>
                </a:solidFill>
              </a:rPr>
              <a:t>Note: the app part of this code instructs that this widget is controlled by the app. You can use other ‘masters’ here which you could explore later.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40" name="Google Shape;140;p21"/>
          <p:cNvGraphicFramePr/>
          <p:nvPr/>
        </p:nvGraphicFramePr>
        <p:xfrm>
          <a:off x="917950" y="4134000"/>
          <a:ext cx="3000000" cy="3000000"/>
        </p:xfrm>
        <a:graphic>
          <a:graphicData uri="http://schemas.openxmlformats.org/drawingml/2006/table">
            <a:tbl>
              <a:tblPr>
                <a:noFill/>
                <a:tableStyleId>{FEBA6CE7-48F0-4F00-B8FD-1A846FF2C61D}</a:tableStyleId>
              </a:tblPr>
              <a:tblGrid>
                <a:gridCol w="835750"/>
                <a:gridCol w="12686250"/>
              </a:tblGrid>
              <a:tr h="309875">
                <a:tc>
                  <a:txBody>
                    <a:bodyPr/>
                    <a:lstStyle/>
                    <a:p>
                      <a:pPr indent="0" lvl="0" marL="0" rtl="0" algn="l">
                        <a:spcBef>
                          <a:spcPts val="0"/>
                        </a:spcBef>
                        <a:spcAft>
                          <a:spcPts val="0"/>
                        </a:spcAft>
                        <a:buNone/>
                      </a:pPr>
                      <a:r>
                        <a:t/>
                      </a:r>
                      <a:endParaRPr sz="12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000">
                          <a:highlight>
                            <a:schemeClr val="lt2"/>
                          </a:highlight>
                          <a:latin typeface="Roboto Mono"/>
                          <a:ea typeface="Roboto Mono"/>
                          <a:cs typeface="Roboto Mono"/>
                          <a:sym typeface="Roboto Mono"/>
                        </a:rPr>
                        <a:t>identifier </a:t>
                      </a:r>
                      <a:r>
                        <a:rPr lang="en-GB" sz="2000">
                          <a:latin typeface="Roboto Mono"/>
                          <a:ea typeface="Roboto Mono"/>
                          <a:cs typeface="Roboto Mono"/>
                          <a:sym typeface="Roboto Mono"/>
                        </a:rPr>
                        <a:t>= Text(app, text="</a:t>
                      </a:r>
                      <a:r>
                        <a:rPr lang="en-GB" sz="2000">
                          <a:highlight>
                            <a:schemeClr val="lt2"/>
                          </a:highlight>
                          <a:latin typeface="Roboto Mono"/>
                          <a:ea typeface="Roboto Mono"/>
                          <a:cs typeface="Roboto Mono"/>
                          <a:sym typeface="Roboto Mono"/>
                        </a:rPr>
                        <a:t>Text to display</a:t>
                      </a:r>
                      <a:r>
                        <a:rPr lang="en-GB" sz="2000">
                          <a:latin typeface="Roboto Mono"/>
                          <a:ea typeface="Roboto Mono"/>
                          <a:cs typeface="Roboto Mono"/>
                          <a:sym typeface="Roboto Mono"/>
                        </a:rPr>
                        <a:t>") </a:t>
                      </a:r>
                      <a:endParaRPr sz="2000">
                        <a:solidFill>
                          <a:srgbClr val="999999"/>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917950" y="890050"/>
            <a:ext cx="10257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adding two numbers</a:t>
            </a:r>
            <a:endParaRPr>
              <a:solidFill>
                <a:schemeClr val="dk2"/>
              </a:solidFill>
            </a:endParaRPr>
          </a:p>
        </p:txBody>
      </p:sp>
      <p:sp>
        <p:nvSpPr>
          <p:cNvPr id="146" name="Google Shape;146;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47" name="Google Shape;147;p22"/>
          <p:cNvSpPr txBox="1"/>
          <p:nvPr>
            <p:ph idx="1" type="body"/>
          </p:nvPr>
        </p:nvSpPr>
        <p:spPr>
          <a:xfrm>
            <a:off x="917950" y="2047050"/>
            <a:ext cx="15748500" cy="5753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700"/>
              <a:t>Step 7 continued</a:t>
            </a:r>
            <a:endParaRPr b="1" sz="2700"/>
          </a:p>
          <a:p>
            <a:pPr indent="0" lvl="0" marL="0" rtl="0" algn="l">
              <a:spcBef>
                <a:spcPts val="2000"/>
              </a:spcBef>
              <a:spcAft>
                <a:spcPts val="0"/>
              </a:spcAft>
              <a:buNone/>
            </a:pPr>
            <a:r>
              <a:rPr lang="en-GB" sz="2700">
                <a:solidFill>
                  <a:srgbClr val="000000"/>
                </a:solidFill>
              </a:rPr>
              <a:t>Text box</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This code snippet can be used to add a text box. These work a little bit like the input() functions that you have used before. The identifier should be replaced with your unique identifier. The rest of the statement should stay the same.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rPr lang="en-GB" sz="2700">
                <a:solidFill>
                  <a:srgbClr val="000000"/>
                </a:solidFill>
              </a:rPr>
              <a:t>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rgbClr val="000000"/>
              </a:solidFill>
            </a:endParaRPr>
          </a:p>
          <a:p>
            <a:pPr indent="0" lvl="0" marL="0" rtl="0" algn="l">
              <a:spcBef>
                <a:spcPts val="2000"/>
              </a:spcBef>
              <a:spcAft>
                <a:spcPts val="0"/>
              </a:spcAft>
              <a:buNone/>
            </a:pPr>
            <a:r>
              <a:t/>
            </a:r>
            <a:endParaRPr sz="2700">
              <a:solidFill>
                <a:schemeClr val="accent6"/>
              </a:solidFill>
            </a:endParaRPr>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0"/>
              </a:spcAft>
              <a:buNone/>
            </a:pPr>
            <a:r>
              <a:t/>
            </a:r>
            <a:endParaRPr b="1" sz="2700"/>
          </a:p>
          <a:p>
            <a:pPr indent="0" lvl="0" marL="0" rtl="0" algn="l">
              <a:spcBef>
                <a:spcPts val="2000"/>
              </a:spcBef>
              <a:spcAft>
                <a:spcPts val="2000"/>
              </a:spcAft>
              <a:buNone/>
            </a:pPr>
            <a:r>
              <a:t/>
            </a:r>
            <a:endParaRPr sz="2700"/>
          </a:p>
        </p:txBody>
      </p:sp>
      <p:graphicFrame>
        <p:nvGraphicFramePr>
          <p:cNvPr id="148" name="Google Shape;148;p22"/>
          <p:cNvGraphicFramePr/>
          <p:nvPr/>
        </p:nvGraphicFramePr>
        <p:xfrm>
          <a:off x="917950" y="3985975"/>
          <a:ext cx="3000000" cy="3000000"/>
        </p:xfrm>
        <a:graphic>
          <a:graphicData uri="http://schemas.openxmlformats.org/drawingml/2006/table">
            <a:tbl>
              <a:tblPr>
                <a:noFill/>
                <a:tableStyleId>{FEBA6CE7-48F0-4F00-B8FD-1A846FF2C61D}</a:tableStyleId>
              </a:tblPr>
              <a:tblGrid>
                <a:gridCol w="371475"/>
                <a:gridCol w="5638800"/>
              </a:tblGrid>
              <a:tr h="12700">
                <a:tc>
                  <a:txBody>
                    <a:bodyPr/>
                    <a:lstStyle/>
                    <a:p>
                      <a:pPr indent="0" lvl="0" marL="0" rtl="0" algn="l">
                        <a:spcBef>
                          <a:spcPts val="0"/>
                        </a:spcBef>
                        <a:spcAft>
                          <a:spcPts val="0"/>
                        </a:spcAft>
                        <a:buNone/>
                      </a:pPr>
                      <a:r>
                        <a:t/>
                      </a:r>
                      <a:endParaRPr sz="21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100">
                          <a:highlight>
                            <a:schemeClr val="lt2"/>
                          </a:highlight>
                          <a:latin typeface="Roboto Mono"/>
                          <a:ea typeface="Roboto Mono"/>
                          <a:cs typeface="Roboto Mono"/>
                          <a:sym typeface="Roboto Mono"/>
                        </a:rPr>
                        <a:t>identifier </a:t>
                      </a:r>
                      <a:r>
                        <a:rPr lang="en-GB" sz="2100">
                          <a:latin typeface="Roboto Mono"/>
                          <a:ea typeface="Roboto Mono"/>
                          <a:cs typeface="Roboto Mono"/>
                          <a:sym typeface="Roboto Mono"/>
                        </a:rPr>
                        <a:t>= TextBox(app) </a:t>
                      </a:r>
                      <a:endParaRPr sz="2100">
                        <a:solidFill>
                          <a:srgbClr val="999999"/>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