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42F514-95B9-4A1A-9A1F-3FA42BD8048B}">
  <a:tblStyle styleId="{A642F514-95B9-4A1A-9A1F-3FA42BD804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Pause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Reminder - need paper and pen/pencil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0051183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0051183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0dcc1a1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0dcc1a1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Citizenship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Mrs Barry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3882450"/>
            <a:ext cx="1645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can we keep track of our money?</a:t>
            </a:r>
            <a:endParaRPr sz="59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17008625" y="8630950"/>
            <a:ext cx="1279500" cy="1656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2800"/>
            <a:ext cx="167829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Budgeting: key terms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1299700" y="1880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{A642F514-95B9-4A1A-9A1F-3FA42BD8048B}</a:tableStyleId>
              </a:tblPr>
              <a:tblGrid>
                <a:gridCol w="3181575"/>
                <a:gridCol w="12263075"/>
              </a:tblGrid>
              <a:tr h="114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Income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Money received, usually as a result of work or services provided.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14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Outgoings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Money which is paid out for goods or services.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14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Debt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Money which is owed.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469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Affordability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Calculating if you have enough to be able to pay for goods or services.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14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Budget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Calculating what money you have coming in and what payments need to be made.</a:t>
                      </a:r>
                      <a:endParaRPr b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1146550" y="511800"/>
            <a:ext cx="167829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Budgeting: charity event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1181100" y="156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{A642F514-95B9-4A1A-9A1F-3FA42BD8048B}</a:tableStyleId>
              </a:tblPr>
              <a:tblGrid>
                <a:gridCol w="2672850"/>
                <a:gridCol w="4192100"/>
                <a:gridCol w="2775875"/>
              </a:tblGrid>
              <a:tr h="55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Expenses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Choice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Music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Food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Decoration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Venue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Cost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Income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£500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Ticket Price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        per person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Income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Profit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Google Shape;98;p16"/>
          <p:cNvGraphicFramePr/>
          <p:nvPr/>
        </p:nvGraphicFramePr>
        <p:xfrm>
          <a:off x="11272000" y="740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{A642F514-95B9-4A1A-9A1F-3FA42BD8048B}</a:tableStyleId>
              </a:tblPr>
              <a:tblGrid>
                <a:gridCol w="3803150"/>
                <a:gridCol w="2738275"/>
              </a:tblGrid>
              <a:tr h="53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 Costs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6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Music Options: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DJ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Live Band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Own Music Device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£300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£20 (New lead needed)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6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Food Options: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Basic Buffet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Premium Buffet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Course Meal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£5 per person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£10 per person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£25 per person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Decoration Options: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Balloon Centerpieces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Flower Centerpieces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6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Venue Options:</a:t>
                      </a:r>
                      <a:endParaRPr b="1"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Village Hall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Hotel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Boat on the river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£120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£500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£1,500</a:t>
                      </a:r>
                      <a:endParaRPr sz="27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16"/>
          <p:cNvSpPr txBox="1"/>
          <p:nvPr/>
        </p:nvSpPr>
        <p:spPr>
          <a:xfrm>
            <a:off x="952500" y="7727000"/>
            <a:ext cx="10319400" cy="13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eriod"/>
            </a:pPr>
            <a:r>
              <a:rPr b="1" i="1"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Add together the expenditures to get a total cost.</a:t>
            </a:r>
            <a:endParaRPr b="1" i="1"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eriod"/>
            </a:pPr>
            <a:r>
              <a:rPr b="1" i="1"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Add together the income to get a total income. </a:t>
            </a:r>
            <a:endParaRPr b="1" i="1"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Font typeface="Montserrat"/>
              <a:buAutoNum type="arabicPeriod"/>
            </a:pPr>
            <a:r>
              <a:rPr b="1" i="1"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Take away the expenditure from the income to work out the total profit.</a:t>
            </a:r>
            <a:endParaRPr b="1" i="1"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