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10287000" cx="18288000"/>
  <p:notesSz cx="6858000" cy="9144000"/>
  <p:embeddedFontLst>
    <p:embeddedFont>
      <p:font typeface="Montserrat SemiBold"/>
      <p:regular r:id="rId18"/>
      <p:bold r:id="rId19"/>
      <p:italic r:id="rId20"/>
      <p:boldItalic r:id="rId21"/>
    </p:embeddedFont>
    <p:embeddedFont>
      <p:font typeface="Montserrat"/>
      <p:regular r:id="rId22"/>
      <p:bold r:id="rId23"/>
      <p:italic r:id="rId24"/>
      <p:boldItalic r:id="rId25"/>
    </p:embeddedFont>
    <p:embeddedFont>
      <p:font typeface="Montserrat Medium"/>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84B5CD9-B359-4DA1-94B2-6B002FD45EE7}">
  <a:tblStyle styleId="{984B5CD9-B359-4DA1-94B2-6B002FD45EE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EB388F8-678E-4752-BFF9-114035E81E6F}"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SemiBold-italic.fntdata"/><Relationship Id="rId22" Type="http://schemas.openxmlformats.org/officeDocument/2006/relationships/font" Target="fonts/Montserrat-regular.fntdata"/><Relationship Id="rId21" Type="http://schemas.openxmlformats.org/officeDocument/2006/relationships/font" Target="fonts/MontserratSemiBold-boldItalic.fntdata"/><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regular.fntdata"/><Relationship Id="rId25" Type="http://schemas.openxmlformats.org/officeDocument/2006/relationships/font" Target="fonts/Montserrat-boldItalic.fntdata"/><Relationship Id="rId28" Type="http://schemas.openxmlformats.org/officeDocument/2006/relationships/font" Target="fonts/MontserratMedium-italic.fntdata"/><Relationship Id="rId27" Type="http://schemas.openxmlformats.org/officeDocument/2006/relationships/font" Target="fonts/MontserratMedium-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Medium-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MontserratSemiBold-bold.fntdata"/><Relationship Id="rId1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4ebe600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4ebe600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8daba39d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daba39d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8daba39d9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daba39d9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8bdc9a466c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8bdc9a466c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c204cab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c204cab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c204cab7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c204cab7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228d805b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228d805b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228d805b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228d805b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c228d805b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c228d805b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c228d805b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c228d805b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c228d805b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c228d805b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c228d805b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c228d805b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2" name="Google Shape;82;p14"/>
          <p:cNvSpPr txBox="1"/>
          <p:nvPr>
            <p:ph idx="4294967295" type="ctrTitle"/>
          </p:nvPr>
        </p:nvSpPr>
        <p:spPr>
          <a:xfrm>
            <a:off x="917950" y="1329075"/>
            <a:ext cx="16452000" cy="5270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Friends</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number 13 of 14 on Interaction and Communication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3" name="Google Shape;83;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Speech and Language Therapy </a:t>
            </a:r>
            <a:endParaRPr>
              <a:solidFill>
                <a:srgbClr val="4B3241"/>
              </a:solidFill>
            </a:endParaRPr>
          </a:p>
        </p:txBody>
      </p:sp>
      <p:sp>
        <p:nvSpPr>
          <p:cNvPr id="84" name="Google Shape;84;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Emma Jones</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Comic Strip Conversations - Carol Gray </a:t>
            </a:r>
            <a:endParaRPr/>
          </a:p>
        </p:txBody>
      </p:sp>
      <p:sp>
        <p:nvSpPr>
          <p:cNvPr id="163" name="Google Shape;163;p23"/>
          <p:cNvSpPr txBox="1"/>
          <p:nvPr>
            <p:ph idx="1" type="body"/>
          </p:nvPr>
        </p:nvSpPr>
        <p:spPr>
          <a:xfrm>
            <a:off x="917950" y="2519050"/>
            <a:ext cx="159234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t>Comic Strip Conversations use visual representations of social situations and interactions. By drawing social situations we make them visual.</a:t>
            </a:r>
            <a:endParaRPr sz="2900"/>
          </a:p>
          <a:p>
            <a:pPr indent="0" lvl="0" marL="0" rtl="0" algn="l">
              <a:spcBef>
                <a:spcPts val="2000"/>
              </a:spcBef>
              <a:spcAft>
                <a:spcPts val="0"/>
              </a:spcAft>
              <a:buNone/>
            </a:pPr>
            <a:r>
              <a:rPr lang="en-GB" sz="2900"/>
              <a:t>This helps some of the more abstract aspects of social communication (such as recognising the thoughts and feelings of others) and social rules (which are often hidden or unspoken) to become more ‘concrete’ and therefore easier to understand.</a:t>
            </a:r>
            <a:endParaRPr sz="2900"/>
          </a:p>
          <a:p>
            <a:pPr indent="0" lvl="0" marL="0" rtl="0" algn="l">
              <a:spcBef>
                <a:spcPts val="2000"/>
              </a:spcBef>
              <a:spcAft>
                <a:spcPts val="0"/>
              </a:spcAft>
              <a:buNone/>
            </a:pPr>
            <a:r>
              <a:rPr lang="en-GB" sz="2900"/>
              <a:t>We draw as we talk to help build understanding. </a:t>
            </a:r>
            <a:endParaRPr sz="2900"/>
          </a:p>
          <a:p>
            <a:pPr indent="0" lvl="0" marL="0" rtl="0" algn="l">
              <a:spcBef>
                <a:spcPts val="2000"/>
              </a:spcBef>
              <a:spcAft>
                <a:spcPts val="2000"/>
              </a:spcAft>
              <a:buNone/>
            </a:pPr>
            <a:r>
              <a:rPr lang="en-GB" sz="2900"/>
              <a:t>Comic Strip Conversations are a very useful tool in developing a pupils understanding of breakdowns in social relationships and social situations so that reparation can be facilitated. </a:t>
            </a:r>
            <a:endParaRPr sz="2900"/>
          </a:p>
        </p:txBody>
      </p:sp>
      <p:sp>
        <p:nvSpPr>
          <p:cNvPr id="164" name="Google Shape;164;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Comic Strip Conversations - Carol Gray </a:t>
            </a:r>
            <a:endParaRPr/>
          </a:p>
        </p:txBody>
      </p:sp>
      <p:sp>
        <p:nvSpPr>
          <p:cNvPr id="170" name="Google Shape;170;p24"/>
          <p:cNvSpPr txBox="1"/>
          <p:nvPr>
            <p:ph idx="1" type="body"/>
          </p:nvPr>
        </p:nvSpPr>
        <p:spPr>
          <a:xfrm>
            <a:off x="917950" y="1939825"/>
            <a:ext cx="16011600" cy="689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700"/>
              <a:t>Ask your child to draw out the situation.  Use wh questions to support and talk through what happened (avoiding judgment or assumptions).</a:t>
            </a:r>
            <a:endParaRPr sz="2700"/>
          </a:p>
          <a:p>
            <a:pPr indent="-400050" lvl="0" marL="457200" rtl="0" algn="l">
              <a:spcBef>
                <a:spcPts val="2000"/>
              </a:spcBef>
              <a:spcAft>
                <a:spcPts val="0"/>
              </a:spcAft>
              <a:buSzPts val="2700"/>
              <a:buChar char="●"/>
            </a:pPr>
            <a:r>
              <a:rPr lang="en-GB" sz="2700"/>
              <a:t>Where did it happen? Where were you?</a:t>
            </a:r>
            <a:endParaRPr sz="2700"/>
          </a:p>
          <a:p>
            <a:pPr indent="-400050" lvl="0" marL="457200" rtl="0" algn="l">
              <a:spcBef>
                <a:spcPts val="0"/>
              </a:spcBef>
              <a:spcAft>
                <a:spcPts val="0"/>
              </a:spcAft>
              <a:buSzPts val="2700"/>
              <a:buChar char="●"/>
            </a:pPr>
            <a:r>
              <a:rPr lang="en-GB" sz="2700"/>
              <a:t>Who else was there?</a:t>
            </a:r>
            <a:endParaRPr sz="2700"/>
          </a:p>
          <a:p>
            <a:pPr indent="-400050" lvl="0" marL="457200" rtl="0" algn="l">
              <a:spcBef>
                <a:spcPts val="0"/>
              </a:spcBef>
              <a:spcAft>
                <a:spcPts val="0"/>
              </a:spcAft>
              <a:buSzPts val="2700"/>
              <a:buChar char="●"/>
            </a:pPr>
            <a:r>
              <a:rPr lang="en-GB" sz="2700"/>
              <a:t>What were you doing?</a:t>
            </a:r>
            <a:endParaRPr sz="2700"/>
          </a:p>
          <a:p>
            <a:pPr indent="-400050" lvl="0" marL="457200" rtl="0" algn="l">
              <a:spcBef>
                <a:spcPts val="0"/>
              </a:spcBef>
              <a:spcAft>
                <a:spcPts val="0"/>
              </a:spcAft>
              <a:buSzPts val="2700"/>
              <a:buChar char="●"/>
            </a:pPr>
            <a:r>
              <a:rPr lang="en-GB" sz="2700"/>
              <a:t>What happened? What did others do?</a:t>
            </a:r>
            <a:endParaRPr sz="2700"/>
          </a:p>
          <a:p>
            <a:pPr indent="-400050" lvl="0" marL="457200" rtl="0" algn="l">
              <a:spcBef>
                <a:spcPts val="0"/>
              </a:spcBef>
              <a:spcAft>
                <a:spcPts val="0"/>
              </a:spcAft>
              <a:buSzPts val="2700"/>
              <a:buChar char="●"/>
            </a:pPr>
            <a:r>
              <a:rPr lang="en-GB" sz="2700"/>
              <a:t>What did you say? What did others say?</a:t>
            </a:r>
            <a:endParaRPr sz="2700"/>
          </a:p>
          <a:p>
            <a:pPr indent="-400050" lvl="0" marL="457200" rtl="0" algn="l">
              <a:spcBef>
                <a:spcPts val="0"/>
              </a:spcBef>
              <a:spcAft>
                <a:spcPts val="0"/>
              </a:spcAft>
              <a:buSzPts val="2700"/>
              <a:buChar char="●"/>
            </a:pPr>
            <a:r>
              <a:rPr lang="en-GB" sz="2700"/>
              <a:t>What did you think when they said that/did that?</a:t>
            </a:r>
            <a:endParaRPr sz="2700"/>
          </a:p>
          <a:p>
            <a:pPr indent="0" lvl="0" marL="0" rtl="0" algn="l">
              <a:spcBef>
                <a:spcPts val="2000"/>
              </a:spcBef>
              <a:spcAft>
                <a:spcPts val="0"/>
              </a:spcAft>
              <a:buNone/>
            </a:pPr>
            <a:r>
              <a:rPr lang="en-GB" sz="2700"/>
              <a:t>Thought are represented by thought bubbles.</a:t>
            </a:r>
            <a:endParaRPr sz="2700"/>
          </a:p>
          <a:p>
            <a:pPr indent="0" lvl="0" marL="0" rtl="0" algn="l">
              <a:spcBef>
                <a:spcPts val="2000"/>
              </a:spcBef>
              <a:spcAft>
                <a:spcPts val="0"/>
              </a:spcAft>
              <a:buNone/>
            </a:pPr>
            <a:r>
              <a:rPr lang="en-GB" sz="2700"/>
              <a:t>Carol Grey uses this colour coded system to represent feelings (next page). </a:t>
            </a:r>
            <a:endParaRPr sz="2700"/>
          </a:p>
          <a:p>
            <a:pPr indent="0" lvl="0" marL="0" rtl="0" algn="l">
              <a:spcBef>
                <a:spcPts val="2000"/>
              </a:spcBef>
              <a:spcAft>
                <a:spcPts val="0"/>
              </a:spcAft>
              <a:buNone/>
            </a:pPr>
            <a:r>
              <a:rPr lang="en-GB" sz="2700"/>
              <a:t>You can use a system your child is used to.</a:t>
            </a:r>
            <a:endParaRPr sz="2700"/>
          </a:p>
          <a:p>
            <a:pPr indent="0" lvl="0" marL="0" rtl="0" algn="l">
              <a:spcBef>
                <a:spcPts val="2000"/>
              </a:spcBef>
              <a:spcAft>
                <a:spcPts val="2000"/>
              </a:spcAft>
              <a:buNone/>
            </a:pPr>
            <a:r>
              <a:t/>
            </a:r>
            <a:endParaRPr sz="2700"/>
          </a:p>
        </p:txBody>
      </p:sp>
      <p:sp>
        <p:nvSpPr>
          <p:cNvPr id="171" name="Google Shape;171;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pic>
        <p:nvPicPr>
          <p:cNvPr id="172" name="Google Shape;172;p24"/>
          <p:cNvPicPr preferRelativeResize="0"/>
          <p:nvPr/>
        </p:nvPicPr>
        <p:blipFill>
          <a:blip r:embed="rId3">
            <a:alphaModFix/>
          </a:blip>
          <a:stretch>
            <a:fillRect/>
          </a:stretch>
        </p:blipFill>
        <p:spPr>
          <a:xfrm>
            <a:off x="12461125" y="3183425"/>
            <a:ext cx="4468425" cy="39201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78" name="Google Shape;178;p25"/>
          <p:cNvGraphicFramePr/>
          <p:nvPr/>
        </p:nvGraphicFramePr>
        <p:xfrm>
          <a:off x="10247100" y="455650"/>
          <a:ext cx="3000000" cy="3000000"/>
        </p:xfrm>
        <a:graphic>
          <a:graphicData uri="http://schemas.openxmlformats.org/drawingml/2006/table">
            <a:tbl>
              <a:tblPr>
                <a:noFill/>
                <a:tableStyleId>{6EB388F8-678E-4752-BFF9-114035E81E6F}</a:tableStyleId>
              </a:tblPr>
              <a:tblGrid>
                <a:gridCol w="7566500"/>
              </a:tblGrid>
              <a:tr h="6015425">
                <a:tc>
                  <a:txBody>
                    <a:bodyPr/>
                    <a:lstStyle/>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rPr lang="en-GB">
                          <a:latin typeface="Montserrat"/>
                          <a:ea typeface="Montserrat"/>
                          <a:cs typeface="Montserrat"/>
                          <a:sym typeface="Montserrat"/>
                        </a:rPr>
                        <a:t>Insert picture</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txBody>
                  <a:tcPr marT="63500" marB="63500" marR="63500" marL="63500"/>
                </a:tc>
              </a:tr>
            </a:tbl>
          </a:graphicData>
        </a:graphic>
      </p:graphicFrame>
      <p:sp>
        <p:nvSpPr>
          <p:cNvPr id="179" name="Google Shape;179;p25"/>
          <p:cNvSpPr txBox="1"/>
          <p:nvPr/>
        </p:nvSpPr>
        <p:spPr>
          <a:xfrm>
            <a:off x="577075" y="455650"/>
            <a:ext cx="8243100" cy="87024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rPr b="1" lang="en-GB" sz="2900">
                <a:solidFill>
                  <a:srgbClr val="69BE4B"/>
                </a:solidFill>
                <a:latin typeface="Montserrat"/>
                <a:ea typeface="Montserrat"/>
                <a:cs typeface="Montserrat"/>
                <a:sym typeface="Montserrat"/>
              </a:rPr>
              <a:t>Friendship</a:t>
            </a:r>
            <a:r>
              <a:rPr b="1" lang="en-GB" sz="2900">
                <a:solidFill>
                  <a:srgbClr val="69BE4B"/>
                </a:solidFill>
                <a:latin typeface="Montserrat"/>
                <a:ea typeface="Montserrat"/>
                <a:cs typeface="Montserrat"/>
                <a:sym typeface="Montserrat"/>
              </a:rPr>
              <a:t> Diary </a:t>
            </a:r>
            <a:endParaRPr b="1" sz="2900">
              <a:solidFill>
                <a:srgbClr val="69BE4B"/>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Date:</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We learnt about 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When my talking partner ____________________________________________________________________________________________________</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I…</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____________________________________________________________________________________________________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1000"/>
              </a:spcAft>
              <a:buNone/>
            </a:pPr>
            <a:r>
              <a:t/>
            </a:r>
            <a:endParaRPr b="1" sz="2900">
              <a:solidFill>
                <a:srgbClr val="69BE4B"/>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p:nvPr/>
        </p:nvSpPr>
        <p:spPr>
          <a:xfrm>
            <a:off x="2722050" y="380375"/>
            <a:ext cx="12843900" cy="92256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5"/>
          <p:cNvSpPr/>
          <p:nvPr/>
        </p:nvSpPr>
        <p:spPr>
          <a:xfrm>
            <a:off x="4252950" y="1212900"/>
            <a:ext cx="9782100" cy="78612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txBox="1"/>
          <p:nvPr>
            <p:ph type="title"/>
          </p:nvPr>
        </p:nvSpPr>
        <p:spPr>
          <a:xfrm>
            <a:off x="496850" y="380375"/>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Activity 1 - Circle of Friends</a:t>
            </a:r>
            <a:endParaRPr/>
          </a:p>
        </p:txBody>
      </p:sp>
      <p:sp>
        <p:nvSpPr>
          <p:cNvPr id="92" name="Google Shape;92;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3" name="Google Shape;93;p15"/>
          <p:cNvSpPr/>
          <p:nvPr/>
        </p:nvSpPr>
        <p:spPr>
          <a:xfrm>
            <a:off x="5650350" y="2247300"/>
            <a:ext cx="6987300" cy="57924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5"/>
          <p:cNvSpPr/>
          <p:nvPr/>
        </p:nvSpPr>
        <p:spPr>
          <a:xfrm>
            <a:off x="7383300" y="3503100"/>
            <a:ext cx="3521400" cy="3280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5"/>
          <p:cNvSpPr/>
          <p:nvPr/>
        </p:nvSpPr>
        <p:spPr>
          <a:xfrm>
            <a:off x="8587500" y="4587000"/>
            <a:ext cx="1113000" cy="11130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5"/>
          <p:cNvSpPr txBox="1"/>
          <p:nvPr/>
        </p:nvSpPr>
        <p:spPr>
          <a:xfrm>
            <a:off x="8703750" y="4963025"/>
            <a:ext cx="880500" cy="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latin typeface="Montserrat"/>
                <a:ea typeface="Montserrat"/>
                <a:cs typeface="Montserrat"/>
                <a:sym typeface="Montserrat"/>
              </a:rPr>
              <a:t>Me</a:t>
            </a:r>
            <a:endParaRPr sz="1800">
              <a:latin typeface="Montserrat"/>
              <a:ea typeface="Montserrat"/>
              <a:cs typeface="Montserrat"/>
              <a:sym typeface="Montserrat"/>
            </a:endParaRPr>
          </a:p>
        </p:txBody>
      </p:sp>
      <p:sp>
        <p:nvSpPr>
          <p:cNvPr id="97" name="Google Shape;97;p15"/>
          <p:cNvSpPr txBox="1"/>
          <p:nvPr/>
        </p:nvSpPr>
        <p:spPr>
          <a:xfrm>
            <a:off x="7730300" y="5113425"/>
            <a:ext cx="4212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Montserrat"/>
                <a:ea typeface="Montserrat"/>
                <a:cs typeface="Montserrat"/>
                <a:sym typeface="Montserrat"/>
              </a:rPr>
              <a:t>1</a:t>
            </a:r>
            <a:endParaRPr>
              <a:latin typeface="Montserrat"/>
              <a:ea typeface="Montserrat"/>
              <a:cs typeface="Montserrat"/>
              <a:sym typeface="Montserrat"/>
            </a:endParaRPr>
          </a:p>
        </p:txBody>
      </p:sp>
      <p:sp>
        <p:nvSpPr>
          <p:cNvPr id="98" name="Google Shape;98;p15"/>
          <p:cNvSpPr txBox="1"/>
          <p:nvPr/>
        </p:nvSpPr>
        <p:spPr>
          <a:xfrm>
            <a:off x="6196275" y="4842700"/>
            <a:ext cx="4212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Montserrat"/>
                <a:ea typeface="Montserrat"/>
                <a:cs typeface="Montserrat"/>
                <a:sym typeface="Montserrat"/>
              </a:rPr>
              <a:t>2</a:t>
            </a:r>
            <a:endParaRPr>
              <a:latin typeface="Montserrat"/>
              <a:ea typeface="Montserrat"/>
              <a:cs typeface="Montserrat"/>
              <a:sym typeface="Montserrat"/>
            </a:endParaRPr>
          </a:p>
        </p:txBody>
      </p:sp>
      <p:sp>
        <p:nvSpPr>
          <p:cNvPr id="99" name="Google Shape;99;p15"/>
          <p:cNvSpPr txBox="1"/>
          <p:nvPr/>
        </p:nvSpPr>
        <p:spPr>
          <a:xfrm>
            <a:off x="4782550" y="4391525"/>
            <a:ext cx="2706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Montserrat"/>
                <a:ea typeface="Montserrat"/>
                <a:cs typeface="Montserrat"/>
                <a:sym typeface="Montserrat"/>
              </a:rPr>
              <a:t>3</a:t>
            </a:r>
            <a:endParaRPr>
              <a:latin typeface="Montserrat"/>
              <a:ea typeface="Montserrat"/>
              <a:cs typeface="Montserrat"/>
              <a:sym typeface="Montserrat"/>
            </a:endParaRPr>
          </a:p>
        </p:txBody>
      </p:sp>
      <p:sp>
        <p:nvSpPr>
          <p:cNvPr id="100" name="Google Shape;100;p15"/>
          <p:cNvSpPr txBox="1"/>
          <p:nvPr/>
        </p:nvSpPr>
        <p:spPr>
          <a:xfrm>
            <a:off x="3429000" y="3519225"/>
            <a:ext cx="4212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Montserrat"/>
                <a:ea typeface="Montserrat"/>
                <a:cs typeface="Montserrat"/>
                <a:sym typeface="Montserrat"/>
              </a:rPr>
              <a:t>4</a:t>
            </a:r>
            <a:endParaRPr>
              <a:latin typeface="Montserrat"/>
              <a:ea typeface="Montserrat"/>
              <a:cs typeface="Montserrat"/>
              <a:sym typeface="Montserrat"/>
            </a:endParaRPr>
          </a:p>
        </p:txBody>
      </p:sp>
      <p:sp>
        <p:nvSpPr>
          <p:cNvPr id="101" name="Google Shape;101;p15"/>
          <p:cNvSpPr txBox="1"/>
          <p:nvPr/>
        </p:nvSpPr>
        <p:spPr>
          <a:xfrm>
            <a:off x="1864875" y="2620700"/>
            <a:ext cx="691800" cy="51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Montserrat"/>
                <a:ea typeface="Montserrat"/>
                <a:cs typeface="Montserrat"/>
                <a:sym typeface="Montserrat"/>
              </a:rPr>
              <a:t>5</a:t>
            </a:r>
            <a:endParaRPr>
              <a:latin typeface="Montserrat"/>
              <a:ea typeface="Montserrat"/>
              <a:cs typeface="Montserrat"/>
              <a:sym typeface="Montserrat"/>
            </a:endParaRPr>
          </a:p>
        </p:txBody>
      </p:sp>
      <p:sp>
        <p:nvSpPr>
          <p:cNvPr id="102" name="Google Shape;102;p15"/>
          <p:cNvSpPr txBox="1"/>
          <p:nvPr/>
        </p:nvSpPr>
        <p:spPr>
          <a:xfrm>
            <a:off x="16002000" y="0"/>
            <a:ext cx="22863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200">
                <a:latin typeface="Montserrat"/>
                <a:ea typeface="Montserrat"/>
                <a:cs typeface="Montserrat"/>
                <a:sym typeface="Montserrat"/>
              </a:rPr>
              <a:t>Circle 1</a:t>
            </a:r>
            <a:r>
              <a:rPr lang="en-GB" sz="2200">
                <a:latin typeface="Montserrat"/>
                <a:ea typeface="Montserrat"/>
                <a:cs typeface="Montserrat"/>
                <a:sym typeface="Montserrat"/>
              </a:rPr>
              <a:t> - Family who is closest to you</a:t>
            </a:r>
            <a:endParaRPr sz="2200">
              <a:latin typeface="Montserrat"/>
              <a:ea typeface="Montserrat"/>
              <a:cs typeface="Montserrat"/>
              <a:sym typeface="Montserrat"/>
            </a:endParaRPr>
          </a:p>
          <a:p>
            <a:pPr indent="0" lvl="0" marL="0" rtl="0" algn="l">
              <a:spcBef>
                <a:spcPts val="0"/>
              </a:spcBef>
              <a:spcAft>
                <a:spcPts val="0"/>
              </a:spcAft>
              <a:buNone/>
            </a:pPr>
            <a:r>
              <a:rPr b="1" lang="en-GB" sz="2200">
                <a:latin typeface="Montserrat"/>
                <a:ea typeface="Montserrat"/>
                <a:cs typeface="Montserrat"/>
                <a:sym typeface="Montserrat"/>
              </a:rPr>
              <a:t>Circle 2 </a:t>
            </a:r>
            <a:r>
              <a:rPr lang="en-GB" sz="2200">
                <a:latin typeface="Montserrat"/>
                <a:ea typeface="Montserrat"/>
                <a:cs typeface="Montserrat"/>
                <a:sym typeface="Montserrat"/>
              </a:rPr>
              <a:t>- Close/Best friends </a:t>
            </a:r>
            <a:endParaRPr sz="2200">
              <a:latin typeface="Montserrat"/>
              <a:ea typeface="Montserrat"/>
              <a:cs typeface="Montserrat"/>
              <a:sym typeface="Montserrat"/>
            </a:endParaRPr>
          </a:p>
          <a:p>
            <a:pPr indent="0" lvl="0" marL="0" rtl="0" algn="l">
              <a:spcBef>
                <a:spcPts val="0"/>
              </a:spcBef>
              <a:spcAft>
                <a:spcPts val="0"/>
              </a:spcAft>
              <a:buNone/>
            </a:pPr>
            <a:r>
              <a:rPr b="1" lang="en-GB" sz="2200">
                <a:latin typeface="Montserrat"/>
                <a:ea typeface="Montserrat"/>
                <a:cs typeface="Montserrat"/>
                <a:sym typeface="Montserrat"/>
              </a:rPr>
              <a:t>Circle 3 </a:t>
            </a:r>
            <a:r>
              <a:rPr lang="en-GB" sz="2200">
                <a:latin typeface="Montserrat"/>
                <a:ea typeface="Montserrat"/>
                <a:cs typeface="Montserrat"/>
                <a:sym typeface="Montserrat"/>
              </a:rPr>
              <a:t>- Wider friends (e.g. scouts, people in your class)</a:t>
            </a:r>
            <a:endParaRPr sz="2200">
              <a:latin typeface="Montserrat"/>
              <a:ea typeface="Montserrat"/>
              <a:cs typeface="Montserrat"/>
              <a:sym typeface="Montserrat"/>
            </a:endParaRPr>
          </a:p>
          <a:p>
            <a:pPr indent="0" lvl="0" marL="0" rtl="0" algn="l">
              <a:spcBef>
                <a:spcPts val="0"/>
              </a:spcBef>
              <a:spcAft>
                <a:spcPts val="0"/>
              </a:spcAft>
              <a:buNone/>
            </a:pPr>
            <a:r>
              <a:rPr b="1" lang="en-GB" sz="2200">
                <a:latin typeface="Montserrat"/>
                <a:ea typeface="Montserrat"/>
                <a:cs typeface="Montserrat"/>
                <a:sym typeface="Montserrat"/>
              </a:rPr>
              <a:t>Circle 4 </a:t>
            </a:r>
            <a:r>
              <a:rPr lang="en-GB" sz="2200">
                <a:latin typeface="Montserrat"/>
                <a:ea typeface="Montserrat"/>
                <a:cs typeface="Montserrat"/>
                <a:sym typeface="Montserrat"/>
              </a:rPr>
              <a:t>- Community helpers</a:t>
            </a:r>
            <a:endParaRPr sz="2200">
              <a:latin typeface="Montserrat"/>
              <a:ea typeface="Montserrat"/>
              <a:cs typeface="Montserrat"/>
              <a:sym typeface="Montserrat"/>
            </a:endParaRPr>
          </a:p>
          <a:p>
            <a:pPr indent="0" lvl="0" marL="0" rtl="0" algn="l">
              <a:spcBef>
                <a:spcPts val="0"/>
              </a:spcBef>
              <a:spcAft>
                <a:spcPts val="0"/>
              </a:spcAft>
              <a:buNone/>
            </a:pPr>
            <a:r>
              <a:rPr b="1" lang="en-GB" sz="2200">
                <a:latin typeface="Montserrat"/>
                <a:ea typeface="Montserrat"/>
                <a:cs typeface="Montserrat"/>
                <a:sym typeface="Montserrat"/>
              </a:rPr>
              <a:t>Circle 5</a:t>
            </a:r>
            <a:r>
              <a:rPr lang="en-GB" sz="2200">
                <a:latin typeface="Montserrat"/>
                <a:ea typeface="Montserrat"/>
                <a:cs typeface="Montserrat"/>
                <a:sym typeface="Montserrat"/>
              </a:rPr>
              <a:t> - Acquaintances</a:t>
            </a:r>
            <a:endParaRPr sz="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makes a good friend? </a:t>
            </a:r>
            <a:endParaRPr/>
          </a:p>
        </p:txBody>
      </p:sp>
      <p:sp>
        <p:nvSpPr>
          <p:cNvPr id="108" name="Google Shape;108;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My thoughts and Ideas note page: </a:t>
            </a:r>
            <a:endParaRPr/>
          </a:p>
          <a:p>
            <a:pPr indent="0" lvl="0" marL="0" rtl="0" algn="l">
              <a:spcBef>
                <a:spcPts val="2000"/>
              </a:spcBef>
              <a:spcAft>
                <a:spcPts val="2000"/>
              </a:spcAft>
              <a:buNone/>
            </a:pPr>
            <a:r>
              <a:t/>
            </a:r>
            <a:endParaRPr/>
          </a:p>
        </p:txBody>
      </p:sp>
      <p:sp>
        <p:nvSpPr>
          <p:cNvPr id="109" name="Google Shape;109;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Recipe for a good friend </a:t>
            </a:r>
            <a:endParaRPr/>
          </a:p>
        </p:txBody>
      </p:sp>
      <p:sp>
        <p:nvSpPr>
          <p:cNvPr id="115" name="Google Shape;115;p17"/>
          <p:cNvSpPr txBox="1"/>
          <p:nvPr>
            <p:ph idx="1" type="body"/>
          </p:nvPr>
        </p:nvSpPr>
        <p:spPr>
          <a:xfrm>
            <a:off x="917950" y="2519050"/>
            <a:ext cx="5338500" cy="6319500"/>
          </a:xfrm>
          <a:prstGeom prst="rect">
            <a:avLst/>
          </a:prstGeom>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a:t>Example:</a:t>
            </a:r>
            <a:endParaRPr/>
          </a:p>
          <a:p>
            <a:pPr indent="0" lvl="0" marL="0" rtl="0" algn="l">
              <a:spcBef>
                <a:spcPts val="2000"/>
              </a:spcBef>
              <a:spcAft>
                <a:spcPts val="0"/>
              </a:spcAft>
              <a:buNone/>
            </a:pPr>
            <a:r>
              <a:rPr lang="en-GB"/>
              <a:t>200g</a:t>
            </a:r>
            <a:r>
              <a:rPr lang="en-GB"/>
              <a:t> of kindness</a:t>
            </a:r>
            <a:endParaRPr/>
          </a:p>
          <a:p>
            <a:pPr indent="0" lvl="0" marL="0" rtl="0" algn="l">
              <a:spcBef>
                <a:spcPts val="2000"/>
              </a:spcBef>
              <a:spcAft>
                <a:spcPts val="0"/>
              </a:spcAft>
              <a:buNone/>
            </a:pPr>
            <a:r>
              <a:rPr lang="en-GB"/>
              <a:t>200g of </a:t>
            </a:r>
            <a:r>
              <a:rPr lang="en-GB"/>
              <a:t>trust</a:t>
            </a:r>
            <a:endParaRPr/>
          </a:p>
          <a:p>
            <a:pPr indent="0" lvl="0" marL="0" rtl="0" algn="l">
              <a:spcBef>
                <a:spcPts val="2000"/>
              </a:spcBef>
              <a:spcAft>
                <a:spcPts val="0"/>
              </a:spcAft>
              <a:buNone/>
            </a:pPr>
            <a:r>
              <a:rPr lang="en-GB"/>
              <a:t>1 </a:t>
            </a:r>
            <a:r>
              <a:rPr lang="en-GB"/>
              <a:t>spoonful of listening,</a:t>
            </a:r>
            <a:endParaRPr/>
          </a:p>
          <a:p>
            <a:pPr indent="0" lvl="0" marL="0" rtl="0" algn="l">
              <a:spcBef>
                <a:spcPts val="2000"/>
              </a:spcBef>
              <a:spcAft>
                <a:spcPts val="0"/>
              </a:spcAft>
              <a:buNone/>
            </a:pPr>
            <a:r>
              <a:rPr lang="en-GB"/>
              <a:t>½ teaspoon of honesty</a:t>
            </a:r>
            <a:endParaRPr/>
          </a:p>
          <a:p>
            <a:pPr indent="0" lvl="0" marL="0" rtl="0" algn="l">
              <a:spcBef>
                <a:spcPts val="2000"/>
              </a:spcBef>
              <a:spcAft>
                <a:spcPts val="2000"/>
              </a:spcAft>
              <a:buNone/>
            </a:pPr>
            <a:r>
              <a:rPr lang="en-GB"/>
              <a:t>400g of fun </a:t>
            </a:r>
            <a:endParaRPr/>
          </a:p>
        </p:txBody>
      </p:sp>
      <p:sp>
        <p:nvSpPr>
          <p:cNvPr id="116" name="Google Shape;11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7" name="Google Shape;117;p17"/>
          <p:cNvSpPr txBox="1"/>
          <p:nvPr>
            <p:ph idx="1" type="body"/>
          </p:nvPr>
        </p:nvSpPr>
        <p:spPr>
          <a:xfrm>
            <a:off x="8680325" y="890050"/>
            <a:ext cx="8434500" cy="8358900"/>
          </a:xfrm>
          <a:prstGeom prst="rect">
            <a:avLst/>
          </a:prstGeom>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a:t>My Recipe: </a:t>
            </a:r>
            <a:endParaRPr/>
          </a:p>
          <a:p>
            <a:pPr indent="0" lvl="0" marL="0" rtl="0" algn="l">
              <a:spcBef>
                <a:spcPts val="2000"/>
              </a:spcBef>
              <a:spcAft>
                <a:spcPts val="20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Biscuit Buddies </a:t>
            </a:r>
            <a:endParaRPr/>
          </a:p>
        </p:txBody>
      </p:sp>
      <p:sp>
        <p:nvSpPr>
          <p:cNvPr id="123" name="Google Shape;123;p18"/>
          <p:cNvSpPr txBox="1"/>
          <p:nvPr>
            <p:ph idx="1" type="body"/>
          </p:nvPr>
        </p:nvSpPr>
        <p:spPr>
          <a:xfrm>
            <a:off x="917950" y="2519050"/>
            <a:ext cx="7774800" cy="6319500"/>
          </a:xfrm>
          <a:prstGeom prst="rect">
            <a:avLst/>
          </a:prstGeom>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b="1" lang="en-GB"/>
              <a:t>You will need:</a:t>
            </a:r>
            <a:endParaRPr b="1"/>
          </a:p>
          <a:p>
            <a:pPr indent="0" lvl="0" marL="0" rtl="0" algn="l">
              <a:spcBef>
                <a:spcPts val="2000"/>
              </a:spcBef>
              <a:spcAft>
                <a:spcPts val="0"/>
              </a:spcAft>
              <a:buNone/>
            </a:pPr>
            <a:r>
              <a:rPr lang="en-GB"/>
              <a:t>2</a:t>
            </a:r>
            <a:r>
              <a:rPr lang="en-GB"/>
              <a:t>00g unsalted butter, softened (Kindness)</a:t>
            </a:r>
            <a:endParaRPr/>
          </a:p>
          <a:p>
            <a:pPr indent="0" lvl="0" marL="0" rtl="0" algn="l">
              <a:spcBef>
                <a:spcPts val="2000"/>
              </a:spcBef>
              <a:spcAft>
                <a:spcPts val="0"/>
              </a:spcAft>
              <a:buNone/>
            </a:pPr>
            <a:r>
              <a:rPr lang="en-GB"/>
              <a:t>200g golden caster sugar (trust)</a:t>
            </a:r>
            <a:endParaRPr/>
          </a:p>
          <a:p>
            <a:pPr indent="0" lvl="0" marL="0" rtl="0" algn="l">
              <a:spcBef>
                <a:spcPts val="2000"/>
              </a:spcBef>
              <a:spcAft>
                <a:spcPts val="0"/>
              </a:spcAft>
              <a:buNone/>
            </a:pPr>
            <a:r>
              <a:rPr lang="en-GB"/>
              <a:t>1 large egg (listening)</a:t>
            </a:r>
            <a:endParaRPr/>
          </a:p>
          <a:p>
            <a:pPr indent="0" lvl="0" marL="0" rtl="0" algn="l">
              <a:spcBef>
                <a:spcPts val="2000"/>
              </a:spcBef>
              <a:spcAft>
                <a:spcPts val="0"/>
              </a:spcAft>
              <a:buNone/>
            </a:pPr>
            <a:r>
              <a:rPr lang="en-GB"/>
              <a:t>½ tsp vanilla extract (honesty)</a:t>
            </a:r>
            <a:endParaRPr/>
          </a:p>
          <a:p>
            <a:pPr indent="0" lvl="0" marL="0" rtl="0" algn="l">
              <a:spcBef>
                <a:spcPts val="2000"/>
              </a:spcBef>
              <a:spcAft>
                <a:spcPts val="2000"/>
              </a:spcAft>
              <a:buNone/>
            </a:pPr>
            <a:r>
              <a:rPr lang="en-GB"/>
              <a:t>400g plain flour, plus extra for dusting (fun)</a:t>
            </a:r>
            <a:endParaRPr/>
          </a:p>
        </p:txBody>
      </p:sp>
      <p:sp>
        <p:nvSpPr>
          <p:cNvPr id="124" name="Google Shape;124;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5" name="Google Shape;125;p18"/>
          <p:cNvSpPr txBox="1"/>
          <p:nvPr/>
        </p:nvSpPr>
        <p:spPr>
          <a:xfrm>
            <a:off x="8843200" y="511350"/>
            <a:ext cx="8391900" cy="83271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2100">
                <a:latin typeface="Montserrat"/>
                <a:ea typeface="Montserrat"/>
                <a:cs typeface="Montserrat"/>
                <a:sym typeface="Montserrat"/>
              </a:rPr>
              <a:t>What to do:</a:t>
            </a:r>
            <a:endParaRPr b="1"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Heat oven to 200C/180C fan/gas 6. </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Put the butter in a bowl and beat it using an electric whisk until soft and creamy. </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Beat in the sugar, then the egg and vanilla, and finally the flour to make a dough. </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If the dough feels a bit sticky, add a little more flour and knead it in.</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Cut the dough into six pieces and roll out one at a time on a floured surface. </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Use a cutter or draw a biscuit buddy outline with a knife and put on a baking sheet. </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Re-roll any off-cuts and repeat.</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Bake for 7-10 mins or until the edges are just brown.</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 Leave to cool completely. </a:t>
            </a:r>
            <a:endParaRPr sz="2100">
              <a:latin typeface="Montserrat"/>
              <a:ea typeface="Montserrat"/>
              <a:cs typeface="Montserrat"/>
              <a:sym typeface="Montserrat"/>
            </a:endParaRPr>
          </a:p>
          <a:p>
            <a:pPr indent="0" lvl="0" marL="0" rtl="0" algn="l">
              <a:spcBef>
                <a:spcPts val="0"/>
              </a:spcBef>
              <a:spcAft>
                <a:spcPts val="0"/>
              </a:spcAft>
              <a:buNone/>
            </a:pPr>
            <a:r>
              <a:t/>
            </a:r>
            <a:endParaRPr sz="2100">
              <a:latin typeface="Montserrat"/>
              <a:ea typeface="Montserrat"/>
              <a:cs typeface="Montserrat"/>
              <a:sym typeface="Montserrat"/>
            </a:endParaRPr>
          </a:p>
          <a:p>
            <a:pPr indent="0" lvl="0" marL="0" rtl="0" algn="l">
              <a:spcBef>
                <a:spcPts val="0"/>
              </a:spcBef>
              <a:spcAft>
                <a:spcPts val="0"/>
              </a:spcAft>
              <a:buNone/>
            </a:pPr>
            <a:r>
              <a:rPr lang="en-GB" sz="2100">
                <a:latin typeface="Montserrat"/>
                <a:ea typeface="Montserrat"/>
                <a:cs typeface="Montserrat"/>
                <a:sym typeface="Montserrat"/>
              </a:rPr>
              <a:t>Decorate with icing and enjoy!</a:t>
            </a:r>
            <a:endParaRPr sz="21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Qualities of a good friend - Dictionary </a:t>
            </a:r>
            <a:endParaRPr/>
          </a:p>
        </p:txBody>
      </p:sp>
      <p:sp>
        <p:nvSpPr>
          <p:cNvPr id="131" name="Google Shape;131;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2" name="Google Shape;132;p19"/>
          <p:cNvGraphicFramePr/>
          <p:nvPr/>
        </p:nvGraphicFramePr>
        <p:xfrm>
          <a:off x="1323375" y="1822475"/>
          <a:ext cx="3000000" cy="3000000"/>
        </p:xfrm>
        <a:graphic>
          <a:graphicData uri="http://schemas.openxmlformats.org/drawingml/2006/table">
            <a:tbl>
              <a:tblPr>
                <a:noFill/>
                <a:tableStyleId>{984B5CD9-B359-4DA1-94B2-6B002FD45EE7}</a:tableStyleId>
              </a:tblPr>
              <a:tblGrid>
                <a:gridCol w="5218300"/>
                <a:gridCol w="5218300"/>
                <a:gridCol w="5218300"/>
              </a:tblGrid>
              <a:tr h="4105225">
                <a:tc>
                  <a:txBody>
                    <a:bodyPr/>
                    <a:lstStyle/>
                    <a:p>
                      <a:pPr indent="0" lvl="0" marL="0" rtl="0" algn="l">
                        <a:spcBef>
                          <a:spcPts val="0"/>
                        </a:spcBef>
                        <a:spcAft>
                          <a:spcPts val="0"/>
                        </a:spcAft>
                        <a:buNone/>
                      </a:pPr>
                      <a:r>
                        <a:rPr b="1" lang="en-GB" sz="2200">
                          <a:latin typeface="Montserrat"/>
                          <a:ea typeface="Montserrat"/>
                          <a:cs typeface="Montserrat"/>
                          <a:sym typeface="Montserrat"/>
                        </a:rPr>
                        <a:t>Kind</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Listens to you </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Honest</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526800">
                <a:tc>
                  <a:txBody>
                    <a:bodyPr/>
                    <a:lstStyle/>
                    <a:p>
                      <a:pPr indent="0" lvl="0" marL="0" rtl="0" algn="l">
                        <a:spcBef>
                          <a:spcPts val="0"/>
                        </a:spcBef>
                        <a:spcAft>
                          <a:spcPts val="0"/>
                        </a:spcAft>
                        <a:buNone/>
                      </a:pPr>
                      <a:r>
                        <a:rPr b="1" lang="en-GB" sz="2200">
                          <a:latin typeface="Montserrat"/>
                          <a:ea typeface="Montserrat"/>
                          <a:cs typeface="Montserrat"/>
                          <a:sym typeface="Montserrat"/>
                        </a:rPr>
                        <a:t>Trustworthy</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Patient </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Forgiveness</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Qualities of a good friend - Dictionary </a:t>
            </a:r>
            <a:endParaRPr/>
          </a:p>
        </p:txBody>
      </p:sp>
      <p:sp>
        <p:nvSpPr>
          <p:cNvPr id="138" name="Google Shape;138;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9" name="Google Shape;139;p20"/>
          <p:cNvGraphicFramePr/>
          <p:nvPr/>
        </p:nvGraphicFramePr>
        <p:xfrm>
          <a:off x="1834725" y="1792400"/>
          <a:ext cx="3000000" cy="3000000"/>
        </p:xfrm>
        <a:graphic>
          <a:graphicData uri="http://schemas.openxmlformats.org/drawingml/2006/table">
            <a:tbl>
              <a:tblPr>
                <a:noFill/>
                <a:tableStyleId>{984B5CD9-B359-4DA1-94B2-6B002FD45EE7}</a:tableStyleId>
              </a:tblPr>
              <a:tblGrid>
                <a:gridCol w="4837300"/>
                <a:gridCol w="4837300"/>
                <a:gridCol w="4837300"/>
              </a:tblGrid>
              <a:tr h="3739575">
                <a:tc>
                  <a:txBody>
                    <a:bodyPr/>
                    <a:lstStyle/>
                    <a:p>
                      <a:pPr indent="0" lvl="0" marL="0" rtl="0" algn="l">
                        <a:spcBef>
                          <a:spcPts val="0"/>
                        </a:spcBef>
                        <a:spcAft>
                          <a:spcPts val="0"/>
                        </a:spcAft>
                        <a:buNone/>
                      </a:pPr>
                      <a:r>
                        <a:rPr b="1" lang="en-GB" sz="2200">
                          <a:latin typeface="Montserrat"/>
                          <a:ea typeface="Montserrat"/>
                          <a:cs typeface="Montserrat"/>
                          <a:sym typeface="Montserrat"/>
                        </a:rPr>
                        <a:t>Encouraging</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Respectful</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Loyal</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739575">
                <a:tc>
                  <a:txBody>
                    <a:bodyPr/>
                    <a:lstStyle/>
                    <a:p>
                      <a:pPr indent="0" lvl="0" marL="0" rtl="0" algn="l">
                        <a:spcBef>
                          <a:spcPts val="0"/>
                        </a:spcBef>
                        <a:spcAft>
                          <a:spcPts val="0"/>
                        </a:spcAft>
                        <a:buNone/>
                      </a:pPr>
                      <a:r>
                        <a:rPr b="1" lang="en-GB" sz="2200">
                          <a:latin typeface="Montserrat"/>
                          <a:ea typeface="Montserrat"/>
                          <a:cs typeface="Montserrat"/>
                          <a:sym typeface="Montserrat"/>
                        </a:rPr>
                        <a:t>Fun</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Understanding</a:t>
                      </a:r>
                      <a:r>
                        <a:rPr lang="en-GB" sz="2200">
                          <a:latin typeface="Montserrat"/>
                          <a:ea typeface="Montserrat"/>
                          <a:cs typeface="Montserrat"/>
                          <a:sym typeface="Montserrat"/>
                        </a:rPr>
                        <a:t>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200">
                          <a:latin typeface="Montserrat"/>
                          <a:ea typeface="Montserrat"/>
                          <a:cs typeface="Montserrat"/>
                          <a:sym typeface="Montserrat"/>
                        </a:rPr>
                        <a:t>Sharing </a:t>
                      </a:r>
                      <a:endParaRPr b="1"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What does this mean?</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spcBef>
                          <a:spcPts val="0"/>
                        </a:spcBef>
                        <a:spcAft>
                          <a:spcPts val="0"/>
                        </a:spcAft>
                        <a:buNone/>
                      </a:pPr>
                      <a:r>
                        <a:rPr lang="en-GB" sz="2200">
                          <a:latin typeface="Montserrat"/>
                          <a:ea typeface="Montserrat"/>
                          <a:cs typeface="Montserrat"/>
                          <a:sym typeface="Montserrat"/>
                        </a:rPr>
                        <a:t>Examples </a:t>
                      </a:r>
                      <a:endParaRPr sz="22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txBody>
                  <a:tcPr marT="144000" marB="144000" marR="144000" marL="144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Finding out about friends </a:t>
            </a:r>
            <a:endParaRPr/>
          </a:p>
        </p:txBody>
      </p:sp>
      <p:sp>
        <p:nvSpPr>
          <p:cNvPr id="145" name="Google Shape;145;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46" name="Google Shape;146;p21"/>
          <p:cNvGraphicFramePr/>
          <p:nvPr/>
        </p:nvGraphicFramePr>
        <p:xfrm>
          <a:off x="952500" y="2199450"/>
          <a:ext cx="3000000" cy="3000000"/>
        </p:xfrm>
        <a:graphic>
          <a:graphicData uri="http://schemas.openxmlformats.org/drawingml/2006/table">
            <a:tbl>
              <a:tblPr>
                <a:noFill/>
                <a:tableStyleId>{984B5CD9-B359-4DA1-94B2-6B002FD45EE7}</a:tableStyleId>
              </a:tblPr>
              <a:tblGrid>
                <a:gridCol w="5526175"/>
                <a:gridCol w="5526175"/>
                <a:gridCol w="5526175"/>
              </a:tblGrid>
              <a:tr h="1087850">
                <a:tc>
                  <a:txBody>
                    <a:bodyPr/>
                    <a:lstStyle/>
                    <a:p>
                      <a:pPr indent="0" lvl="0" marL="0" rtl="0" algn="l">
                        <a:spcBef>
                          <a:spcPts val="0"/>
                        </a:spcBef>
                        <a:spcAft>
                          <a:spcPts val="0"/>
                        </a:spcAft>
                        <a:buNone/>
                      </a:pPr>
                      <a:r>
                        <a:rPr b="1" lang="en-GB" sz="3100">
                          <a:latin typeface="Montserrat"/>
                          <a:ea typeface="Montserrat"/>
                          <a:cs typeface="Montserrat"/>
                          <a:sym typeface="Montserrat"/>
                        </a:rPr>
                        <a:t>Character/Person </a:t>
                      </a:r>
                      <a:endParaRPr b="1" sz="31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sz="3100">
                          <a:latin typeface="Montserrat"/>
                          <a:ea typeface="Montserrat"/>
                          <a:cs typeface="Montserrat"/>
                          <a:sym typeface="Montserrat"/>
                        </a:rPr>
                        <a:t>Who is their friend?</a:t>
                      </a:r>
                      <a:endParaRPr b="1" sz="31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sz="3100">
                          <a:latin typeface="Montserrat"/>
                          <a:ea typeface="Montserrat"/>
                          <a:cs typeface="Montserrat"/>
                          <a:sym typeface="Montserrat"/>
                        </a:rPr>
                        <a:t>Why do I think they are friends? </a:t>
                      </a:r>
                      <a:endParaRPr b="1" sz="3100">
                        <a:latin typeface="Montserrat"/>
                        <a:ea typeface="Montserrat"/>
                        <a:cs typeface="Montserrat"/>
                        <a:sym typeface="Montserrat"/>
                      </a:endParaRPr>
                    </a:p>
                  </a:txBody>
                  <a:tcPr marT="91425" marB="91425" marR="91425" marL="91425"/>
                </a:tc>
              </a:tr>
              <a:tr h="12984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984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984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984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Friendship Profile </a:t>
            </a:r>
            <a:endParaRPr/>
          </a:p>
        </p:txBody>
      </p:sp>
      <p:sp>
        <p:nvSpPr>
          <p:cNvPr id="152" name="Google Shape;152;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3" name="Google Shape;153;p22"/>
          <p:cNvSpPr txBox="1"/>
          <p:nvPr/>
        </p:nvSpPr>
        <p:spPr>
          <a:xfrm>
            <a:off x="6527125" y="3609475"/>
            <a:ext cx="3970500" cy="2286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Montserrat"/>
                <a:ea typeface="Montserrat"/>
                <a:cs typeface="Montserrat"/>
                <a:sym typeface="Montserrat"/>
              </a:rPr>
              <a:t>Picture of my friend and their name </a:t>
            </a:r>
            <a:endParaRPr>
              <a:latin typeface="Montserrat"/>
              <a:ea typeface="Montserrat"/>
              <a:cs typeface="Montserrat"/>
              <a:sym typeface="Montserrat"/>
            </a:endParaRPr>
          </a:p>
        </p:txBody>
      </p:sp>
      <p:sp>
        <p:nvSpPr>
          <p:cNvPr id="154" name="Google Shape;154;p22"/>
          <p:cNvSpPr txBox="1"/>
          <p:nvPr/>
        </p:nvSpPr>
        <p:spPr>
          <a:xfrm>
            <a:off x="917950" y="2199450"/>
            <a:ext cx="4827000" cy="691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2600">
                <a:latin typeface="Montserrat"/>
                <a:ea typeface="Montserrat"/>
                <a:cs typeface="Montserrat"/>
                <a:sym typeface="Montserrat"/>
              </a:rPr>
              <a:t>We are friends because….</a:t>
            </a:r>
            <a:r>
              <a:rPr lang="en-GB" sz="2600">
                <a:latin typeface="Montserrat"/>
                <a:ea typeface="Montserrat"/>
                <a:cs typeface="Montserrat"/>
                <a:sym typeface="Montserrat"/>
              </a:rPr>
              <a:t> </a:t>
            </a:r>
            <a:endParaRPr sz="2600">
              <a:latin typeface="Montserrat"/>
              <a:ea typeface="Montserrat"/>
              <a:cs typeface="Montserrat"/>
              <a:sym typeface="Montserrat"/>
            </a:endParaRPr>
          </a:p>
        </p:txBody>
      </p:sp>
      <p:sp>
        <p:nvSpPr>
          <p:cNvPr id="155" name="Google Shape;155;p22"/>
          <p:cNvSpPr txBox="1"/>
          <p:nvPr/>
        </p:nvSpPr>
        <p:spPr>
          <a:xfrm>
            <a:off x="11069050" y="2199450"/>
            <a:ext cx="5203800" cy="691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2600">
                <a:latin typeface="Montserrat"/>
                <a:ea typeface="Montserrat"/>
                <a:cs typeface="Montserrat"/>
                <a:sym typeface="Montserrat"/>
              </a:rPr>
              <a:t>They are a good friend because they are ….</a:t>
            </a:r>
            <a:endParaRPr sz="2600">
              <a:latin typeface="Montserrat"/>
              <a:ea typeface="Montserrat"/>
              <a:cs typeface="Montserrat"/>
              <a:sym typeface="Montserrat"/>
            </a:endParaRPr>
          </a:p>
        </p:txBody>
      </p:sp>
      <p:sp>
        <p:nvSpPr>
          <p:cNvPr id="156" name="Google Shape;156;p22"/>
          <p:cNvSpPr txBox="1"/>
          <p:nvPr/>
        </p:nvSpPr>
        <p:spPr>
          <a:xfrm>
            <a:off x="6421750" y="6552500"/>
            <a:ext cx="3970500" cy="2561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My friend doesn’t like…. </a:t>
            </a:r>
            <a:endParaRPr sz="2100">
              <a:latin typeface="Montserrat"/>
              <a:ea typeface="Montserrat"/>
              <a:cs typeface="Montserrat"/>
              <a:sym typeface="Montserrat"/>
            </a:endParaRPr>
          </a:p>
        </p:txBody>
      </p:sp>
      <p:sp>
        <p:nvSpPr>
          <p:cNvPr id="157" name="Google Shape;157;p22"/>
          <p:cNvSpPr txBox="1"/>
          <p:nvPr/>
        </p:nvSpPr>
        <p:spPr>
          <a:xfrm>
            <a:off x="6421750" y="689125"/>
            <a:ext cx="3970500" cy="2561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My friend likes…. </a:t>
            </a:r>
            <a:endParaRPr sz="21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