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287000" cx="18288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1950CA-6FA3-40A4-B8BF-70BB8D52DC73}">
  <a:tblStyle styleId="{6C1950CA-6FA3-40A4-B8BF-70BB8D52DC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CenturyGothic-regular.fntdata"/><Relationship Id="rId27"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ndex.php?curid=406547"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5368726dc5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5368726dc5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lang="en-GB" sz="800"/>
              <a:t>Introduce and elicit the pronunciation of the </a:t>
            </a:r>
            <a:r>
              <a:rPr b="1" lang="en-GB" sz="800"/>
              <a:t>individual SSC ‘r’ </a:t>
            </a:r>
            <a:r>
              <a:rPr lang="en-GB" sz="800"/>
              <a:t>and then the </a:t>
            </a:r>
            <a:r>
              <a:rPr b="1" lang="en-GB" sz="800"/>
              <a:t>source</a:t>
            </a:r>
            <a:r>
              <a:rPr lang="en-GB" sz="800"/>
              <a:t> word again (with gesture, if using).</a:t>
            </a:r>
            <a:br>
              <a:rPr lang="en-GB" sz="800"/>
            </a:br>
            <a:r>
              <a:rPr lang="en-GB" sz="800"/>
              <a:t>Then present and elicit the pronunciation of the five </a:t>
            </a:r>
            <a:r>
              <a:rPr b="1" lang="en-GB" sz="800"/>
              <a:t>cluster</a:t>
            </a:r>
            <a:r>
              <a:rPr lang="en-GB" sz="800"/>
              <a:t> words.</a:t>
            </a:r>
            <a:br>
              <a:rPr lang="en-GB" sz="800"/>
            </a:br>
            <a:r>
              <a:rPr lang="en-GB" sz="800"/>
              <a:t>The cluster words have been chosen for their high-frequency, from a range of word classes, with the SSC (where possible) positioned within a variety of syllables within the words (e.g. initial, 2</a:t>
            </a:r>
            <a:r>
              <a:rPr baseline="30000" lang="en-GB" sz="800"/>
              <a:t>nd</a:t>
            </a:r>
            <a:r>
              <a:rPr lang="en-GB" sz="80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sz="800"/>
          </a:p>
          <a:p>
            <a:pPr indent="0" lvl="0" marL="0" marR="0" rtl="0" algn="l">
              <a:lnSpc>
                <a:spcPct val="100000"/>
              </a:lnSpc>
              <a:spcBef>
                <a:spcPts val="0"/>
              </a:spcBef>
              <a:spcAft>
                <a:spcPts val="0"/>
              </a:spcAft>
              <a:buClr>
                <a:schemeClr val="dk1"/>
              </a:buClr>
              <a:buSzPts val="800"/>
              <a:buFont typeface="Calibri"/>
              <a:buNone/>
            </a:pPr>
            <a:r>
              <a:t/>
            </a:r>
            <a:endParaRPr sz="800"/>
          </a:p>
          <a:p>
            <a:pPr indent="0" lvl="0" marL="0" marR="0" rtl="0" algn="l">
              <a:lnSpc>
                <a:spcPct val="100000"/>
              </a:lnSpc>
              <a:spcBef>
                <a:spcPts val="0"/>
              </a:spcBef>
              <a:spcAft>
                <a:spcPts val="0"/>
              </a:spcAft>
              <a:buClr>
                <a:schemeClr val="dk1"/>
              </a:buClr>
              <a:buSzPts val="800"/>
              <a:buFont typeface="Calibri"/>
              <a:buNone/>
            </a:pPr>
            <a:r>
              <a:rPr lang="en-GB" sz="800"/>
              <a:t>Word frequency rankings (1 is the most common word in German): </a:t>
            </a:r>
            <a:br>
              <a:rPr lang="en-GB" sz="800"/>
            </a:br>
            <a:r>
              <a:rPr b="1" lang="en-GB" sz="800"/>
              <a:t>Uhr </a:t>
            </a:r>
            <a:r>
              <a:rPr lang="en-GB" sz="800"/>
              <a:t>[349]; </a:t>
            </a:r>
            <a:r>
              <a:rPr b="1" lang="en-GB" sz="800"/>
              <a:t>Markt </a:t>
            </a:r>
            <a:r>
              <a:rPr b="0" lang="en-GB" sz="800"/>
              <a:t>[508] </a:t>
            </a:r>
            <a:r>
              <a:rPr b="1" lang="en-GB" sz="800"/>
              <a:t>Morgen </a:t>
            </a:r>
            <a:r>
              <a:rPr lang="en-GB" sz="800"/>
              <a:t>[311]; </a:t>
            </a:r>
            <a:r>
              <a:rPr b="1" lang="en-GB" sz="800"/>
              <a:t>Kultur </a:t>
            </a:r>
            <a:r>
              <a:rPr lang="en-GB" sz="800"/>
              <a:t>[593]; </a:t>
            </a:r>
            <a:r>
              <a:rPr b="1" lang="en-GB" sz="800"/>
              <a:t>dort </a:t>
            </a:r>
            <a:r>
              <a:rPr lang="en-GB" sz="800"/>
              <a:t>[104]; </a:t>
            </a:r>
            <a:r>
              <a:rPr b="1" lang="en-GB" sz="800"/>
              <a:t>Wort </a:t>
            </a:r>
            <a:r>
              <a:rPr lang="en-GB" sz="800"/>
              <a:t>[243].</a:t>
            </a:r>
            <a:br>
              <a:rPr lang="en-GB" sz="800"/>
            </a:br>
            <a:r>
              <a:rPr i="1" lang="en-GB" sz="800"/>
              <a:t>Source:  Jones, R.L. &amp; Tschirner, E. (2006). A frequency dictionary of German: core vocabulary for learners. Routledge</a:t>
            </a:r>
            <a:endParaRPr/>
          </a:p>
          <a:p>
            <a:pPr indent="0" lvl="0" marL="0" marR="0" rtl="0" algn="l">
              <a:lnSpc>
                <a:spcPct val="100000"/>
              </a:lnSpc>
              <a:spcBef>
                <a:spcPts val="0"/>
              </a:spcBef>
              <a:spcAft>
                <a:spcPts val="0"/>
              </a:spcAft>
              <a:buClr>
                <a:schemeClr val="dk1"/>
              </a:buClr>
              <a:buSzPts val="800"/>
              <a:buFont typeface="Calibri"/>
              <a:buNone/>
            </a:pPr>
            <a:r>
              <a:t/>
            </a:r>
            <a:endParaRPr sz="800"/>
          </a:p>
          <a:p>
            <a:pPr indent="0" lvl="0" marL="0" marR="0" rtl="0" algn="l">
              <a:lnSpc>
                <a:spcPct val="100000"/>
              </a:lnSpc>
              <a:spcBef>
                <a:spcPts val="0"/>
              </a:spcBef>
              <a:spcAft>
                <a:spcPts val="0"/>
              </a:spcAft>
              <a:buClr>
                <a:schemeClr val="dk1"/>
              </a:buClr>
              <a:buSzPts val="800"/>
              <a:buFont typeface="Calibri"/>
              <a:buNone/>
            </a:pPr>
            <a:r>
              <a:rPr lang="en-GB" sz="800"/>
              <a:t>By Tarquin Binary - Own work, CC BY-SA 2.5, </a:t>
            </a:r>
            <a:r>
              <a:rPr lang="en-GB" sz="800" u="sng">
                <a:solidFill>
                  <a:schemeClr val="hlink"/>
                </a:solidFill>
                <a:hlinkClick r:id="rId2"/>
              </a:rPr>
              <a:t>https://commons.wikimedia.org/w/index.php?curid=406547</a:t>
            </a:r>
            <a:r>
              <a:rPr lang="en-GB" sz="800"/>
              <a:t> </a:t>
            </a:r>
            <a:endParaRPr/>
          </a:p>
          <a:p>
            <a:pPr indent="0" lvl="0" marL="0" rtl="0" algn="l">
              <a:spcBef>
                <a:spcPts val="0"/>
              </a:spcBef>
              <a:spcAft>
                <a:spcPts val="0"/>
              </a:spcAft>
              <a:buNone/>
            </a:pPr>
            <a:r>
              <a:t/>
            </a:r>
            <a:endParaRPr/>
          </a:p>
        </p:txBody>
      </p:sp>
      <p:sp>
        <p:nvSpPr>
          <p:cNvPr id="93" name="Google Shape;93;g5368726dc5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5368726dc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5368726dc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‘r’ </a:t>
            </a:r>
            <a:r>
              <a:rPr lang="en-GB"/>
              <a:t>and then the </a:t>
            </a:r>
            <a:r>
              <a:rPr b="1" lang="en-GB"/>
              <a:t>source</a:t>
            </a:r>
            <a:r>
              <a:rPr lang="en-GB"/>
              <a:t> word again (with gesture, if using).</a:t>
            </a:r>
            <a:br>
              <a:rPr lang="en-GB"/>
            </a:br>
            <a:r>
              <a:rPr lang="en-GB"/>
              <a:t>Then present and elicit the pronunciation of the five </a:t>
            </a:r>
            <a:r>
              <a:rPr b="1" lang="en-GB"/>
              <a:t>cluster</a:t>
            </a:r>
            <a:r>
              <a:rPr lang="en-GB"/>
              <a:t> words.</a:t>
            </a: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Word frequency rankings (1 is the most common word in German): </a:t>
            </a:r>
            <a:br>
              <a:rPr lang="en-GB" sz="1200"/>
            </a:br>
            <a:r>
              <a:rPr b="1" lang="en-GB" sz="1200"/>
              <a:t>reden </a:t>
            </a:r>
            <a:r>
              <a:rPr lang="en-GB" sz="1200"/>
              <a:t>[356]; </a:t>
            </a:r>
            <a:r>
              <a:rPr b="1" lang="en-GB" sz="1200"/>
              <a:t>Regel </a:t>
            </a:r>
            <a:r>
              <a:rPr b="0" lang="en-GB" sz="1200"/>
              <a:t>[484] </a:t>
            </a:r>
            <a:r>
              <a:rPr b="1" lang="en-GB" sz="1200"/>
              <a:t>rot</a:t>
            </a:r>
            <a:r>
              <a:rPr lang="en-GB" sz="1200"/>
              <a:t>[381]; </a:t>
            </a:r>
            <a:r>
              <a:rPr b="1" lang="en-GB" sz="1200"/>
              <a:t>warum? </a:t>
            </a:r>
            <a:r>
              <a:rPr lang="en-GB" sz="1200"/>
              <a:t>[246]; </a:t>
            </a:r>
            <a:r>
              <a:rPr b="1" lang="en-GB" sz="1200"/>
              <a:t>Reise </a:t>
            </a:r>
            <a:r>
              <a:rPr lang="en-GB" sz="1200"/>
              <a:t>[786]; </a:t>
            </a:r>
            <a:r>
              <a:rPr b="1" lang="en-GB" sz="1200"/>
              <a:t>Beruf </a:t>
            </a:r>
            <a:r>
              <a:rPr lang="en-GB" sz="1200"/>
              <a:t>[477].</a:t>
            </a:r>
            <a:br>
              <a:rPr lang="en-GB" sz="1200"/>
            </a:br>
            <a:r>
              <a:rPr i="1" lang="en-GB" sz="1200"/>
              <a:t>Source:  Jones, R.L. &amp; Tschirner, E. (2006). A frequency dictionary of German: core vocabulary for learners. Routledge</a:t>
            </a:r>
            <a:endParaRPr/>
          </a:p>
          <a:p>
            <a:pPr indent="0" lvl="0" marL="0" rtl="0" algn="l">
              <a:spcBef>
                <a:spcPts val="0"/>
              </a:spcBef>
              <a:spcAft>
                <a:spcPts val="0"/>
              </a:spcAft>
              <a:buNone/>
            </a:pPr>
            <a:r>
              <a:t/>
            </a:r>
            <a:endParaRPr/>
          </a:p>
        </p:txBody>
      </p:sp>
      <p:sp>
        <p:nvSpPr>
          <p:cNvPr id="118" name="Google Shape;118;g5368726dc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6c1a35cd4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6c1a35cd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69bdc045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69bdc04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42279d37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42279d37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5368726dc5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368726dc5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3999c9c74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3999c9c74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c7b7a708f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c7b7a708f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75" name="Shape 75"/>
        <p:cNvGrpSpPr/>
        <p:nvPr/>
      </p:nvGrpSpPr>
      <p:grpSpPr>
        <a:xfrm>
          <a:off x="0" y="0"/>
          <a:ext cx="0" cy="0"/>
          <a:chOff x="0" y="0"/>
          <a:chExt cx="0" cy="0"/>
        </a:xfrm>
      </p:grpSpPr>
      <p:sp>
        <p:nvSpPr>
          <p:cNvPr id="76" name="Google Shape;76;p14"/>
          <p:cNvSpPr txBox="1"/>
          <p:nvPr>
            <p:ph type="title"/>
          </p:nvPr>
        </p:nvSpPr>
        <p:spPr>
          <a:xfrm>
            <a:off x="1257300" y="664609"/>
            <a:ext cx="15773400" cy="19887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rgbClr val="1F3864"/>
              </a:buClr>
              <a:buSzPts val="27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 type="body"/>
          </p:nvPr>
        </p:nvSpPr>
        <p:spPr>
          <a:xfrm>
            <a:off x="1257300" y="2738438"/>
            <a:ext cx="157734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1500"/>
              </a:spcBef>
              <a:spcAft>
                <a:spcPts val="0"/>
              </a:spcAft>
              <a:buClr>
                <a:srgbClr val="1F3864"/>
              </a:buClr>
              <a:buSzPts val="2700"/>
              <a:buChar char="●"/>
              <a:defRPr/>
            </a:lvl1pPr>
            <a:lvl2pPr indent="-419100" lvl="1" marL="914400" rtl="0" algn="l">
              <a:lnSpc>
                <a:spcPct val="90000"/>
              </a:lnSpc>
              <a:spcBef>
                <a:spcPts val="2000"/>
              </a:spcBef>
              <a:spcAft>
                <a:spcPts val="0"/>
              </a:spcAft>
              <a:buClr>
                <a:srgbClr val="1F3864"/>
              </a:buClr>
              <a:buSzPts val="3000"/>
              <a:buChar char="–"/>
              <a:defRPr sz="3000"/>
            </a:lvl2pPr>
            <a:lvl3pPr indent="-400050" lvl="2" marL="1371600" rtl="0" algn="l">
              <a:lnSpc>
                <a:spcPct val="90000"/>
              </a:lnSpc>
              <a:spcBef>
                <a:spcPts val="2000"/>
              </a:spcBef>
              <a:spcAft>
                <a:spcPts val="0"/>
              </a:spcAft>
              <a:buClr>
                <a:srgbClr val="1F3864"/>
              </a:buClr>
              <a:buSzPts val="2700"/>
              <a:buChar char="–"/>
              <a:defRPr sz="2700"/>
            </a:lvl3pPr>
            <a:lvl4pPr indent="-381000" lvl="3" marL="1828800" rtl="0" algn="l">
              <a:lnSpc>
                <a:spcPct val="90000"/>
              </a:lnSpc>
              <a:spcBef>
                <a:spcPts val="1600"/>
              </a:spcBef>
              <a:spcAft>
                <a:spcPts val="0"/>
              </a:spcAft>
              <a:buClr>
                <a:srgbClr val="1F3864"/>
              </a:buClr>
              <a:buSzPts val="2400"/>
              <a:buChar char="–"/>
              <a:defRPr sz="2400"/>
            </a:lvl4pPr>
            <a:lvl5pPr indent="-381000" lvl="4" marL="2286000" rtl="0" algn="l">
              <a:lnSpc>
                <a:spcPct val="90000"/>
              </a:lnSpc>
              <a:spcBef>
                <a:spcPts val="1600"/>
              </a:spcBef>
              <a:spcAft>
                <a:spcPts val="0"/>
              </a:spcAft>
              <a:buClr>
                <a:srgbClr val="1F3864"/>
              </a:buClr>
              <a:buSzPts val="2400"/>
              <a:buChar char="–"/>
              <a:defRPr sz="2400"/>
            </a:lvl5pPr>
            <a:lvl6pPr indent="-400050" lvl="5" marL="2743200" rtl="0" algn="l">
              <a:lnSpc>
                <a:spcPct val="90000"/>
              </a:lnSpc>
              <a:spcBef>
                <a:spcPts val="1200"/>
              </a:spcBef>
              <a:spcAft>
                <a:spcPts val="0"/>
              </a:spcAft>
              <a:buClr>
                <a:schemeClr val="dk1"/>
              </a:buClr>
              <a:buSzPts val="2700"/>
              <a:buChar char="–"/>
              <a:defRPr/>
            </a:lvl6pPr>
            <a:lvl7pPr indent="-400050" lvl="6" marL="3200400" rtl="0" algn="l">
              <a:lnSpc>
                <a:spcPct val="90000"/>
              </a:lnSpc>
              <a:spcBef>
                <a:spcPts val="12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400"/>
              </a:spcAft>
              <a:buClr>
                <a:schemeClr val="dk1"/>
              </a:buClr>
              <a:buSzPts val="27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8" name="Shape 78"/>
        <p:cNvGrpSpPr/>
        <p:nvPr/>
      </p:nvGrpSpPr>
      <p:grpSpPr>
        <a:xfrm>
          <a:off x="0" y="0"/>
          <a:ext cx="0" cy="0"/>
          <a:chOff x="0" y="0"/>
          <a:chExt cx="0" cy="0"/>
        </a:xfrm>
      </p:grpSpPr>
      <p:sp>
        <p:nvSpPr>
          <p:cNvPr id="79" name="Google Shape;79;p15"/>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0" name="Google Shape;80;p15"/>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1" name="Google Shape;81;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5.png"/><Relationship Id="rId12"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5" name="Shape 85"/>
        <p:cNvGrpSpPr/>
        <p:nvPr/>
      </p:nvGrpSpPr>
      <p:grpSpPr>
        <a:xfrm>
          <a:off x="0" y="0"/>
          <a:ext cx="0" cy="0"/>
          <a:chOff x="0" y="0"/>
          <a:chExt cx="0" cy="0"/>
        </a:xfrm>
      </p:grpSpPr>
      <p:sp>
        <p:nvSpPr>
          <p:cNvPr id="86" name="Google Shape;86;p16"/>
          <p:cNvSpPr txBox="1"/>
          <p:nvPr>
            <p:ph type="ctrTitle"/>
          </p:nvPr>
        </p:nvSpPr>
        <p:spPr>
          <a:xfrm>
            <a:off x="917950" y="2302425"/>
            <a:ext cx="163107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5600">
                <a:solidFill>
                  <a:srgbClr val="4B3241"/>
                </a:solidFill>
              </a:rPr>
              <a:t>Talking about future holiday plans (Part 2/2)</a:t>
            </a:r>
            <a:endParaRPr sz="5600">
              <a:solidFill>
                <a:srgbClr val="4B3241"/>
              </a:solidFill>
            </a:endParaRPr>
          </a:p>
          <a:p>
            <a:pPr indent="-558800" lvl="0" marL="457200" marR="0" rtl="0" algn="l">
              <a:lnSpc>
                <a:spcPct val="115000"/>
              </a:lnSpc>
              <a:spcBef>
                <a:spcPts val="0"/>
              </a:spcBef>
              <a:spcAft>
                <a:spcPts val="0"/>
              </a:spcAft>
              <a:buClr>
                <a:srgbClr val="4B3241"/>
              </a:buClr>
              <a:buSzPts val="5200"/>
              <a:buChar char="-"/>
            </a:pPr>
            <a:r>
              <a:rPr lang="en-GB" sz="5200">
                <a:solidFill>
                  <a:srgbClr val="4B3241"/>
                </a:solidFill>
              </a:rPr>
              <a:t>modal verbs + infinitive</a:t>
            </a:r>
            <a:endParaRPr sz="5200">
              <a:solidFill>
                <a:srgbClr val="4B3241"/>
              </a:solidFill>
            </a:endParaRPr>
          </a:p>
          <a:p>
            <a:pPr indent="-558800" lvl="0" marL="457200" marR="0" rtl="0" algn="l">
              <a:lnSpc>
                <a:spcPct val="115000"/>
              </a:lnSpc>
              <a:spcBef>
                <a:spcPts val="0"/>
              </a:spcBef>
              <a:spcAft>
                <a:spcPts val="0"/>
              </a:spcAft>
              <a:buClr>
                <a:srgbClr val="4B3241"/>
              </a:buClr>
              <a:buSzPts val="5200"/>
              <a:buChar char="-"/>
            </a:pPr>
            <a:r>
              <a:rPr lang="en-GB" sz="5200">
                <a:solidFill>
                  <a:srgbClr val="4B3241"/>
                </a:solidFill>
              </a:rPr>
              <a:t>other verbs + zu + infinitive</a:t>
            </a:r>
            <a:endParaRPr sz="5200">
              <a:solidFill>
                <a:srgbClr val="4B3241"/>
              </a:solidFill>
            </a:endParaRPr>
          </a:p>
          <a:p>
            <a:pPr indent="-558800" lvl="0" marL="457200" marR="0" rtl="0" algn="l">
              <a:lnSpc>
                <a:spcPct val="115000"/>
              </a:lnSpc>
              <a:spcBef>
                <a:spcPts val="0"/>
              </a:spcBef>
              <a:spcAft>
                <a:spcPts val="0"/>
              </a:spcAft>
              <a:buClr>
                <a:srgbClr val="4B3241"/>
              </a:buClr>
              <a:buSzPts val="5200"/>
              <a:buChar char="-"/>
            </a:pPr>
            <a:r>
              <a:rPr lang="en-GB" sz="5200">
                <a:solidFill>
                  <a:srgbClr val="4B3241"/>
                </a:solidFill>
              </a:rPr>
              <a:t>wenn clauses with present and future tenses</a:t>
            </a:r>
            <a:endParaRPr sz="5200">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Downloadable Resource</a:t>
            </a:r>
            <a:endParaRPr>
              <a:solidFill>
                <a:srgbClr val="4B3241"/>
              </a:solidFill>
            </a:endParaRPr>
          </a:p>
          <a:p>
            <a:pPr indent="0" lvl="0" marL="457200" marR="0" rtl="0" algn="l">
              <a:lnSpc>
                <a:spcPct val="115000"/>
              </a:lnSpc>
              <a:spcBef>
                <a:spcPts val="0"/>
              </a:spcBef>
              <a:spcAft>
                <a:spcPts val="0"/>
              </a:spcAft>
              <a:buNone/>
            </a:pPr>
            <a:r>
              <a:t/>
            </a:r>
            <a:endParaRPr>
              <a:solidFill>
                <a:srgbClr val="4B3241"/>
              </a:solidFill>
            </a:endParaRPr>
          </a:p>
        </p:txBody>
      </p:sp>
      <p:sp>
        <p:nvSpPr>
          <p:cNvPr id="87" name="Google Shape;87;p16"/>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4B3241"/>
                </a:solidFill>
              </a:rPr>
              <a:t> German </a:t>
            </a:r>
            <a:endParaRPr b="1">
              <a:solidFill>
                <a:srgbClr val="4B3241"/>
              </a:solidFill>
            </a:endParaRPr>
          </a:p>
        </p:txBody>
      </p:sp>
      <p:sp>
        <p:nvSpPr>
          <p:cNvPr id="88" name="Google Shape;88;p16"/>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Herr Scales</a:t>
            </a:r>
            <a:endParaRPr>
              <a:solidFill>
                <a:srgbClr val="4B3241"/>
              </a:solidFill>
            </a:endParaRPr>
          </a:p>
        </p:txBody>
      </p:sp>
      <p:sp>
        <p:nvSpPr>
          <p:cNvPr id="89" name="Google Shape;89;p16"/>
          <p:cNvSpPr/>
          <p:nvPr/>
        </p:nvSpPr>
        <p:spPr>
          <a:xfrm>
            <a:off x="17369950" y="8817000"/>
            <a:ext cx="967800" cy="1539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sp>
        <p:nvSpPr>
          <p:cNvPr id="95" name="Google Shape;95;p17"/>
          <p:cNvSpPr txBox="1"/>
          <p:nvPr>
            <p:ph type="title"/>
          </p:nvPr>
        </p:nvSpPr>
        <p:spPr>
          <a:xfrm>
            <a:off x="7150725" y="242315"/>
            <a:ext cx="3946500" cy="22485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r</a:t>
            </a:r>
            <a:endParaRPr sz="18000">
              <a:solidFill>
                <a:schemeClr val="dk2"/>
              </a:solidFill>
            </a:endParaRPr>
          </a:p>
        </p:txBody>
      </p:sp>
      <p:sp>
        <p:nvSpPr>
          <p:cNvPr id="96" name="Google Shape;96;p17"/>
          <p:cNvSpPr/>
          <p:nvPr/>
        </p:nvSpPr>
        <p:spPr>
          <a:xfrm>
            <a:off x="6406665" y="2913050"/>
            <a:ext cx="5704200" cy="3525300"/>
          </a:xfrm>
          <a:prstGeom prst="roundRect">
            <a:avLst>
              <a:gd fmla="val 16667" name="adj"/>
            </a:avLst>
          </a:prstGeom>
          <a:solidFill>
            <a:schemeClr val="lt1"/>
          </a:solidFill>
          <a:ln cap="flat" cmpd="sng" w="57150">
            <a:solidFill>
              <a:srgbClr val="434343"/>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900">
                <a:solidFill>
                  <a:schemeClr val="dk2"/>
                </a:solidFill>
                <a:latin typeface="Montserrat"/>
                <a:ea typeface="Montserrat"/>
                <a:cs typeface="Montserrat"/>
                <a:sym typeface="Montserrat"/>
              </a:rPr>
              <a:t>Uhr</a:t>
            </a:r>
            <a:endParaRPr sz="9900">
              <a:solidFill>
                <a:schemeClr val="dk2"/>
              </a:solidFill>
              <a:latin typeface="Montserrat"/>
              <a:ea typeface="Montserrat"/>
              <a:cs typeface="Montserrat"/>
              <a:sym typeface="Montserrat"/>
            </a:endParaRPr>
          </a:p>
        </p:txBody>
      </p:sp>
      <p:sp>
        <p:nvSpPr>
          <p:cNvPr id="97" name="Google Shape;97;p17"/>
          <p:cNvSpPr/>
          <p:nvPr/>
        </p:nvSpPr>
        <p:spPr>
          <a:xfrm>
            <a:off x="1415600" y="694475"/>
            <a:ext cx="3569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Markt</a:t>
            </a:r>
            <a:endParaRPr sz="8100">
              <a:solidFill>
                <a:schemeClr val="dk2"/>
              </a:solidFill>
              <a:latin typeface="Montserrat"/>
              <a:ea typeface="Montserrat"/>
              <a:cs typeface="Montserrat"/>
              <a:sym typeface="Montserrat"/>
            </a:endParaRPr>
          </a:p>
        </p:txBody>
      </p:sp>
      <p:sp>
        <p:nvSpPr>
          <p:cNvPr id="98" name="Google Shape;98;p17"/>
          <p:cNvSpPr/>
          <p:nvPr/>
        </p:nvSpPr>
        <p:spPr>
          <a:xfrm>
            <a:off x="13240239" y="5267252"/>
            <a:ext cx="4014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Wort</a:t>
            </a:r>
            <a:endParaRPr sz="2100">
              <a:solidFill>
                <a:schemeClr val="dk2"/>
              </a:solidFill>
              <a:latin typeface="Montserrat"/>
              <a:ea typeface="Montserrat"/>
              <a:cs typeface="Montserrat"/>
              <a:sym typeface="Montserrat"/>
            </a:endParaRPr>
          </a:p>
        </p:txBody>
      </p:sp>
      <p:sp>
        <p:nvSpPr>
          <p:cNvPr id="99" name="Google Shape;99;p17"/>
          <p:cNvSpPr/>
          <p:nvPr/>
        </p:nvSpPr>
        <p:spPr>
          <a:xfrm>
            <a:off x="12781662" y="715506"/>
            <a:ext cx="44829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Morgen</a:t>
            </a:r>
            <a:endParaRPr i="1" sz="8100">
              <a:solidFill>
                <a:schemeClr val="dk2"/>
              </a:solidFill>
              <a:latin typeface="Montserrat"/>
              <a:ea typeface="Montserrat"/>
              <a:cs typeface="Montserrat"/>
              <a:sym typeface="Montserrat"/>
            </a:endParaRPr>
          </a:p>
        </p:txBody>
      </p:sp>
      <p:sp>
        <p:nvSpPr>
          <p:cNvPr id="100" name="Google Shape;100;p17"/>
          <p:cNvSpPr/>
          <p:nvPr/>
        </p:nvSpPr>
        <p:spPr>
          <a:xfrm>
            <a:off x="566086" y="5053192"/>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Kultur</a:t>
            </a:r>
            <a:endParaRPr sz="8100">
              <a:solidFill>
                <a:schemeClr val="dk2"/>
              </a:solidFill>
              <a:latin typeface="Montserrat"/>
              <a:ea typeface="Montserrat"/>
              <a:cs typeface="Montserrat"/>
              <a:sym typeface="Montserrat"/>
            </a:endParaRPr>
          </a:p>
        </p:txBody>
      </p:sp>
      <p:sp>
        <p:nvSpPr>
          <p:cNvPr id="101" name="Google Shape;101;p17"/>
          <p:cNvSpPr/>
          <p:nvPr/>
        </p:nvSpPr>
        <p:spPr>
          <a:xfrm>
            <a:off x="7798125" y="6850650"/>
            <a:ext cx="24927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dort</a:t>
            </a:r>
            <a:endParaRPr sz="8100">
              <a:solidFill>
                <a:schemeClr val="dk2"/>
              </a:solidFill>
              <a:latin typeface="Montserrat"/>
              <a:ea typeface="Montserrat"/>
              <a:cs typeface="Montserrat"/>
              <a:sym typeface="Montserrat"/>
            </a:endParaRPr>
          </a:p>
        </p:txBody>
      </p:sp>
      <p:pic>
        <p:nvPicPr>
          <p:cNvPr id="102" name="Google Shape;102;p17"/>
          <p:cNvPicPr preferRelativeResize="0"/>
          <p:nvPr/>
        </p:nvPicPr>
        <p:blipFill rotWithShape="1">
          <a:blip r:embed="rId3">
            <a:alphaModFix/>
          </a:blip>
          <a:srcRect b="0" l="0" r="0" t="0"/>
          <a:stretch/>
        </p:blipFill>
        <p:spPr>
          <a:xfrm>
            <a:off x="8168160" y="2903214"/>
            <a:ext cx="2181328" cy="2085232"/>
          </a:xfrm>
          <a:prstGeom prst="rect">
            <a:avLst/>
          </a:prstGeom>
          <a:noFill/>
          <a:ln>
            <a:noFill/>
          </a:ln>
        </p:spPr>
      </p:pic>
      <p:pic>
        <p:nvPicPr>
          <p:cNvPr id="103" name="Google Shape;103;p17"/>
          <p:cNvPicPr preferRelativeResize="0"/>
          <p:nvPr/>
        </p:nvPicPr>
        <p:blipFill rotWithShape="1">
          <a:blip r:embed="rId4">
            <a:alphaModFix/>
          </a:blip>
          <a:srcRect b="0" l="0" r="0" t="0"/>
          <a:stretch/>
        </p:blipFill>
        <p:spPr>
          <a:xfrm>
            <a:off x="10452191" y="7750998"/>
            <a:ext cx="690621" cy="1102765"/>
          </a:xfrm>
          <a:prstGeom prst="rect">
            <a:avLst/>
          </a:prstGeom>
          <a:noFill/>
          <a:ln>
            <a:noFill/>
          </a:ln>
        </p:spPr>
      </p:pic>
      <p:cxnSp>
        <p:nvCxnSpPr>
          <p:cNvPr id="104" name="Google Shape;104;p17"/>
          <p:cNvCxnSpPr/>
          <p:nvPr/>
        </p:nvCxnSpPr>
        <p:spPr>
          <a:xfrm flipH="1" rot="10800000">
            <a:off x="7495658" y="8861535"/>
            <a:ext cx="3090600" cy="339000"/>
          </a:xfrm>
          <a:prstGeom prst="straightConnector1">
            <a:avLst/>
          </a:prstGeom>
          <a:noFill/>
          <a:ln cap="flat" cmpd="sng" w="76200">
            <a:solidFill>
              <a:srgbClr val="000000"/>
            </a:solidFill>
            <a:prstDash val="solid"/>
            <a:miter lim="800000"/>
            <a:headEnd len="sm" w="sm" type="none"/>
            <a:tailEnd len="med" w="med" type="triangle"/>
          </a:ln>
        </p:spPr>
      </p:cxnSp>
      <p:pic>
        <p:nvPicPr>
          <p:cNvPr id="105" name="Google Shape;105;p17"/>
          <p:cNvPicPr preferRelativeResize="0"/>
          <p:nvPr/>
        </p:nvPicPr>
        <p:blipFill rotWithShape="1">
          <a:blip r:embed="rId5">
            <a:alphaModFix/>
          </a:blip>
          <a:srcRect b="0" l="0" r="0" t="0"/>
          <a:stretch/>
        </p:blipFill>
        <p:spPr>
          <a:xfrm>
            <a:off x="14316998" y="2203349"/>
            <a:ext cx="2214968" cy="2336712"/>
          </a:xfrm>
          <a:prstGeom prst="rect">
            <a:avLst/>
          </a:prstGeom>
          <a:noFill/>
          <a:ln>
            <a:noFill/>
          </a:ln>
        </p:spPr>
      </p:pic>
      <p:pic>
        <p:nvPicPr>
          <p:cNvPr id="106" name="Google Shape;106;p17"/>
          <p:cNvPicPr preferRelativeResize="0"/>
          <p:nvPr/>
        </p:nvPicPr>
        <p:blipFill rotWithShape="1">
          <a:blip r:embed="rId6">
            <a:alphaModFix/>
          </a:blip>
          <a:srcRect b="0" l="0" r="0" t="0"/>
          <a:stretch/>
        </p:blipFill>
        <p:spPr>
          <a:xfrm>
            <a:off x="13313857" y="2965707"/>
            <a:ext cx="1526338" cy="1539186"/>
          </a:xfrm>
          <a:prstGeom prst="rect">
            <a:avLst/>
          </a:prstGeom>
          <a:noFill/>
          <a:ln>
            <a:noFill/>
          </a:ln>
        </p:spPr>
      </p:pic>
      <p:pic>
        <p:nvPicPr>
          <p:cNvPr id="107" name="Google Shape;107;p17"/>
          <p:cNvPicPr preferRelativeResize="0"/>
          <p:nvPr/>
        </p:nvPicPr>
        <p:blipFill rotWithShape="1">
          <a:blip r:embed="rId7">
            <a:alphaModFix/>
          </a:blip>
          <a:srcRect b="0" l="0" r="0" t="0"/>
          <a:stretch/>
        </p:blipFill>
        <p:spPr>
          <a:xfrm>
            <a:off x="14093352" y="6652246"/>
            <a:ext cx="2492705" cy="2492705"/>
          </a:xfrm>
          <a:prstGeom prst="rect">
            <a:avLst/>
          </a:prstGeom>
          <a:noFill/>
          <a:ln>
            <a:noFill/>
          </a:ln>
        </p:spPr>
      </p:pic>
      <p:sp>
        <p:nvSpPr>
          <p:cNvPr id="108" name="Google Shape;108;p17"/>
          <p:cNvSpPr txBox="1"/>
          <p:nvPr/>
        </p:nvSpPr>
        <p:spPr>
          <a:xfrm>
            <a:off x="14884432" y="6875502"/>
            <a:ext cx="1220700" cy="3231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200">
                <a:solidFill>
                  <a:schemeClr val="dk2"/>
                </a:solidFill>
                <a:latin typeface="Century Gothic"/>
                <a:ea typeface="Century Gothic"/>
                <a:cs typeface="Century Gothic"/>
                <a:sym typeface="Century Gothic"/>
              </a:rPr>
              <a:t>W O R T</a:t>
            </a:r>
            <a:endParaRPr sz="2100">
              <a:solidFill>
                <a:schemeClr val="dk2"/>
              </a:solidFill>
            </a:endParaRPr>
          </a:p>
        </p:txBody>
      </p:sp>
      <p:pic>
        <p:nvPicPr>
          <p:cNvPr id="109" name="Google Shape;109;p17"/>
          <p:cNvPicPr preferRelativeResize="0"/>
          <p:nvPr/>
        </p:nvPicPr>
        <p:blipFill rotWithShape="1">
          <a:blip r:embed="rId8">
            <a:alphaModFix/>
          </a:blip>
          <a:srcRect b="0" l="0" r="0" t="0"/>
          <a:stretch/>
        </p:blipFill>
        <p:spPr>
          <a:xfrm>
            <a:off x="1686350" y="6532328"/>
            <a:ext cx="1406816" cy="855813"/>
          </a:xfrm>
          <a:prstGeom prst="rect">
            <a:avLst/>
          </a:prstGeom>
          <a:noFill/>
          <a:ln>
            <a:noFill/>
          </a:ln>
        </p:spPr>
      </p:pic>
      <p:pic>
        <p:nvPicPr>
          <p:cNvPr id="110" name="Google Shape;110;p17"/>
          <p:cNvPicPr preferRelativeResize="0"/>
          <p:nvPr/>
        </p:nvPicPr>
        <p:blipFill rotWithShape="1">
          <a:blip r:embed="rId9">
            <a:alphaModFix/>
          </a:blip>
          <a:srcRect b="0" l="0" r="0" t="0"/>
          <a:stretch/>
        </p:blipFill>
        <p:spPr>
          <a:xfrm>
            <a:off x="3499850" y="6614736"/>
            <a:ext cx="1341896" cy="2411344"/>
          </a:xfrm>
          <a:prstGeom prst="rect">
            <a:avLst/>
          </a:prstGeom>
          <a:noFill/>
          <a:ln>
            <a:noFill/>
          </a:ln>
        </p:spPr>
      </p:pic>
      <p:pic>
        <p:nvPicPr>
          <p:cNvPr id="111" name="Google Shape;111;p17"/>
          <p:cNvPicPr preferRelativeResize="0"/>
          <p:nvPr/>
        </p:nvPicPr>
        <p:blipFill rotWithShape="1">
          <a:blip r:embed="rId10">
            <a:alphaModFix/>
          </a:blip>
          <a:srcRect b="0" l="0" r="0" t="0"/>
          <a:stretch/>
        </p:blipFill>
        <p:spPr>
          <a:xfrm>
            <a:off x="1737234" y="7697916"/>
            <a:ext cx="1460050" cy="1286904"/>
          </a:xfrm>
          <a:prstGeom prst="rect">
            <a:avLst/>
          </a:prstGeom>
          <a:noFill/>
          <a:ln>
            <a:noFill/>
          </a:ln>
        </p:spPr>
      </p:pic>
      <p:sp>
        <p:nvSpPr>
          <p:cNvPr id="112" name="Google Shape;112;p17"/>
          <p:cNvSpPr/>
          <p:nvPr/>
        </p:nvSpPr>
        <p:spPr>
          <a:xfrm rot="-5400000">
            <a:off x="448349" y="3487942"/>
            <a:ext cx="1868100" cy="4779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100">
                <a:solidFill>
                  <a:schemeClr val="dk2"/>
                </a:solidFill>
                <a:latin typeface="Century Gothic"/>
                <a:ea typeface="Century Gothic"/>
                <a:cs typeface="Century Gothic"/>
                <a:sym typeface="Century Gothic"/>
              </a:rPr>
              <a:t>By Tarquin Binary - Own work, CC BY-SA 2.5</a:t>
            </a:r>
            <a:endParaRPr sz="2100">
              <a:solidFill>
                <a:schemeClr val="dk2"/>
              </a:solidFill>
            </a:endParaRPr>
          </a:p>
        </p:txBody>
      </p:sp>
      <p:pic>
        <p:nvPicPr>
          <p:cNvPr id="113" name="Google Shape;113;p17"/>
          <p:cNvPicPr preferRelativeResize="0"/>
          <p:nvPr/>
        </p:nvPicPr>
        <p:blipFill rotWithShape="1">
          <a:blip r:embed="rId11">
            <a:alphaModFix/>
          </a:blip>
          <a:srcRect b="0" l="0" r="0" t="0"/>
          <a:stretch/>
        </p:blipFill>
        <p:spPr>
          <a:xfrm>
            <a:off x="1686350" y="2079475"/>
            <a:ext cx="3269672" cy="2452255"/>
          </a:xfrm>
          <a:prstGeom prst="rect">
            <a:avLst/>
          </a:prstGeom>
          <a:noFill/>
          <a:ln>
            <a:noFill/>
          </a:ln>
        </p:spPr>
      </p:pic>
      <p:sp>
        <p:nvSpPr>
          <p:cNvPr id="114" name="Google Shape;114;p17"/>
          <p:cNvSpPr txBox="1"/>
          <p:nvPr/>
        </p:nvSpPr>
        <p:spPr>
          <a:xfrm>
            <a:off x="12140679" y="9711615"/>
            <a:ext cx="5173500" cy="4152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800">
                <a:solidFill>
                  <a:srgbClr val="FFFFFF"/>
                </a:solidFill>
                <a:latin typeface="Century Gothic"/>
                <a:ea typeface="Century Gothic"/>
                <a:cs typeface="Century Gothic"/>
                <a:sym typeface="Century Gothic"/>
              </a:rPr>
              <a:t> Rachel Hawkes</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1257297" y="133574"/>
            <a:ext cx="15773400" cy="19887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r</a:t>
            </a:r>
            <a:endParaRPr sz="18000">
              <a:solidFill>
                <a:schemeClr val="dk2"/>
              </a:solidFill>
            </a:endParaRPr>
          </a:p>
        </p:txBody>
      </p:sp>
      <p:sp>
        <p:nvSpPr>
          <p:cNvPr id="121" name="Google Shape;121;p18"/>
          <p:cNvSpPr/>
          <p:nvPr/>
        </p:nvSpPr>
        <p:spPr>
          <a:xfrm>
            <a:off x="6406665" y="2494855"/>
            <a:ext cx="5704200" cy="4222500"/>
          </a:xfrm>
          <a:prstGeom prst="roundRect">
            <a:avLst>
              <a:gd fmla="val 16667" name="adj"/>
            </a:avLst>
          </a:prstGeom>
          <a:solidFill>
            <a:schemeClr val="lt1"/>
          </a:solidFill>
          <a:ln cap="flat" cmpd="sng" w="57150">
            <a:solidFill>
              <a:srgbClr val="434343"/>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900">
                <a:solidFill>
                  <a:schemeClr val="dk2"/>
                </a:solidFill>
                <a:latin typeface="Montserrat"/>
                <a:ea typeface="Montserrat"/>
                <a:cs typeface="Montserrat"/>
                <a:sym typeface="Montserrat"/>
              </a:rPr>
              <a:t>reden</a:t>
            </a:r>
            <a:endParaRPr sz="9900">
              <a:solidFill>
                <a:schemeClr val="dk2"/>
              </a:solidFill>
              <a:latin typeface="Montserrat"/>
              <a:ea typeface="Montserrat"/>
              <a:cs typeface="Montserrat"/>
              <a:sym typeface="Montserrat"/>
            </a:endParaRPr>
          </a:p>
        </p:txBody>
      </p:sp>
      <p:sp>
        <p:nvSpPr>
          <p:cNvPr id="122" name="Google Shape;122;p18"/>
          <p:cNvSpPr/>
          <p:nvPr/>
        </p:nvSpPr>
        <p:spPr>
          <a:xfrm>
            <a:off x="1537250" y="942075"/>
            <a:ext cx="3379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Regel</a:t>
            </a:r>
            <a:endParaRPr sz="2100">
              <a:solidFill>
                <a:schemeClr val="dk2"/>
              </a:solidFill>
              <a:latin typeface="Montserrat"/>
              <a:ea typeface="Montserrat"/>
              <a:cs typeface="Montserrat"/>
              <a:sym typeface="Montserrat"/>
            </a:endParaRPr>
          </a:p>
        </p:txBody>
      </p:sp>
      <p:sp>
        <p:nvSpPr>
          <p:cNvPr id="123" name="Google Shape;123;p18"/>
          <p:cNvSpPr/>
          <p:nvPr/>
        </p:nvSpPr>
        <p:spPr>
          <a:xfrm>
            <a:off x="13205359" y="5197068"/>
            <a:ext cx="4014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Beruf</a:t>
            </a:r>
            <a:endParaRPr sz="8100">
              <a:solidFill>
                <a:schemeClr val="dk2"/>
              </a:solidFill>
              <a:latin typeface="Montserrat"/>
              <a:ea typeface="Montserrat"/>
              <a:cs typeface="Montserrat"/>
              <a:sym typeface="Montserrat"/>
            </a:endParaRPr>
          </a:p>
        </p:txBody>
      </p:sp>
      <p:sp>
        <p:nvSpPr>
          <p:cNvPr id="124" name="Google Shape;124;p18"/>
          <p:cNvSpPr/>
          <p:nvPr/>
        </p:nvSpPr>
        <p:spPr>
          <a:xfrm>
            <a:off x="13418101" y="942034"/>
            <a:ext cx="3588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rot</a:t>
            </a:r>
            <a:endParaRPr i="1" sz="8100">
              <a:solidFill>
                <a:schemeClr val="dk2"/>
              </a:solidFill>
              <a:latin typeface="Montserrat"/>
              <a:ea typeface="Montserrat"/>
              <a:cs typeface="Montserrat"/>
              <a:sym typeface="Montserrat"/>
            </a:endParaRPr>
          </a:p>
        </p:txBody>
      </p:sp>
      <p:sp>
        <p:nvSpPr>
          <p:cNvPr id="125" name="Google Shape;125;p18"/>
          <p:cNvSpPr/>
          <p:nvPr/>
        </p:nvSpPr>
        <p:spPr>
          <a:xfrm>
            <a:off x="600501" y="5314632"/>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warum?</a:t>
            </a:r>
            <a:endParaRPr sz="2100">
              <a:solidFill>
                <a:schemeClr val="dk2"/>
              </a:solidFill>
              <a:latin typeface="Montserrat"/>
              <a:ea typeface="Montserrat"/>
              <a:cs typeface="Montserrat"/>
              <a:sym typeface="Montserrat"/>
            </a:endParaRPr>
          </a:p>
        </p:txBody>
      </p:sp>
      <p:sp>
        <p:nvSpPr>
          <p:cNvPr id="126" name="Google Shape;126;p18"/>
          <p:cNvSpPr/>
          <p:nvPr/>
        </p:nvSpPr>
        <p:spPr>
          <a:xfrm>
            <a:off x="7709470" y="6747251"/>
            <a:ext cx="2869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Reise</a:t>
            </a:r>
            <a:endParaRPr sz="8100">
              <a:solidFill>
                <a:schemeClr val="dk2"/>
              </a:solidFill>
              <a:latin typeface="Century Gothic"/>
              <a:ea typeface="Century Gothic"/>
              <a:cs typeface="Century Gothic"/>
              <a:sym typeface="Century Gothic"/>
            </a:endParaRPr>
          </a:p>
        </p:txBody>
      </p:sp>
      <p:pic>
        <p:nvPicPr>
          <p:cNvPr id="127" name="Google Shape;127;p18"/>
          <p:cNvPicPr preferRelativeResize="0"/>
          <p:nvPr/>
        </p:nvPicPr>
        <p:blipFill rotWithShape="1">
          <a:blip r:embed="rId3">
            <a:alphaModFix/>
          </a:blip>
          <a:srcRect b="0" l="0" r="0" t="0"/>
          <a:stretch/>
        </p:blipFill>
        <p:spPr>
          <a:xfrm>
            <a:off x="6533906" y="2704713"/>
            <a:ext cx="3637389" cy="2609919"/>
          </a:xfrm>
          <a:prstGeom prst="rect">
            <a:avLst/>
          </a:prstGeom>
          <a:noFill/>
          <a:ln>
            <a:noFill/>
          </a:ln>
        </p:spPr>
      </p:pic>
      <p:pic>
        <p:nvPicPr>
          <p:cNvPr id="128" name="Google Shape;128;p18"/>
          <p:cNvPicPr preferRelativeResize="0"/>
          <p:nvPr/>
        </p:nvPicPr>
        <p:blipFill rotWithShape="1">
          <a:blip r:embed="rId4">
            <a:alphaModFix/>
          </a:blip>
          <a:srcRect b="0" l="0" r="0" t="0"/>
          <a:stretch/>
        </p:blipFill>
        <p:spPr>
          <a:xfrm flipH="1">
            <a:off x="9258826" y="3932475"/>
            <a:ext cx="2818424" cy="1013350"/>
          </a:xfrm>
          <a:prstGeom prst="rect">
            <a:avLst/>
          </a:prstGeom>
          <a:noFill/>
          <a:ln>
            <a:noFill/>
          </a:ln>
        </p:spPr>
      </p:pic>
      <p:pic>
        <p:nvPicPr>
          <p:cNvPr id="129" name="Google Shape;129;p18"/>
          <p:cNvPicPr preferRelativeResize="0"/>
          <p:nvPr/>
        </p:nvPicPr>
        <p:blipFill rotWithShape="1">
          <a:blip r:embed="rId5">
            <a:alphaModFix/>
          </a:blip>
          <a:srcRect b="0" l="0" r="0" t="0"/>
          <a:stretch/>
        </p:blipFill>
        <p:spPr>
          <a:xfrm>
            <a:off x="14836927" y="6577297"/>
            <a:ext cx="895037" cy="2597359"/>
          </a:xfrm>
          <a:prstGeom prst="rect">
            <a:avLst/>
          </a:prstGeom>
          <a:noFill/>
          <a:ln>
            <a:noFill/>
          </a:ln>
        </p:spPr>
      </p:pic>
      <p:pic>
        <p:nvPicPr>
          <p:cNvPr id="130" name="Google Shape;130;p18"/>
          <p:cNvPicPr preferRelativeResize="0"/>
          <p:nvPr/>
        </p:nvPicPr>
        <p:blipFill rotWithShape="1">
          <a:blip r:embed="rId6">
            <a:alphaModFix/>
          </a:blip>
          <a:srcRect b="0" l="0" r="0" t="0"/>
          <a:stretch/>
        </p:blipFill>
        <p:spPr>
          <a:xfrm>
            <a:off x="15779930" y="7185546"/>
            <a:ext cx="1984345" cy="1984345"/>
          </a:xfrm>
          <a:prstGeom prst="rect">
            <a:avLst/>
          </a:prstGeom>
          <a:noFill/>
          <a:ln>
            <a:noFill/>
          </a:ln>
        </p:spPr>
      </p:pic>
      <p:pic>
        <p:nvPicPr>
          <p:cNvPr id="131" name="Google Shape;131;p18"/>
          <p:cNvPicPr preferRelativeResize="0"/>
          <p:nvPr/>
        </p:nvPicPr>
        <p:blipFill rotWithShape="1">
          <a:blip r:embed="rId7">
            <a:alphaModFix/>
          </a:blip>
          <a:srcRect b="0" l="0" r="0" t="0"/>
          <a:stretch/>
        </p:blipFill>
        <p:spPr>
          <a:xfrm>
            <a:off x="13728818" y="6582063"/>
            <a:ext cx="908769" cy="2587827"/>
          </a:xfrm>
          <a:prstGeom prst="rect">
            <a:avLst/>
          </a:prstGeom>
          <a:noFill/>
          <a:ln>
            <a:noFill/>
          </a:ln>
        </p:spPr>
      </p:pic>
      <p:pic>
        <p:nvPicPr>
          <p:cNvPr id="132" name="Google Shape;132;p18"/>
          <p:cNvPicPr preferRelativeResize="0"/>
          <p:nvPr/>
        </p:nvPicPr>
        <p:blipFill rotWithShape="1">
          <a:blip r:embed="rId8">
            <a:alphaModFix/>
          </a:blip>
          <a:srcRect b="0" l="0" r="0" t="0"/>
          <a:stretch/>
        </p:blipFill>
        <p:spPr>
          <a:xfrm>
            <a:off x="1761883" y="2467464"/>
            <a:ext cx="1281702" cy="1281702"/>
          </a:xfrm>
          <a:prstGeom prst="rect">
            <a:avLst/>
          </a:prstGeom>
          <a:noFill/>
          <a:ln>
            <a:noFill/>
          </a:ln>
        </p:spPr>
      </p:pic>
      <p:pic>
        <p:nvPicPr>
          <p:cNvPr id="133" name="Google Shape;133;p18"/>
          <p:cNvPicPr preferRelativeResize="0"/>
          <p:nvPr/>
        </p:nvPicPr>
        <p:blipFill rotWithShape="1">
          <a:blip r:embed="rId9">
            <a:alphaModFix/>
          </a:blip>
          <a:srcRect b="0" l="0" r="0" t="0"/>
          <a:stretch/>
        </p:blipFill>
        <p:spPr>
          <a:xfrm>
            <a:off x="14049366" y="2276010"/>
            <a:ext cx="2470155" cy="2338414"/>
          </a:xfrm>
          <a:prstGeom prst="rect">
            <a:avLst/>
          </a:prstGeom>
          <a:noFill/>
          <a:ln>
            <a:noFill/>
          </a:ln>
        </p:spPr>
      </p:pic>
      <p:pic>
        <p:nvPicPr>
          <p:cNvPr id="134" name="Google Shape;134;p18"/>
          <p:cNvPicPr preferRelativeResize="0"/>
          <p:nvPr/>
        </p:nvPicPr>
        <p:blipFill rotWithShape="1">
          <a:blip r:embed="rId10">
            <a:alphaModFix/>
          </a:blip>
          <a:srcRect b="0" l="0" r="0" t="0"/>
          <a:stretch/>
        </p:blipFill>
        <p:spPr>
          <a:xfrm>
            <a:off x="3246402" y="2494857"/>
            <a:ext cx="1254309" cy="1254309"/>
          </a:xfrm>
          <a:prstGeom prst="rect">
            <a:avLst/>
          </a:prstGeom>
          <a:noFill/>
          <a:ln>
            <a:noFill/>
          </a:ln>
        </p:spPr>
      </p:pic>
      <p:pic>
        <p:nvPicPr>
          <p:cNvPr id="135" name="Google Shape;135;p18"/>
          <p:cNvPicPr preferRelativeResize="0"/>
          <p:nvPr/>
        </p:nvPicPr>
        <p:blipFill rotWithShape="1">
          <a:blip r:embed="rId11">
            <a:alphaModFix/>
          </a:blip>
          <a:srcRect b="0" l="0" r="0" t="0"/>
          <a:stretch/>
        </p:blipFill>
        <p:spPr>
          <a:xfrm>
            <a:off x="7625927" y="7821889"/>
            <a:ext cx="3036145" cy="1630904"/>
          </a:xfrm>
          <a:prstGeom prst="rect">
            <a:avLst/>
          </a:prstGeom>
          <a:noFill/>
          <a:ln>
            <a:noFill/>
          </a:ln>
        </p:spPr>
      </p:pic>
      <p:pic>
        <p:nvPicPr>
          <p:cNvPr id="136" name="Google Shape;136;p18"/>
          <p:cNvPicPr preferRelativeResize="0"/>
          <p:nvPr/>
        </p:nvPicPr>
        <p:blipFill rotWithShape="1">
          <a:blip r:embed="rId12">
            <a:alphaModFix/>
          </a:blip>
          <a:srcRect b="0" l="0" r="0" t="0"/>
          <a:stretch/>
        </p:blipFill>
        <p:spPr>
          <a:xfrm>
            <a:off x="2509913" y="7007810"/>
            <a:ext cx="1219497" cy="1736332"/>
          </a:xfrm>
          <a:prstGeom prst="rect">
            <a:avLst/>
          </a:prstGeom>
          <a:noFill/>
          <a:ln>
            <a:noFill/>
          </a:ln>
        </p:spPr>
      </p:pic>
      <p:sp>
        <p:nvSpPr>
          <p:cNvPr id="137" name="Google Shape;137;p18"/>
          <p:cNvSpPr txBox="1"/>
          <p:nvPr/>
        </p:nvSpPr>
        <p:spPr>
          <a:xfrm>
            <a:off x="12140679" y="9711615"/>
            <a:ext cx="5173500" cy="4152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800">
                <a:solidFill>
                  <a:srgbClr val="FFFFFF"/>
                </a:solidFill>
                <a:latin typeface="Century Gothic"/>
                <a:ea typeface="Century Gothic"/>
                <a:cs typeface="Century Gothic"/>
                <a:sym typeface="Century Gothic"/>
              </a:rPr>
              <a:t> Rachel Hawkes</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nvSpPr>
        <p:spPr>
          <a:xfrm>
            <a:off x="808125" y="2508450"/>
            <a:ext cx="5246100" cy="1152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grau</a:t>
            </a:r>
            <a:endParaRPr sz="6000">
              <a:solidFill>
                <a:schemeClr val="dk2"/>
              </a:solidFill>
              <a:latin typeface="Montserrat"/>
              <a:ea typeface="Montserrat"/>
              <a:cs typeface="Montserrat"/>
              <a:sym typeface="Montserrat"/>
            </a:endParaRPr>
          </a:p>
        </p:txBody>
      </p:sp>
      <p:sp>
        <p:nvSpPr>
          <p:cNvPr id="143" name="Google Shape;143;p19"/>
          <p:cNvSpPr txBox="1"/>
          <p:nvPr/>
        </p:nvSpPr>
        <p:spPr>
          <a:xfrm>
            <a:off x="6054075" y="25084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300">
                <a:solidFill>
                  <a:schemeClr val="dk2"/>
                </a:solidFill>
                <a:latin typeface="Montserrat"/>
                <a:ea typeface="Montserrat"/>
                <a:cs typeface="Montserrat"/>
                <a:sym typeface="Montserrat"/>
              </a:rPr>
              <a:t> braun</a:t>
            </a:r>
            <a:endParaRPr sz="6000">
              <a:solidFill>
                <a:schemeClr val="dk2"/>
              </a:solidFill>
              <a:latin typeface="Montserrat"/>
              <a:ea typeface="Montserrat"/>
              <a:cs typeface="Montserrat"/>
              <a:sym typeface="Montserrat"/>
            </a:endParaRPr>
          </a:p>
        </p:txBody>
      </p:sp>
      <p:sp>
        <p:nvSpPr>
          <p:cNvPr id="144" name="Google Shape;144;p19"/>
          <p:cNvSpPr txBox="1"/>
          <p:nvPr/>
        </p:nvSpPr>
        <p:spPr>
          <a:xfrm>
            <a:off x="11395275" y="2508450"/>
            <a:ext cx="54366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Traum</a:t>
            </a:r>
            <a:endParaRPr sz="6000">
              <a:solidFill>
                <a:schemeClr val="dk2"/>
              </a:solidFill>
              <a:latin typeface="Montserrat"/>
              <a:ea typeface="Montserrat"/>
              <a:cs typeface="Montserrat"/>
              <a:sym typeface="Montserrat"/>
            </a:endParaRPr>
          </a:p>
        </p:txBody>
      </p:sp>
      <p:sp>
        <p:nvSpPr>
          <p:cNvPr id="145" name="Google Shape;145;p19"/>
          <p:cNvSpPr txBox="1"/>
          <p:nvPr/>
        </p:nvSpPr>
        <p:spPr>
          <a:xfrm>
            <a:off x="808125" y="3660450"/>
            <a:ext cx="52461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grey</a:t>
            </a:r>
            <a:endParaRPr i="1" sz="4800">
              <a:solidFill>
                <a:schemeClr val="dk2"/>
              </a:solidFill>
              <a:latin typeface="Montserrat"/>
              <a:ea typeface="Montserrat"/>
              <a:cs typeface="Montserrat"/>
              <a:sym typeface="Montserrat"/>
            </a:endParaRPr>
          </a:p>
        </p:txBody>
      </p:sp>
      <p:sp>
        <p:nvSpPr>
          <p:cNvPr id="146" name="Google Shape;146;p19"/>
          <p:cNvSpPr txBox="1"/>
          <p:nvPr/>
        </p:nvSpPr>
        <p:spPr>
          <a:xfrm>
            <a:off x="6053925" y="36604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brown</a:t>
            </a:r>
            <a:endParaRPr i="1" sz="4800">
              <a:solidFill>
                <a:schemeClr val="dk2"/>
              </a:solidFill>
              <a:latin typeface="Montserrat"/>
              <a:ea typeface="Montserrat"/>
              <a:cs typeface="Montserrat"/>
              <a:sym typeface="Montserrat"/>
            </a:endParaRPr>
          </a:p>
        </p:txBody>
      </p:sp>
      <p:sp>
        <p:nvSpPr>
          <p:cNvPr id="147" name="Google Shape;147;p19"/>
          <p:cNvSpPr txBox="1"/>
          <p:nvPr/>
        </p:nvSpPr>
        <p:spPr>
          <a:xfrm>
            <a:off x="11395125" y="3660550"/>
            <a:ext cx="54366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000">
                <a:solidFill>
                  <a:schemeClr val="dk2"/>
                </a:solidFill>
                <a:latin typeface="Montserrat"/>
                <a:ea typeface="Montserrat"/>
                <a:cs typeface="Montserrat"/>
                <a:sym typeface="Montserrat"/>
              </a:rPr>
              <a:t>dream</a:t>
            </a:r>
            <a:endParaRPr i="1" sz="4000">
              <a:solidFill>
                <a:schemeClr val="dk2"/>
              </a:solidFill>
              <a:latin typeface="Montserrat"/>
              <a:ea typeface="Montserrat"/>
              <a:cs typeface="Montserrat"/>
              <a:sym typeface="Montserrat"/>
            </a:endParaRPr>
          </a:p>
        </p:txBody>
      </p:sp>
      <p:sp>
        <p:nvSpPr>
          <p:cNvPr id="148" name="Google Shape;148;p19"/>
          <p:cNvSpPr txBox="1"/>
          <p:nvPr/>
        </p:nvSpPr>
        <p:spPr>
          <a:xfrm>
            <a:off x="8081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Urlaub</a:t>
            </a:r>
            <a:endParaRPr sz="5700">
              <a:solidFill>
                <a:schemeClr val="dk2"/>
              </a:solidFill>
              <a:latin typeface="Montserrat"/>
              <a:ea typeface="Montserrat"/>
              <a:cs typeface="Montserrat"/>
              <a:sym typeface="Montserrat"/>
            </a:endParaRPr>
          </a:p>
        </p:txBody>
      </p:sp>
      <p:sp>
        <p:nvSpPr>
          <p:cNvPr id="149" name="Google Shape;149;p19"/>
          <p:cNvSpPr txBox="1"/>
          <p:nvPr/>
        </p:nvSpPr>
        <p:spPr>
          <a:xfrm>
            <a:off x="808125"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4800">
                <a:solidFill>
                  <a:schemeClr val="dk2"/>
                </a:solidFill>
                <a:latin typeface="Montserrat"/>
                <a:ea typeface="Montserrat"/>
                <a:cs typeface="Montserrat"/>
                <a:sym typeface="Montserrat"/>
              </a:rPr>
              <a:t>holiday</a:t>
            </a:r>
            <a:endParaRPr i="1" sz="4800">
              <a:solidFill>
                <a:schemeClr val="dk2"/>
              </a:solidFill>
              <a:latin typeface="Montserrat"/>
              <a:ea typeface="Montserrat"/>
              <a:cs typeface="Montserrat"/>
              <a:sym typeface="Montserrat"/>
            </a:endParaRPr>
          </a:p>
        </p:txBody>
      </p:sp>
      <p:sp>
        <p:nvSpPr>
          <p:cNvPr id="150" name="Google Shape;150;p19"/>
          <p:cNvSpPr txBox="1"/>
          <p:nvPr/>
        </p:nvSpPr>
        <p:spPr>
          <a:xfrm>
            <a:off x="61493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5700">
                <a:solidFill>
                  <a:schemeClr val="dk2"/>
                </a:solidFill>
                <a:latin typeface="Montserrat"/>
                <a:ea typeface="Montserrat"/>
                <a:cs typeface="Montserrat"/>
                <a:sym typeface="Montserrat"/>
              </a:rPr>
              <a:t>furchtbar</a:t>
            </a:r>
            <a:endParaRPr sz="6000">
              <a:solidFill>
                <a:schemeClr val="dk2"/>
              </a:solidFill>
              <a:latin typeface="Montserrat"/>
              <a:ea typeface="Montserrat"/>
              <a:cs typeface="Montserrat"/>
              <a:sym typeface="Montserrat"/>
            </a:endParaRPr>
          </a:p>
        </p:txBody>
      </p:sp>
      <p:sp>
        <p:nvSpPr>
          <p:cNvPr id="151" name="Google Shape;151;p19"/>
          <p:cNvSpPr txBox="1"/>
          <p:nvPr/>
        </p:nvSpPr>
        <p:spPr>
          <a:xfrm>
            <a:off x="11490525" y="5738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ehrlich</a:t>
            </a:r>
            <a:endParaRPr sz="6000">
              <a:solidFill>
                <a:schemeClr val="dk2"/>
              </a:solidFill>
              <a:latin typeface="Montserrat"/>
              <a:ea typeface="Montserrat"/>
              <a:cs typeface="Montserrat"/>
              <a:sym typeface="Montserrat"/>
            </a:endParaRPr>
          </a:p>
        </p:txBody>
      </p:sp>
      <p:sp>
        <p:nvSpPr>
          <p:cNvPr id="152" name="Google Shape;152;p19"/>
          <p:cNvSpPr txBox="1"/>
          <p:nvPr/>
        </p:nvSpPr>
        <p:spPr>
          <a:xfrm>
            <a:off x="6149400"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terrible</a:t>
            </a:r>
            <a:endParaRPr i="1" sz="5000">
              <a:solidFill>
                <a:schemeClr val="dk2"/>
              </a:solidFill>
              <a:latin typeface="Montserrat"/>
              <a:ea typeface="Montserrat"/>
              <a:cs typeface="Montserrat"/>
              <a:sym typeface="Montserrat"/>
            </a:endParaRPr>
          </a:p>
        </p:txBody>
      </p:sp>
      <p:sp>
        <p:nvSpPr>
          <p:cNvPr id="153" name="Google Shape;153;p19"/>
          <p:cNvSpPr txBox="1"/>
          <p:nvPr/>
        </p:nvSpPr>
        <p:spPr>
          <a:xfrm>
            <a:off x="11490525" y="6890150"/>
            <a:ext cx="5341200" cy="115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4100">
                <a:solidFill>
                  <a:schemeClr val="dk2"/>
                </a:solidFill>
                <a:latin typeface="Montserrat"/>
                <a:ea typeface="Montserrat"/>
                <a:cs typeface="Montserrat"/>
                <a:sym typeface="Montserrat"/>
              </a:rPr>
              <a:t>honest</a:t>
            </a:r>
            <a:endParaRPr i="1" sz="15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aphicFrame>
        <p:nvGraphicFramePr>
          <p:cNvPr id="158" name="Google Shape;158;p20"/>
          <p:cNvGraphicFramePr/>
          <p:nvPr/>
        </p:nvGraphicFramePr>
        <p:xfrm>
          <a:off x="629675" y="694300"/>
          <a:ext cx="3000000" cy="3000000"/>
        </p:xfrm>
        <a:graphic>
          <a:graphicData uri="http://schemas.openxmlformats.org/drawingml/2006/table">
            <a:tbl>
              <a:tblPr>
                <a:noFill/>
                <a:tableStyleId>{6C1950CA-6FA3-40A4-B8BF-70BB8D52DC73}</a:tableStyleId>
              </a:tblPr>
              <a:tblGrid>
                <a:gridCol w="6965100"/>
                <a:gridCol w="6769025"/>
              </a:tblGrid>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der See(n)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lake</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die See(n)/das Meer(e)</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sea</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der Ausflug ("e)</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excursion/trip</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 das Ausland</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 abroad</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der Strand("e)</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beach</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die Aktivität(en)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activity</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der Berg(en)</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mountain</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die Burg(en)/das Schloss("er)</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fortress/castle</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prächtig</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magnificent</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9725">
                <a:tc>
                  <a:txBody>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wunderbar</a:t>
                      </a:r>
                      <a:endParaRPr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i="1" lang="en-GB" sz="2800">
                          <a:solidFill>
                            <a:schemeClr val="dk2"/>
                          </a:solidFill>
                          <a:latin typeface="Montserrat"/>
                          <a:ea typeface="Montserrat"/>
                          <a:cs typeface="Montserrat"/>
                          <a:sym typeface="Montserrat"/>
                        </a:rPr>
                        <a:t>wonderful</a:t>
                      </a:r>
                      <a:endParaRPr i="1" sz="2800">
                        <a:solidFill>
                          <a:schemeClr val="dk2"/>
                        </a:solidFill>
                        <a:latin typeface="Montserrat"/>
                        <a:ea typeface="Montserrat"/>
                        <a:cs typeface="Montserrat"/>
                        <a:sym typeface="Montserrat"/>
                      </a:endParaRPr>
                    </a:p>
                  </a:txBody>
                  <a:tcPr marT="182850" marB="182850" marR="182850" marL="1828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159" name="Google Shape;159;p20"/>
          <p:cNvPicPr preferRelativeResize="0"/>
          <p:nvPr/>
        </p:nvPicPr>
        <p:blipFill>
          <a:blip r:embed="rId3">
            <a:alphaModFix/>
          </a:blip>
          <a:stretch>
            <a:fillRect/>
          </a:stretch>
        </p:blipFill>
        <p:spPr>
          <a:xfrm>
            <a:off x="15339400" y="242657"/>
            <a:ext cx="2633650" cy="2633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nvSpPr>
        <p:spPr>
          <a:xfrm>
            <a:off x="1143000" y="876300"/>
            <a:ext cx="16116300" cy="200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The conjunction wenn is very useful if you want to make your sentences more interesting. It is a subordinating conjunction, which sends the verb to the end of the clause.</a:t>
            </a:r>
            <a:endParaRPr b="1" sz="3600">
              <a:solidFill>
                <a:schemeClr val="dk2"/>
              </a:solidFill>
              <a:latin typeface="Montserrat"/>
              <a:ea typeface="Montserrat"/>
              <a:cs typeface="Montserrat"/>
              <a:sym typeface="Montserrat"/>
            </a:endParaRPr>
          </a:p>
        </p:txBody>
      </p:sp>
      <p:sp>
        <p:nvSpPr>
          <p:cNvPr id="165" name="Google Shape;165;p21"/>
          <p:cNvSpPr txBox="1"/>
          <p:nvPr/>
        </p:nvSpPr>
        <p:spPr>
          <a:xfrm>
            <a:off x="1211850" y="2955225"/>
            <a:ext cx="16116300" cy="98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Eg. </a:t>
            </a:r>
            <a:r>
              <a:rPr b="1" lang="en-GB" sz="3600">
                <a:solidFill>
                  <a:schemeClr val="dk2"/>
                </a:solidFill>
                <a:latin typeface="Montserrat"/>
                <a:ea typeface="Montserrat"/>
                <a:cs typeface="Montserrat"/>
                <a:sym typeface="Montserrat"/>
              </a:rPr>
              <a:t> Ich </a:t>
            </a:r>
            <a:r>
              <a:rPr b="1" lang="en-GB" sz="3600" u="sng">
                <a:solidFill>
                  <a:schemeClr val="dk2"/>
                </a:solidFill>
                <a:latin typeface="Montserrat"/>
                <a:ea typeface="Montserrat"/>
                <a:cs typeface="Montserrat"/>
                <a:sym typeface="Montserrat"/>
              </a:rPr>
              <a:t>spiele</a:t>
            </a:r>
            <a:r>
              <a:rPr b="1" lang="en-GB" sz="3600">
                <a:solidFill>
                  <a:schemeClr val="dk2"/>
                </a:solidFill>
                <a:latin typeface="Montserrat"/>
                <a:ea typeface="Montserrat"/>
                <a:cs typeface="Montserrat"/>
                <a:sym typeface="Montserrat"/>
              </a:rPr>
              <a:t> Tennis. Das Wetter </a:t>
            </a:r>
            <a:r>
              <a:rPr b="1" lang="en-GB" sz="3600" u="sng">
                <a:solidFill>
                  <a:schemeClr val="dk2"/>
                </a:solidFill>
                <a:latin typeface="Montserrat"/>
                <a:ea typeface="Montserrat"/>
                <a:cs typeface="Montserrat"/>
                <a:sym typeface="Montserrat"/>
              </a:rPr>
              <a:t>ist</a:t>
            </a:r>
            <a:r>
              <a:rPr b="1" lang="en-GB" sz="3600">
                <a:solidFill>
                  <a:schemeClr val="dk2"/>
                </a:solidFill>
                <a:latin typeface="Montserrat"/>
                <a:ea typeface="Montserrat"/>
                <a:cs typeface="Montserrat"/>
                <a:sym typeface="Montserrat"/>
              </a:rPr>
              <a:t> gut</a:t>
            </a:r>
            <a:endParaRPr b="1" i="1" sz="3600">
              <a:solidFill>
                <a:schemeClr val="dk2"/>
              </a:solidFill>
              <a:latin typeface="Montserrat"/>
              <a:ea typeface="Montserrat"/>
              <a:cs typeface="Montserrat"/>
              <a:sym typeface="Montserrat"/>
            </a:endParaRPr>
          </a:p>
        </p:txBody>
      </p:sp>
      <p:sp>
        <p:nvSpPr>
          <p:cNvPr id="166" name="Google Shape;166;p21"/>
          <p:cNvSpPr txBox="1"/>
          <p:nvPr/>
        </p:nvSpPr>
        <p:spPr>
          <a:xfrm>
            <a:off x="1085850" y="3952163"/>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Ich </a:t>
            </a:r>
            <a:r>
              <a:rPr b="1" lang="en-GB" sz="3600" u="sng">
                <a:solidFill>
                  <a:schemeClr val="dk2"/>
                </a:solidFill>
                <a:latin typeface="Montserrat"/>
                <a:ea typeface="Montserrat"/>
                <a:cs typeface="Montserrat"/>
                <a:sym typeface="Montserrat"/>
              </a:rPr>
              <a:t>spiele</a:t>
            </a:r>
            <a:r>
              <a:rPr b="1" lang="en-GB" sz="3600">
                <a:solidFill>
                  <a:schemeClr val="dk2"/>
                </a:solidFill>
                <a:latin typeface="Montserrat"/>
                <a:ea typeface="Montserrat"/>
                <a:cs typeface="Montserrat"/>
                <a:sym typeface="Montserrat"/>
              </a:rPr>
              <a:t> Tennis</a:t>
            </a:r>
            <a:r>
              <a:rPr b="1" i="1" lang="en-GB" sz="3600">
                <a:solidFill>
                  <a:schemeClr val="dk2"/>
                </a:solidFill>
                <a:latin typeface="Montserrat"/>
                <a:ea typeface="Montserrat"/>
                <a:cs typeface="Montserrat"/>
                <a:sym typeface="Montserrat"/>
              </a:rPr>
              <a:t>, </a:t>
            </a:r>
            <a:r>
              <a:rPr b="1" lang="en-GB" sz="3600">
                <a:solidFill>
                  <a:schemeClr val="dk2"/>
                </a:solidFill>
                <a:latin typeface="Montserrat"/>
                <a:ea typeface="Montserrat"/>
                <a:cs typeface="Montserrat"/>
                <a:sym typeface="Montserrat"/>
              </a:rPr>
              <a:t>wenn</a:t>
            </a:r>
            <a:r>
              <a:rPr b="1" i="1" lang="en-GB" sz="3600">
                <a:solidFill>
                  <a:schemeClr val="dk2"/>
                </a:solidFill>
                <a:latin typeface="Montserrat"/>
                <a:ea typeface="Montserrat"/>
                <a:cs typeface="Montserrat"/>
                <a:sym typeface="Montserrat"/>
              </a:rPr>
              <a:t> </a:t>
            </a:r>
            <a:r>
              <a:rPr b="1" lang="en-GB" sz="3600">
                <a:solidFill>
                  <a:schemeClr val="dk2"/>
                </a:solidFill>
                <a:latin typeface="Montserrat"/>
                <a:ea typeface="Montserrat"/>
                <a:cs typeface="Montserrat"/>
                <a:sym typeface="Montserrat"/>
              </a:rPr>
              <a:t>das Wetter gut</a:t>
            </a:r>
            <a:r>
              <a:rPr b="1" lang="en-GB" sz="3600" u="sng">
                <a:solidFill>
                  <a:schemeClr val="dk2"/>
                </a:solidFill>
                <a:latin typeface="Montserrat"/>
                <a:ea typeface="Montserrat"/>
                <a:cs typeface="Montserrat"/>
                <a:sym typeface="Montserrat"/>
              </a:rPr>
              <a:t> ist</a:t>
            </a:r>
            <a:r>
              <a:rPr b="1" i="1" lang="en-GB" sz="3600">
                <a:solidFill>
                  <a:schemeClr val="dk2"/>
                </a:solidFill>
                <a:latin typeface="Montserrat"/>
                <a:ea typeface="Montserrat"/>
                <a:cs typeface="Montserrat"/>
                <a:sym typeface="Montserrat"/>
              </a:rPr>
              <a:t> = I play tennis, when/if the weather is good </a:t>
            </a:r>
            <a:endParaRPr b="1" i="1" sz="3600">
              <a:solidFill>
                <a:schemeClr val="dk2"/>
              </a:solidFill>
              <a:latin typeface="Montserrat"/>
              <a:ea typeface="Montserrat"/>
              <a:cs typeface="Montserrat"/>
              <a:sym typeface="Montserrat"/>
            </a:endParaRPr>
          </a:p>
        </p:txBody>
      </p:sp>
      <p:sp>
        <p:nvSpPr>
          <p:cNvPr id="167" name="Google Shape;167;p21"/>
          <p:cNvSpPr txBox="1"/>
          <p:nvPr/>
        </p:nvSpPr>
        <p:spPr>
          <a:xfrm>
            <a:off x="1143000" y="5525300"/>
            <a:ext cx="162270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 You can also start the sentence with </a:t>
            </a:r>
            <a:r>
              <a:rPr b="1" lang="en-GB" sz="3600">
                <a:solidFill>
                  <a:schemeClr val="dk2"/>
                </a:solidFill>
                <a:latin typeface="Montserrat"/>
                <a:ea typeface="Montserrat"/>
                <a:cs typeface="Montserrat"/>
                <a:sym typeface="Montserrat"/>
              </a:rPr>
              <a:t>wenn</a:t>
            </a:r>
            <a:r>
              <a:rPr b="1" i="1" lang="en-GB" sz="3600">
                <a:solidFill>
                  <a:schemeClr val="dk2"/>
                </a:solidFill>
                <a:latin typeface="Montserrat"/>
                <a:ea typeface="Montserrat"/>
                <a:cs typeface="Montserrat"/>
                <a:sym typeface="Montserrat"/>
              </a:rPr>
              <a:t>. If you do, the word order is as follows:</a:t>
            </a:r>
            <a:endParaRPr b="1" i="1" sz="3600">
              <a:solidFill>
                <a:schemeClr val="dk2"/>
              </a:solidFill>
              <a:latin typeface="Montserrat"/>
              <a:ea typeface="Montserrat"/>
              <a:cs typeface="Montserrat"/>
              <a:sym typeface="Montserrat"/>
            </a:endParaRPr>
          </a:p>
        </p:txBody>
      </p:sp>
      <p:sp>
        <p:nvSpPr>
          <p:cNvPr id="168" name="Google Shape;168;p21"/>
          <p:cNvSpPr txBox="1"/>
          <p:nvPr/>
        </p:nvSpPr>
        <p:spPr>
          <a:xfrm>
            <a:off x="1211850" y="7098425"/>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Wenn das Wetter gut </a:t>
            </a:r>
            <a:r>
              <a:rPr b="1" lang="en-GB" sz="3600" u="sng">
                <a:solidFill>
                  <a:schemeClr val="dk2"/>
                </a:solidFill>
                <a:latin typeface="Montserrat"/>
                <a:ea typeface="Montserrat"/>
                <a:cs typeface="Montserrat"/>
                <a:sym typeface="Montserrat"/>
              </a:rPr>
              <a:t>ist</a:t>
            </a:r>
            <a:r>
              <a:rPr b="1" lang="en-GB" sz="3600">
                <a:solidFill>
                  <a:schemeClr val="dk2"/>
                </a:solidFill>
                <a:latin typeface="Montserrat"/>
                <a:ea typeface="Montserrat"/>
                <a:cs typeface="Montserrat"/>
                <a:sym typeface="Montserrat"/>
              </a:rPr>
              <a:t>, </a:t>
            </a:r>
            <a:r>
              <a:rPr b="1" lang="en-GB" sz="3600" u="sng">
                <a:solidFill>
                  <a:schemeClr val="dk2"/>
                </a:solidFill>
                <a:latin typeface="Montserrat"/>
                <a:ea typeface="Montserrat"/>
                <a:cs typeface="Montserrat"/>
                <a:sym typeface="Montserrat"/>
              </a:rPr>
              <a:t>spiele </a:t>
            </a:r>
            <a:r>
              <a:rPr b="1" lang="en-GB" sz="3600">
                <a:solidFill>
                  <a:schemeClr val="dk2"/>
                </a:solidFill>
                <a:latin typeface="Montserrat"/>
                <a:ea typeface="Montserrat"/>
                <a:cs typeface="Montserrat"/>
                <a:sym typeface="Montserrat"/>
              </a:rPr>
              <a:t>ich Tennis = </a:t>
            </a:r>
            <a:r>
              <a:rPr b="1" i="1" lang="en-GB" sz="3600">
                <a:solidFill>
                  <a:schemeClr val="dk2"/>
                </a:solidFill>
                <a:latin typeface="Montserrat"/>
                <a:ea typeface="Montserrat"/>
                <a:cs typeface="Montserrat"/>
                <a:sym typeface="Montserrat"/>
              </a:rPr>
              <a:t>When/if the weather is good, I play tennis</a:t>
            </a:r>
            <a:endParaRPr b="1" i="1" sz="36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nvSpPr>
        <p:spPr>
          <a:xfrm>
            <a:off x="1143000" y="876300"/>
            <a:ext cx="16116300" cy="15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Wenn can also be used when you are talking about your future plans</a:t>
            </a:r>
            <a:endParaRPr b="1" sz="3600">
              <a:solidFill>
                <a:schemeClr val="dk2"/>
              </a:solidFill>
              <a:latin typeface="Montserrat"/>
              <a:ea typeface="Montserrat"/>
              <a:cs typeface="Montserrat"/>
              <a:sym typeface="Montserrat"/>
            </a:endParaRPr>
          </a:p>
        </p:txBody>
      </p:sp>
      <p:sp>
        <p:nvSpPr>
          <p:cNvPr id="174" name="Google Shape;174;p22"/>
          <p:cNvSpPr txBox="1"/>
          <p:nvPr/>
        </p:nvSpPr>
        <p:spPr>
          <a:xfrm>
            <a:off x="1211850" y="2553500"/>
            <a:ext cx="16116300" cy="98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Eg. </a:t>
            </a:r>
            <a:r>
              <a:rPr b="1" lang="en-GB" sz="3600">
                <a:solidFill>
                  <a:schemeClr val="dk2"/>
                </a:solidFill>
                <a:latin typeface="Montserrat"/>
                <a:ea typeface="Montserrat"/>
                <a:cs typeface="Montserrat"/>
                <a:sym typeface="Montserrat"/>
              </a:rPr>
              <a:t> Ich </a:t>
            </a:r>
            <a:r>
              <a:rPr b="1" lang="en-GB" sz="3600" u="sng">
                <a:solidFill>
                  <a:schemeClr val="dk2"/>
                </a:solidFill>
                <a:latin typeface="Montserrat"/>
                <a:ea typeface="Montserrat"/>
                <a:cs typeface="Montserrat"/>
                <a:sym typeface="Montserrat"/>
              </a:rPr>
              <a:t>werde</a:t>
            </a:r>
            <a:r>
              <a:rPr b="1" lang="en-GB" sz="3600">
                <a:solidFill>
                  <a:schemeClr val="dk2"/>
                </a:solidFill>
                <a:latin typeface="Montserrat"/>
                <a:ea typeface="Montserrat"/>
                <a:cs typeface="Montserrat"/>
                <a:sym typeface="Montserrat"/>
              </a:rPr>
              <a:t> Tennis spielen. Das Wetter </a:t>
            </a:r>
            <a:r>
              <a:rPr b="1" lang="en-GB" sz="3600" u="sng">
                <a:solidFill>
                  <a:schemeClr val="dk2"/>
                </a:solidFill>
                <a:latin typeface="Montserrat"/>
                <a:ea typeface="Montserrat"/>
                <a:cs typeface="Montserrat"/>
                <a:sym typeface="Montserrat"/>
              </a:rPr>
              <a:t>ist</a:t>
            </a:r>
            <a:r>
              <a:rPr b="1" lang="en-GB" sz="3600">
                <a:solidFill>
                  <a:schemeClr val="dk2"/>
                </a:solidFill>
                <a:latin typeface="Montserrat"/>
                <a:ea typeface="Montserrat"/>
                <a:cs typeface="Montserrat"/>
                <a:sym typeface="Montserrat"/>
              </a:rPr>
              <a:t> gut</a:t>
            </a:r>
            <a:endParaRPr b="1" i="1" sz="3600">
              <a:solidFill>
                <a:schemeClr val="dk2"/>
              </a:solidFill>
              <a:latin typeface="Montserrat"/>
              <a:ea typeface="Montserrat"/>
              <a:cs typeface="Montserrat"/>
              <a:sym typeface="Montserrat"/>
            </a:endParaRPr>
          </a:p>
        </p:txBody>
      </p:sp>
      <p:sp>
        <p:nvSpPr>
          <p:cNvPr id="175" name="Google Shape;175;p22"/>
          <p:cNvSpPr txBox="1"/>
          <p:nvPr/>
        </p:nvSpPr>
        <p:spPr>
          <a:xfrm>
            <a:off x="1085850" y="3713488"/>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Ich </a:t>
            </a:r>
            <a:r>
              <a:rPr b="1" lang="en-GB" sz="3600" u="sng">
                <a:solidFill>
                  <a:schemeClr val="dk2"/>
                </a:solidFill>
                <a:latin typeface="Montserrat"/>
                <a:ea typeface="Montserrat"/>
                <a:cs typeface="Montserrat"/>
                <a:sym typeface="Montserrat"/>
              </a:rPr>
              <a:t>werde </a:t>
            </a:r>
            <a:r>
              <a:rPr b="1" lang="en-GB" sz="3600">
                <a:solidFill>
                  <a:schemeClr val="dk2"/>
                </a:solidFill>
                <a:latin typeface="Montserrat"/>
                <a:ea typeface="Montserrat"/>
                <a:cs typeface="Montserrat"/>
                <a:sym typeface="Montserrat"/>
              </a:rPr>
              <a:t>Tennis </a:t>
            </a:r>
            <a:r>
              <a:rPr b="1" lang="en-GB" sz="3600" u="sng">
                <a:solidFill>
                  <a:schemeClr val="dk2"/>
                </a:solidFill>
                <a:latin typeface="Montserrat"/>
                <a:ea typeface="Montserrat"/>
                <a:cs typeface="Montserrat"/>
                <a:sym typeface="Montserrat"/>
              </a:rPr>
              <a:t>spielen</a:t>
            </a:r>
            <a:r>
              <a:rPr b="1" i="1" lang="en-GB" sz="3600">
                <a:solidFill>
                  <a:schemeClr val="dk2"/>
                </a:solidFill>
                <a:latin typeface="Montserrat"/>
                <a:ea typeface="Montserrat"/>
                <a:cs typeface="Montserrat"/>
                <a:sym typeface="Montserrat"/>
              </a:rPr>
              <a:t>, </a:t>
            </a:r>
            <a:r>
              <a:rPr b="1" lang="en-GB" sz="3600">
                <a:solidFill>
                  <a:schemeClr val="dk2"/>
                </a:solidFill>
                <a:latin typeface="Montserrat"/>
                <a:ea typeface="Montserrat"/>
                <a:cs typeface="Montserrat"/>
                <a:sym typeface="Montserrat"/>
              </a:rPr>
              <a:t>wenn</a:t>
            </a:r>
            <a:r>
              <a:rPr b="1" i="1" lang="en-GB" sz="3600">
                <a:solidFill>
                  <a:schemeClr val="dk2"/>
                </a:solidFill>
                <a:latin typeface="Montserrat"/>
                <a:ea typeface="Montserrat"/>
                <a:cs typeface="Montserrat"/>
                <a:sym typeface="Montserrat"/>
              </a:rPr>
              <a:t> </a:t>
            </a:r>
            <a:r>
              <a:rPr b="1" lang="en-GB" sz="3600">
                <a:solidFill>
                  <a:schemeClr val="dk2"/>
                </a:solidFill>
                <a:latin typeface="Montserrat"/>
                <a:ea typeface="Montserrat"/>
                <a:cs typeface="Montserrat"/>
                <a:sym typeface="Montserrat"/>
              </a:rPr>
              <a:t>das Wetter gut </a:t>
            </a:r>
            <a:r>
              <a:rPr b="1" lang="en-GB" sz="3600" u="sng">
                <a:solidFill>
                  <a:schemeClr val="dk2"/>
                </a:solidFill>
                <a:latin typeface="Montserrat"/>
                <a:ea typeface="Montserrat"/>
                <a:cs typeface="Montserrat"/>
                <a:sym typeface="Montserrat"/>
              </a:rPr>
              <a:t>ist</a:t>
            </a:r>
            <a:r>
              <a:rPr b="1" i="1" lang="en-GB" sz="3600">
                <a:solidFill>
                  <a:schemeClr val="dk2"/>
                </a:solidFill>
                <a:latin typeface="Montserrat"/>
                <a:ea typeface="Montserrat"/>
                <a:cs typeface="Montserrat"/>
                <a:sym typeface="Montserrat"/>
              </a:rPr>
              <a:t> = I will play tennis, when/if the weather is good </a:t>
            </a:r>
            <a:endParaRPr b="1" i="1" sz="3600">
              <a:solidFill>
                <a:schemeClr val="dk2"/>
              </a:solidFill>
              <a:latin typeface="Montserrat"/>
              <a:ea typeface="Montserrat"/>
              <a:cs typeface="Montserrat"/>
              <a:sym typeface="Montserrat"/>
            </a:endParaRPr>
          </a:p>
        </p:txBody>
      </p:sp>
      <p:sp>
        <p:nvSpPr>
          <p:cNvPr id="176" name="Google Shape;176;p22"/>
          <p:cNvSpPr txBox="1"/>
          <p:nvPr/>
        </p:nvSpPr>
        <p:spPr>
          <a:xfrm>
            <a:off x="1143000" y="5280888"/>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 </a:t>
            </a:r>
            <a:r>
              <a:rPr b="1" i="1" lang="en-GB" sz="3600">
                <a:solidFill>
                  <a:schemeClr val="dk2"/>
                </a:solidFill>
                <a:latin typeface="Montserrat"/>
                <a:ea typeface="Montserrat"/>
                <a:cs typeface="Montserrat"/>
                <a:sym typeface="Montserrat"/>
              </a:rPr>
              <a:t>Just like before, you </a:t>
            </a:r>
            <a:r>
              <a:rPr b="1" i="1" lang="en-GB" sz="3600">
                <a:solidFill>
                  <a:schemeClr val="dk2"/>
                </a:solidFill>
                <a:latin typeface="Montserrat"/>
                <a:ea typeface="Montserrat"/>
                <a:cs typeface="Montserrat"/>
                <a:sym typeface="Montserrat"/>
              </a:rPr>
              <a:t>can also start the sentence with </a:t>
            </a:r>
            <a:r>
              <a:rPr b="1" lang="en-GB" sz="3600">
                <a:solidFill>
                  <a:schemeClr val="dk2"/>
                </a:solidFill>
                <a:latin typeface="Montserrat"/>
                <a:ea typeface="Montserrat"/>
                <a:cs typeface="Montserrat"/>
                <a:sym typeface="Montserrat"/>
              </a:rPr>
              <a:t>wenn</a:t>
            </a:r>
            <a:r>
              <a:rPr b="1" i="1" lang="en-GB" sz="3600">
                <a:solidFill>
                  <a:schemeClr val="dk2"/>
                </a:solidFill>
                <a:latin typeface="Montserrat"/>
                <a:ea typeface="Montserrat"/>
                <a:cs typeface="Montserrat"/>
                <a:sym typeface="Montserrat"/>
              </a:rPr>
              <a:t>. if you do, the word order is as follows:</a:t>
            </a:r>
            <a:endParaRPr b="1" i="1" sz="3600">
              <a:solidFill>
                <a:schemeClr val="dk2"/>
              </a:solidFill>
              <a:latin typeface="Montserrat"/>
              <a:ea typeface="Montserrat"/>
              <a:cs typeface="Montserrat"/>
              <a:sym typeface="Montserrat"/>
            </a:endParaRPr>
          </a:p>
        </p:txBody>
      </p:sp>
      <p:sp>
        <p:nvSpPr>
          <p:cNvPr id="177" name="Google Shape;177;p22"/>
          <p:cNvSpPr txBox="1"/>
          <p:nvPr/>
        </p:nvSpPr>
        <p:spPr>
          <a:xfrm>
            <a:off x="1085850" y="68483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Wenn das Wetter gut </a:t>
            </a:r>
            <a:r>
              <a:rPr b="1" lang="en-GB" sz="3600" u="sng">
                <a:solidFill>
                  <a:schemeClr val="dk2"/>
                </a:solidFill>
                <a:latin typeface="Montserrat"/>
                <a:ea typeface="Montserrat"/>
                <a:cs typeface="Montserrat"/>
                <a:sym typeface="Montserrat"/>
              </a:rPr>
              <a:t>ist</a:t>
            </a:r>
            <a:r>
              <a:rPr b="1" lang="en-GB" sz="3600">
                <a:solidFill>
                  <a:schemeClr val="dk2"/>
                </a:solidFill>
                <a:latin typeface="Montserrat"/>
                <a:ea typeface="Montserrat"/>
                <a:cs typeface="Montserrat"/>
                <a:sym typeface="Montserrat"/>
              </a:rPr>
              <a:t>, </a:t>
            </a:r>
            <a:r>
              <a:rPr b="1" lang="en-GB" sz="3600" u="sng">
                <a:solidFill>
                  <a:schemeClr val="dk2"/>
                </a:solidFill>
                <a:latin typeface="Montserrat"/>
                <a:ea typeface="Montserrat"/>
                <a:cs typeface="Montserrat"/>
                <a:sym typeface="Montserrat"/>
              </a:rPr>
              <a:t>werde</a:t>
            </a:r>
            <a:r>
              <a:rPr b="1" lang="en-GB" sz="3600">
                <a:solidFill>
                  <a:schemeClr val="dk2"/>
                </a:solidFill>
                <a:latin typeface="Montserrat"/>
                <a:ea typeface="Montserrat"/>
                <a:cs typeface="Montserrat"/>
                <a:sym typeface="Montserrat"/>
              </a:rPr>
              <a:t> ich Tennis spielen = </a:t>
            </a:r>
            <a:r>
              <a:rPr b="1" i="1" lang="en-GB" sz="3600">
                <a:solidFill>
                  <a:schemeClr val="dk2"/>
                </a:solidFill>
                <a:latin typeface="Montserrat"/>
                <a:ea typeface="Montserrat"/>
                <a:cs typeface="Montserrat"/>
                <a:sym typeface="Montserrat"/>
              </a:rPr>
              <a:t>When/if the weather is good, I will play tennis</a:t>
            </a:r>
            <a:endParaRPr b="1" i="1" sz="36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nvSpPr>
        <p:spPr>
          <a:xfrm>
            <a:off x="4591125" y="7651875"/>
            <a:ext cx="8991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83" name="Google Shape;183;p23"/>
          <p:cNvSpPr txBox="1"/>
          <p:nvPr/>
        </p:nvSpPr>
        <p:spPr>
          <a:xfrm>
            <a:off x="7575300" y="6461025"/>
            <a:ext cx="3137400" cy="11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graphicFrame>
        <p:nvGraphicFramePr>
          <p:cNvPr id="184" name="Google Shape;184;p23"/>
          <p:cNvGraphicFramePr/>
          <p:nvPr/>
        </p:nvGraphicFramePr>
        <p:xfrm>
          <a:off x="1251325" y="1549450"/>
          <a:ext cx="3000000" cy="3000000"/>
        </p:xfrm>
        <a:graphic>
          <a:graphicData uri="http://schemas.openxmlformats.org/drawingml/2006/table">
            <a:tbl>
              <a:tblPr>
                <a:noFill/>
                <a:tableStyleId>{6C1950CA-6FA3-40A4-B8BF-70BB8D52DC73}</a:tableStyleId>
              </a:tblPr>
              <a:tblGrid>
                <a:gridCol w="15622650"/>
              </a:tblGrid>
              <a:tr h="6858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1. Ich möchte nach Amerika fahren</a:t>
                      </a:r>
                      <a:r>
                        <a:rPr i="1" lang="en-GB" sz="3200">
                          <a:solidFill>
                            <a:schemeClr val="dk2"/>
                          </a:solidFill>
                          <a:latin typeface="Montserrat"/>
                          <a:ea typeface="Montserrat"/>
                          <a:cs typeface="Montserrat"/>
                          <a:sym typeface="Montserrat"/>
                        </a:rPr>
                        <a:t>   </a:t>
                      </a:r>
                      <a:r>
                        <a:rPr lang="en-GB" sz="3200">
                          <a:solidFill>
                            <a:schemeClr val="dk2"/>
                          </a:solidFill>
                          <a:latin typeface="Montserrat"/>
                          <a:ea typeface="Montserrat"/>
                          <a:cs typeface="Montserrat"/>
                          <a:sym typeface="Montserrat"/>
                        </a:rPr>
                        <a:t>Wenn     Ich bin älter</a:t>
                      </a:r>
                      <a:endParaRPr sz="3200">
                        <a:solidFill>
                          <a:schemeClr val="dk2"/>
                        </a:solidFill>
                        <a:latin typeface="Montserrat"/>
                        <a:ea typeface="Montserrat"/>
                        <a:cs typeface="Montserrat"/>
                        <a:sym typeface="Montserrat"/>
                      </a:endParaRPr>
                    </a:p>
                  </a:txBody>
                  <a:tcPr marT="91425" marB="91425" marR="91425" marL="91425"/>
                </a:tc>
              </a:tr>
              <a:tr h="7010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2. Wir werden uns sonnen    Wenn     Das Wetter ist gut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3.  Ich muss das Schloss besichtigen    Wenn    Es ist wirklich so prächtig</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4. Wenn     Wir haben Zeit         Wir werden Ausflüge machen</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5. Wenn      Wir haben das Geld    Wir werden ins Ausland fahren</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bl>
          </a:graphicData>
        </a:graphic>
      </p:graphicFrame>
      <p:sp>
        <p:nvSpPr>
          <p:cNvPr id="185" name="Google Shape;185;p23"/>
          <p:cNvSpPr txBox="1"/>
          <p:nvPr/>
        </p:nvSpPr>
        <p:spPr>
          <a:xfrm>
            <a:off x="1721675" y="316575"/>
            <a:ext cx="105213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Wie ist die richtige Reihenfolge? </a:t>
            </a:r>
            <a:endParaRPr b="1" sz="4000">
              <a:solidFill>
                <a:schemeClr val="dk2"/>
              </a:solidFill>
              <a:latin typeface="Montserrat"/>
              <a:ea typeface="Montserrat"/>
              <a:cs typeface="Montserrat"/>
              <a:sym typeface="Montserrat"/>
            </a:endParaRPr>
          </a:p>
        </p:txBody>
      </p:sp>
      <p:sp>
        <p:nvSpPr>
          <p:cNvPr id="186" name="Google Shape;186;p23"/>
          <p:cNvSpPr txBox="1"/>
          <p:nvPr/>
        </p:nvSpPr>
        <p:spPr>
          <a:xfrm>
            <a:off x="1836475" y="2309150"/>
            <a:ext cx="133524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Ich möchte nach Amerika fahren, wenn ich älter bin</a:t>
            </a:r>
            <a:endParaRPr sz="2800">
              <a:solidFill>
                <a:schemeClr val="dk2"/>
              </a:solidFill>
              <a:latin typeface="Montserrat"/>
              <a:ea typeface="Montserrat"/>
              <a:cs typeface="Montserrat"/>
              <a:sym typeface="Montserrat"/>
            </a:endParaRPr>
          </a:p>
        </p:txBody>
      </p:sp>
      <p:sp>
        <p:nvSpPr>
          <p:cNvPr id="187" name="Google Shape;187;p23"/>
          <p:cNvSpPr txBox="1"/>
          <p:nvPr/>
        </p:nvSpPr>
        <p:spPr>
          <a:xfrm>
            <a:off x="1251325" y="3615300"/>
            <a:ext cx="98295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Wir werden uns sonnen, wenn das Wetter gut ist</a:t>
            </a:r>
            <a:endParaRPr sz="2800">
              <a:solidFill>
                <a:schemeClr val="dk2"/>
              </a:solidFill>
              <a:latin typeface="Montserrat"/>
              <a:ea typeface="Montserrat"/>
              <a:cs typeface="Montserrat"/>
              <a:sym typeface="Montserrat"/>
            </a:endParaRPr>
          </a:p>
        </p:txBody>
      </p:sp>
      <p:sp>
        <p:nvSpPr>
          <p:cNvPr id="188" name="Google Shape;188;p23"/>
          <p:cNvSpPr txBox="1"/>
          <p:nvPr/>
        </p:nvSpPr>
        <p:spPr>
          <a:xfrm>
            <a:off x="1203925" y="5088400"/>
            <a:ext cx="142911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Ich muss das Schloss besuchen, wenn es wirklich so prächtig ist</a:t>
            </a:r>
            <a:endParaRPr sz="2800">
              <a:solidFill>
                <a:schemeClr val="dk2"/>
              </a:solidFill>
              <a:latin typeface="Montserrat"/>
              <a:ea typeface="Montserrat"/>
              <a:cs typeface="Montserrat"/>
              <a:sym typeface="Montserrat"/>
            </a:endParaRPr>
          </a:p>
        </p:txBody>
      </p:sp>
      <p:sp>
        <p:nvSpPr>
          <p:cNvPr id="189" name="Google Shape;189;p23"/>
          <p:cNvSpPr txBox="1"/>
          <p:nvPr/>
        </p:nvSpPr>
        <p:spPr>
          <a:xfrm>
            <a:off x="1251325" y="6478025"/>
            <a:ext cx="130767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Wenn wir Zeit haben, werden wir Ausflüge machen</a:t>
            </a:r>
            <a:endParaRPr sz="2800">
              <a:solidFill>
                <a:schemeClr val="dk2"/>
              </a:solidFill>
              <a:latin typeface="Montserrat"/>
              <a:ea typeface="Montserrat"/>
              <a:cs typeface="Montserrat"/>
              <a:sym typeface="Montserrat"/>
            </a:endParaRPr>
          </a:p>
        </p:txBody>
      </p:sp>
      <p:sp>
        <p:nvSpPr>
          <p:cNvPr id="190" name="Google Shape;190;p23"/>
          <p:cNvSpPr txBox="1"/>
          <p:nvPr/>
        </p:nvSpPr>
        <p:spPr>
          <a:xfrm>
            <a:off x="1146475" y="7867650"/>
            <a:ext cx="133524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Wenn wir das Geld haben, werden wir ins Ausland fahren                 </a:t>
            </a:r>
            <a:endParaRPr sz="28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4" name="Shape 194"/>
        <p:cNvGrpSpPr/>
        <p:nvPr/>
      </p:nvGrpSpPr>
      <p:grpSpPr>
        <a:xfrm>
          <a:off x="0" y="0"/>
          <a:ext cx="0" cy="0"/>
          <a:chOff x="0" y="0"/>
          <a:chExt cx="0" cy="0"/>
        </a:xfrm>
      </p:grpSpPr>
      <p:sp>
        <p:nvSpPr>
          <p:cNvPr id="195" name="Google Shape;195;p24"/>
          <p:cNvSpPr txBox="1"/>
          <p:nvPr>
            <p:ph type="title"/>
          </p:nvPr>
        </p:nvSpPr>
        <p:spPr>
          <a:xfrm>
            <a:off x="917950" y="760475"/>
            <a:ext cx="6713700" cy="80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Summary</a:t>
            </a:r>
            <a:r>
              <a:rPr lang="en-GB">
                <a:solidFill>
                  <a:schemeClr val="dk2"/>
                </a:solidFill>
              </a:rPr>
              <a:t> of learning</a:t>
            </a:r>
            <a:endParaRPr>
              <a:solidFill>
                <a:schemeClr val="dk2"/>
              </a:solidFill>
            </a:endParaRPr>
          </a:p>
        </p:txBody>
      </p:sp>
      <p:sp>
        <p:nvSpPr>
          <p:cNvPr id="196" name="Google Shape;196;p24"/>
          <p:cNvSpPr txBox="1"/>
          <p:nvPr/>
        </p:nvSpPr>
        <p:spPr>
          <a:xfrm>
            <a:off x="707825" y="1826800"/>
            <a:ext cx="14921100" cy="11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In German, </a:t>
            </a:r>
            <a:r>
              <a:rPr b="1" lang="en-GB" sz="3000">
                <a:solidFill>
                  <a:schemeClr val="dk2"/>
                </a:solidFill>
                <a:latin typeface="Montserrat"/>
                <a:ea typeface="Montserrat"/>
                <a:cs typeface="Montserrat"/>
                <a:sym typeface="Montserrat"/>
              </a:rPr>
              <a:t>wenn (</a:t>
            </a:r>
            <a:r>
              <a:rPr b="1" i="1" lang="en-GB" sz="3000">
                <a:solidFill>
                  <a:schemeClr val="dk2"/>
                </a:solidFill>
                <a:latin typeface="Montserrat"/>
                <a:ea typeface="Montserrat"/>
                <a:cs typeface="Montserrat"/>
                <a:sym typeface="Montserrat"/>
              </a:rPr>
              <a:t>when/if</a:t>
            </a:r>
            <a:r>
              <a:rPr b="1" lang="en-GB" sz="3000">
                <a:solidFill>
                  <a:schemeClr val="dk2"/>
                </a:solidFill>
                <a:latin typeface="Montserrat"/>
                <a:ea typeface="Montserrat"/>
                <a:cs typeface="Montserrat"/>
                <a:sym typeface="Montserrat"/>
              </a:rPr>
              <a:t>)</a:t>
            </a:r>
            <a:r>
              <a:rPr b="1" i="1" lang="en-GB" sz="3000">
                <a:solidFill>
                  <a:schemeClr val="dk2"/>
                </a:solidFill>
                <a:latin typeface="Montserrat"/>
                <a:ea typeface="Montserrat"/>
                <a:cs typeface="Montserrat"/>
                <a:sym typeface="Montserrat"/>
              </a:rPr>
              <a:t> is a useful conjunction when you are talking about your holiday plans. It is subordinating and sends the verb to</a:t>
            </a:r>
            <a:endParaRPr b="1" i="1" sz="3000">
              <a:solidFill>
                <a:schemeClr val="dk2"/>
              </a:solidFill>
              <a:latin typeface="Montserrat"/>
              <a:ea typeface="Montserrat"/>
              <a:cs typeface="Montserrat"/>
              <a:sym typeface="Montserrat"/>
            </a:endParaRPr>
          </a:p>
        </p:txBody>
      </p:sp>
      <p:sp>
        <p:nvSpPr>
          <p:cNvPr id="197" name="Google Shape;197;p24"/>
          <p:cNvSpPr txBox="1"/>
          <p:nvPr/>
        </p:nvSpPr>
        <p:spPr>
          <a:xfrm>
            <a:off x="12357825" y="4107575"/>
            <a:ext cx="535500" cy="8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98" name="Google Shape;198;p24"/>
          <p:cNvSpPr txBox="1"/>
          <p:nvPr/>
        </p:nvSpPr>
        <p:spPr>
          <a:xfrm>
            <a:off x="707825" y="7361000"/>
            <a:ext cx="14621400" cy="17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Eg.</a:t>
            </a:r>
            <a:r>
              <a:rPr b="1" lang="en-GB" sz="3000">
                <a:solidFill>
                  <a:schemeClr val="dk2"/>
                </a:solidFill>
                <a:latin typeface="Montserrat"/>
                <a:ea typeface="Montserrat"/>
                <a:cs typeface="Montserrat"/>
                <a:sym typeface="Montserrat"/>
              </a:rPr>
              <a:t> When I am older, I will go to America</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Wenn ich älter         ,                       ich nach Amerika fahren</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p:txBody>
      </p:sp>
      <p:sp>
        <p:nvSpPr>
          <p:cNvPr id="199" name="Google Shape;199;p24"/>
          <p:cNvSpPr txBox="1"/>
          <p:nvPr/>
        </p:nvSpPr>
        <p:spPr>
          <a:xfrm>
            <a:off x="927725" y="3323650"/>
            <a:ext cx="14481300" cy="14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3000">
                <a:solidFill>
                  <a:schemeClr val="dk2"/>
                </a:solidFill>
                <a:latin typeface="Montserrat"/>
                <a:ea typeface="Montserrat"/>
                <a:cs typeface="Montserrat"/>
                <a:sym typeface="Montserrat"/>
              </a:rPr>
              <a:t>Eg</a:t>
            </a:r>
            <a:r>
              <a:rPr lang="en-GB" sz="3000">
                <a:solidFill>
                  <a:schemeClr val="dk2"/>
                </a:solidFill>
                <a:latin typeface="Montserrat"/>
                <a:ea typeface="Montserrat"/>
                <a:cs typeface="Montserrat"/>
                <a:sym typeface="Montserrat"/>
              </a:rPr>
              <a:t> </a:t>
            </a:r>
            <a:r>
              <a:rPr b="1" i="1" lang="en-GB" sz="3000">
                <a:solidFill>
                  <a:schemeClr val="dk2"/>
                </a:solidFill>
                <a:latin typeface="Montserrat"/>
                <a:ea typeface="Montserrat"/>
                <a:cs typeface="Montserrat"/>
                <a:sym typeface="Montserrat"/>
              </a:rPr>
              <a:t>I will go to America when I am older = </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   Ich werde nach Amerika fahren, wenn ich älter</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p:txBody>
      </p:sp>
      <p:sp>
        <p:nvSpPr>
          <p:cNvPr id="200" name="Google Shape;200;p24"/>
          <p:cNvSpPr txBox="1"/>
          <p:nvPr/>
        </p:nvSpPr>
        <p:spPr>
          <a:xfrm>
            <a:off x="14175125" y="2281900"/>
            <a:ext cx="27960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to the end</a:t>
            </a:r>
            <a:endParaRPr b="1" sz="3000">
              <a:solidFill>
                <a:schemeClr val="dk2"/>
              </a:solidFill>
              <a:highlight>
                <a:schemeClr val="lt1"/>
              </a:highlight>
              <a:latin typeface="Montserrat"/>
              <a:ea typeface="Montserrat"/>
              <a:cs typeface="Montserrat"/>
              <a:sym typeface="Montserrat"/>
            </a:endParaRPr>
          </a:p>
        </p:txBody>
      </p:sp>
      <p:sp>
        <p:nvSpPr>
          <p:cNvPr id="201" name="Google Shape;201;p24"/>
          <p:cNvSpPr txBox="1"/>
          <p:nvPr/>
        </p:nvSpPr>
        <p:spPr>
          <a:xfrm>
            <a:off x="11074825" y="4144738"/>
            <a:ext cx="16434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 bin</a:t>
            </a:r>
            <a:endParaRPr sz="2800">
              <a:solidFill>
                <a:schemeClr val="dk2"/>
              </a:solidFill>
              <a:highlight>
                <a:schemeClr val="lt1"/>
              </a:highlight>
              <a:latin typeface="Montserrat"/>
              <a:ea typeface="Montserrat"/>
              <a:cs typeface="Montserrat"/>
              <a:sym typeface="Montserrat"/>
            </a:endParaRPr>
          </a:p>
        </p:txBody>
      </p:sp>
      <p:sp>
        <p:nvSpPr>
          <p:cNvPr id="202" name="Google Shape;202;p24"/>
          <p:cNvSpPr txBox="1"/>
          <p:nvPr/>
        </p:nvSpPr>
        <p:spPr>
          <a:xfrm>
            <a:off x="3819800" y="8341125"/>
            <a:ext cx="9921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bin</a:t>
            </a:r>
            <a:endParaRPr sz="3000">
              <a:solidFill>
                <a:schemeClr val="dk2"/>
              </a:solidFill>
              <a:highlight>
                <a:schemeClr val="lt1"/>
              </a:highlight>
              <a:latin typeface="Montserrat"/>
              <a:ea typeface="Montserrat"/>
              <a:cs typeface="Montserrat"/>
              <a:sym typeface="Montserrat"/>
            </a:endParaRPr>
          </a:p>
        </p:txBody>
      </p:sp>
      <p:sp>
        <p:nvSpPr>
          <p:cNvPr id="203" name="Google Shape;203;p24"/>
          <p:cNvSpPr txBox="1"/>
          <p:nvPr/>
        </p:nvSpPr>
        <p:spPr>
          <a:xfrm>
            <a:off x="5254063" y="8386125"/>
            <a:ext cx="1643400" cy="5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werde</a:t>
            </a:r>
            <a:endParaRPr b="1" sz="3000">
              <a:solidFill>
                <a:schemeClr val="dk2"/>
              </a:solidFill>
              <a:highlight>
                <a:schemeClr val="lt1"/>
              </a:highlight>
              <a:latin typeface="Montserrat"/>
              <a:ea typeface="Montserrat"/>
              <a:cs typeface="Montserrat"/>
              <a:sym typeface="Montserrat"/>
            </a:endParaRPr>
          </a:p>
        </p:txBody>
      </p:sp>
      <p:sp>
        <p:nvSpPr>
          <p:cNvPr id="204" name="Google Shape;204;p24"/>
          <p:cNvSpPr txBox="1"/>
          <p:nvPr/>
        </p:nvSpPr>
        <p:spPr>
          <a:xfrm>
            <a:off x="644825" y="5172975"/>
            <a:ext cx="15215400" cy="19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It is also possible to start the sentence with </a:t>
            </a:r>
            <a:r>
              <a:rPr b="1" lang="en-GB" sz="3000">
                <a:solidFill>
                  <a:schemeClr val="dk2"/>
                </a:solidFill>
                <a:latin typeface="Montserrat"/>
                <a:ea typeface="Montserrat"/>
                <a:cs typeface="Montserrat"/>
                <a:sym typeface="Montserrat"/>
              </a:rPr>
              <a:t>wenn.</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if this is done, the verb goes to the end of the subordinate clause, but is immediately followed by the verb of the main clause, with only a comma inbetween. </a:t>
            </a:r>
            <a:endParaRPr i="1" sz="30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