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941B6A8-51DA-4318-A535-84D814F794AA}">
  <a:tblStyle styleId="{3941B6A8-51DA-4318-A535-84D814F794A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44bb5b5f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44bb5b5f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65f6a030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65f6a030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65f6a0308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65f6a0308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65f6a0308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65f6a0308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65f6a0308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65f6a0308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718675" y="2334725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Day of Judgement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Lesson 9 of 13 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Worksheet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718675" y="890050"/>
            <a:ext cx="1645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RELIGIOUS EDUCATION</a:t>
            </a:r>
            <a:endParaRPr/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Mr Latif </a:t>
            </a:r>
            <a:endParaRPr/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88" name="Google Shape;88;p15"/>
          <p:cNvSpPr txBox="1"/>
          <p:nvPr>
            <p:ph idx="4294967295" type="ctrTitle"/>
          </p:nvPr>
        </p:nvSpPr>
        <p:spPr>
          <a:xfrm>
            <a:off x="762975" y="714525"/>
            <a:ext cx="11642400" cy="1018200"/>
          </a:xfrm>
          <a:prstGeom prst="rect">
            <a:avLst/>
          </a:prstGeom>
          <a:noFill/>
          <a:ln cap="flat" cmpd="sng" w="12700">
            <a:solidFill>
              <a:srgbClr val="17365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50" lIns="137150" spcFirstLastPara="1" rIns="137150" wrap="square" tIns="6855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</a:pPr>
            <a:r>
              <a:t/>
            </a:r>
            <a:endParaRPr sz="4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</a:pPr>
            <a:r>
              <a:rPr lang="en-GB" sz="4000">
                <a:solidFill>
                  <a:srgbClr val="434343"/>
                </a:solidFill>
              </a:rPr>
              <a:t>Resource Sheet: Verses on Jannah </a:t>
            </a:r>
            <a:endParaRPr sz="40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</a:pPr>
            <a:r>
              <a:t/>
            </a:r>
            <a:endParaRPr sz="4000"/>
          </a:p>
        </p:txBody>
      </p:sp>
      <p:graphicFrame>
        <p:nvGraphicFramePr>
          <p:cNvPr id="89" name="Google Shape;89;p15"/>
          <p:cNvGraphicFramePr/>
          <p:nvPr/>
        </p:nvGraphicFramePr>
        <p:xfrm>
          <a:off x="275108" y="219945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{3941B6A8-51DA-4318-A535-84D814F794AA}</a:tableStyleId>
              </a:tblPr>
              <a:tblGrid>
                <a:gridCol w="8828325"/>
                <a:gridCol w="8909475"/>
              </a:tblGrid>
              <a:tr h="16018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Verse from the Qur’an on Jannah 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600" marB="68600" marR="182900" marL="182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does this tell us about Jannah? 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600" marB="68600" marR="182900" marL="182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7078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“Peace be upon you for what you patiently endured. And excellent is the final home</a:t>
                      </a:r>
                      <a:r>
                        <a:rPr b="1"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”</a:t>
                      </a: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[Qur</a:t>
                      </a: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’an 13: 24, Sahih International Translation].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600" marB="68600" marR="182900" marL="182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600" marB="68600" marR="182900" marL="182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213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“And they will not hear therein ill speech or commision of sin, only a saying peace, peace</a:t>
                      </a:r>
                      <a:r>
                        <a:rPr b="1"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”</a:t>
                      </a: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[Qur</a:t>
                      </a: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’an 56: 25-26, Sahih International Translation].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600" marB="68600" marR="182900" marL="182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600" marB="68600" marR="182900" marL="182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0" name="Google Shape;90;p15"/>
          <p:cNvSpPr txBox="1"/>
          <p:nvPr/>
        </p:nvSpPr>
        <p:spPr>
          <a:xfrm>
            <a:off x="478075" y="8838500"/>
            <a:ext cx="89196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</a:rPr>
              <a:t>All quotations are taken from The Quranic Arabic Corpus.</a:t>
            </a:r>
            <a:endParaRPr sz="2300">
              <a:solidFill>
                <a:srgbClr val="59595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type="title"/>
          </p:nvPr>
        </p:nvSpPr>
        <p:spPr>
          <a:xfrm>
            <a:off x="718675" y="346275"/>
            <a:ext cx="13201200" cy="1629000"/>
          </a:xfrm>
          <a:prstGeom prst="rect">
            <a:avLst/>
          </a:prstGeom>
          <a:noFill/>
          <a:ln cap="flat" cmpd="sng" w="12700">
            <a:solidFill>
              <a:srgbClr val="17365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50" lIns="137150" spcFirstLastPara="1" rIns="137150" wrap="square" tIns="6855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</a:pPr>
            <a:r>
              <a:rPr lang="en-GB" sz="4000">
                <a:solidFill>
                  <a:srgbClr val="434343"/>
                </a:solidFill>
              </a:rPr>
              <a:t>Resource Sheet: Verses on Jannah </a:t>
            </a:r>
            <a:endParaRPr sz="4000">
              <a:solidFill>
                <a:srgbClr val="434343"/>
              </a:solidFill>
            </a:endParaRPr>
          </a:p>
        </p:txBody>
      </p:sp>
      <p:graphicFrame>
        <p:nvGraphicFramePr>
          <p:cNvPr id="96" name="Google Shape;96;p16"/>
          <p:cNvGraphicFramePr/>
          <p:nvPr/>
        </p:nvGraphicFramePr>
        <p:xfrm>
          <a:off x="293583" y="227110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{3941B6A8-51DA-4318-A535-84D814F794AA}</a:tableStyleId>
              </a:tblPr>
              <a:tblGrid>
                <a:gridCol w="8725675"/>
                <a:gridCol w="8999650"/>
              </a:tblGrid>
              <a:tr h="1327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Verse from the Qur’an on Jannah 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600" marB="68600" marR="182900" marL="182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does this tell us about Jannah? 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600" marB="68600" marR="182900" marL="182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8885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“Allah has promised the believing men and believing women gardens beneath which rivers flow, wherein they abide eternally, and pleasant dwellings </a:t>
                      </a:r>
                      <a:r>
                        <a:rPr b="1"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gardens of perpetual residence</a:t>
                      </a:r>
                      <a:r>
                        <a:rPr b="1"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”</a:t>
                      </a: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[Qur</a:t>
                      </a: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’an 9: 72, Sahih International Translation].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600" marB="68600" marR="182900" marL="182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600" marB="68600" marR="182900" marL="182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213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“And they will be called, ‘This is Paradise, which you have been made to inherit for what you used to do’</a:t>
                      </a:r>
                      <a:r>
                        <a:rPr b="1"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”</a:t>
                      </a: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[Qur</a:t>
                      </a: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’an 56: 25-26, Sahih International Translation].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600" marB="68600" marR="182900" marL="182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600" marB="68600" marR="182900" marL="182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8" name="Google Shape;98;p16"/>
          <p:cNvSpPr txBox="1"/>
          <p:nvPr/>
        </p:nvSpPr>
        <p:spPr>
          <a:xfrm>
            <a:off x="478075" y="8838500"/>
            <a:ext cx="89196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</a:rPr>
              <a:t>All quotations are taken from The Quranic Arabic Corpus.</a:t>
            </a:r>
            <a:endParaRPr sz="2300">
              <a:solidFill>
                <a:srgbClr val="59595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>
            <p:ph type="title"/>
          </p:nvPr>
        </p:nvSpPr>
        <p:spPr>
          <a:xfrm>
            <a:off x="917950" y="366975"/>
            <a:ext cx="13201200" cy="1629000"/>
          </a:xfrm>
          <a:prstGeom prst="rect">
            <a:avLst/>
          </a:prstGeom>
          <a:noFill/>
          <a:ln cap="flat" cmpd="sng" w="12700">
            <a:solidFill>
              <a:srgbClr val="17365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50" lIns="137150" spcFirstLastPara="1" rIns="137150" wrap="square" tIns="6855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</a:pPr>
            <a:r>
              <a:rPr lang="en-GB" sz="4000">
                <a:solidFill>
                  <a:srgbClr val="434343"/>
                </a:solidFill>
              </a:rPr>
              <a:t>Resource Sheet: Verses on Jahannam</a:t>
            </a:r>
            <a:endParaRPr sz="4000">
              <a:solidFill>
                <a:srgbClr val="434343"/>
              </a:solidFill>
            </a:endParaRPr>
          </a:p>
        </p:txBody>
      </p:sp>
      <p:graphicFrame>
        <p:nvGraphicFramePr>
          <p:cNvPr id="104" name="Google Shape;104;p17"/>
          <p:cNvGraphicFramePr/>
          <p:nvPr/>
        </p:nvGraphicFramePr>
        <p:xfrm>
          <a:off x="275108" y="224743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{3941B6A8-51DA-4318-A535-84D814F794AA}</a:tableStyleId>
              </a:tblPr>
              <a:tblGrid>
                <a:gridCol w="8868900"/>
                <a:gridCol w="8868900"/>
              </a:tblGrid>
              <a:tr h="16018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Verse from the Qur’an on Jahannam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600" marB="68600" marR="182900" marL="182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does this tell us about Jahannam?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600" marB="68600" marR="182900" marL="182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7078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“But if you do not - and you will never be able to - then fear the Fire, whose fuel is men and stones, prepared for the </a:t>
                      </a:r>
                      <a:r>
                        <a:rPr b="1"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disbelievers</a:t>
                      </a:r>
                      <a:r>
                        <a:rPr b="1"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.</a:t>
                      </a:r>
                      <a:r>
                        <a:rPr b="1"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”</a:t>
                      </a: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[Qur</a:t>
                      </a: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’an 2: 24 Sahih, International Translation]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600" marB="68600" marR="182900" marL="182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600" marB="68600" marR="182900" marL="182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213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“Indeed those who disbelieve in Our verses, We will drive them into a Fire. Every time their skins are roasted through We will replace them with other skins so they may taste the punishment</a:t>
                      </a:r>
                      <a:r>
                        <a:rPr b="1"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”</a:t>
                      </a: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[Qur</a:t>
                      </a: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’an 4: 56, Sahih International Translation].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600" marB="68600" marR="182900" marL="182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600" marB="68600" marR="182900" marL="182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5" name="Google Shape;105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6" name="Google Shape;106;p17"/>
          <p:cNvSpPr txBox="1"/>
          <p:nvPr/>
        </p:nvSpPr>
        <p:spPr>
          <a:xfrm>
            <a:off x="478075" y="8838500"/>
            <a:ext cx="89196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</a:rPr>
              <a:t>All quotations are taken from The Quranic Arabic Corpus.</a:t>
            </a:r>
            <a:endParaRPr sz="2300">
              <a:solidFill>
                <a:srgbClr val="59595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 cap="flat" cmpd="sng" w="12700">
            <a:solidFill>
              <a:srgbClr val="17365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50" lIns="137150" spcFirstLastPara="1" rIns="137150" wrap="square" tIns="6855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</a:pPr>
            <a:r>
              <a:rPr lang="en-GB" sz="4000">
                <a:solidFill>
                  <a:srgbClr val="434343"/>
                </a:solidFill>
              </a:rPr>
              <a:t>Resource Sheet: Verses on Jahannam</a:t>
            </a:r>
            <a:endParaRPr sz="4000">
              <a:solidFill>
                <a:srgbClr val="434343"/>
              </a:solidFill>
            </a:endParaRPr>
          </a:p>
        </p:txBody>
      </p:sp>
      <p:graphicFrame>
        <p:nvGraphicFramePr>
          <p:cNvPr id="112" name="Google Shape;112;p18"/>
          <p:cNvGraphicFramePr/>
          <p:nvPr/>
        </p:nvGraphicFramePr>
        <p:xfrm>
          <a:off x="275108" y="267605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{3941B6A8-51DA-4318-A535-84D814F794AA}</a:tableStyleId>
              </a:tblPr>
              <a:tblGrid>
                <a:gridCol w="8868900"/>
                <a:gridCol w="8868900"/>
              </a:tblGrid>
              <a:tr h="16018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Verse from the Qur’an on Jahannam 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600" marB="68600" marR="182900" marL="182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does this tell us about Jahannam?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600" marB="68600" marR="182900" marL="182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7078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“Before him is Hell, and he will be given a drink of purulent water</a:t>
                      </a:r>
                      <a:r>
                        <a:rPr b="1"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”</a:t>
                      </a: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[Qur</a:t>
                      </a: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’an 2: 24, Sahih International Translation].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600" marB="68600" marR="182900" marL="182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600" marB="68600" marR="182900" marL="182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2132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“Indeed those who disbelieve and commit never will Allah forgive them, nor will He guide them to a path. Except the path of Hell, they will abide therein forever. And that, for Allah, is easy</a:t>
                      </a:r>
                      <a:r>
                        <a:rPr b="1"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”</a:t>
                      </a: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[Qur</a:t>
                      </a:r>
                      <a:r>
                        <a:rPr lang="en-GB" sz="2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’an 4: 168-169, Sahih International Translation].</a:t>
                      </a:r>
                      <a:endParaRPr sz="2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600" marB="68600" marR="182900" marL="182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8600" marB="68600" marR="182900" marL="1829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3" name="Google Shape;113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4" name="Google Shape;114;p18"/>
          <p:cNvSpPr txBox="1"/>
          <p:nvPr/>
        </p:nvSpPr>
        <p:spPr>
          <a:xfrm>
            <a:off x="478075" y="8838500"/>
            <a:ext cx="89196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</a:rPr>
              <a:t>All quotations are taken from The Quranic Arabic Corpus.</a:t>
            </a:r>
            <a:endParaRPr sz="2300">
              <a:solidFill>
                <a:srgbClr val="59595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