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1ED01D-3852-42CD-9B22-AEC16C34BC97}">
  <a:tblStyle styleId="{881ED01D-3852-42CD-9B22-AEC16C34BC9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4c1776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4c1776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 - big hello to Yr 8 - excited to be teaching about a really important style of music historically.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 broken chord notes of three blues chords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4c17766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d4c17766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c91a7cd2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c91a7cd2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Demonstrate in the video box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91a7cd2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91a7cd2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Demonstrate in the video box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c91a7cd2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c91a7cd2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d4c17766e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d4c17766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Unit 3 Lesson 2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Where does a bass line come from?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Ms Friar 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11231500" y="5719925"/>
            <a:ext cx="1596300" cy="1751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563225" y="4597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12 bar blues chords in G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917950" y="1865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{881ED01D-3852-42CD-9B22-AEC16C34BC97}</a:tableStyleId>
              </a:tblPr>
              <a:tblGrid>
                <a:gridCol w="3005850"/>
                <a:gridCol w="3005850"/>
                <a:gridCol w="3005850"/>
                <a:gridCol w="3037475"/>
              </a:tblGrid>
              <a:tr h="2132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2132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2132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1" sz="6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G/</a:t>
                      </a:r>
                      <a:r>
                        <a:rPr b="1" lang="en-GB" sz="60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b="1" sz="60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1" name="Google Shape;91;p15"/>
          <p:cNvSpPr txBox="1"/>
          <p:nvPr/>
        </p:nvSpPr>
        <p:spPr>
          <a:xfrm>
            <a:off x="2371275" y="2578925"/>
            <a:ext cx="1596300" cy="14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latin typeface="Montserrat"/>
                <a:ea typeface="Montserrat"/>
                <a:cs typeface="Montserrat"/>
                <a:sym typeface="Montserrat"/>
              </a:rPr>
              <a:t>(I)</a:t>
            </a:r>
            <a:endParaRPr b="1" sz="6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990600" y="4808275"/>
            <a:ext cx="1933200" cy="14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latin typeface="Montserrat"/>
                <a:ea typeface="Montserrat"/>
                <a:cs typeface="Montserrat"/>
                <a:sym typeface="Montserrat"/>
              </a:rPr>
              <a:t>(IV)</a:t>
            </a:r>
            <a:endParaRPr b="1" sz="6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2202825" y="6843575"/>
            <a:ext cx="1933200" cy="14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latin typeface="Montserrat"/>
                <a:ea typeface="Montserrat"/>
                <a:cs typeface="Montserrat"/>
                <a:sym typeface="Montserrat"/>
              </a:rPr>
              <a:t>(V)</a:t>
            </a:r>
            <a:endParaRPr b="1" sz="6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13270150" y="4969625"/>
            <a:ext cx="4478400" cy="3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This is called a </a:t>
            </a:r>
            <a:r>
              <a:rPr b="1" lang="en-GB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‘turnaround’ 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chord - so the band starts the structure again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idx="4294967295"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Piano</a:t>
            </a:r>
            <a:r>
              <a:rPr lang="en-GB">
                <a:solidFill>
                  <a:schemeClr val="dk2"/>
                </a:solidFill>
              </a:rPr>
              <a:t> Chords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01" name="Google Shape;101;p16"/>
          <p:cNvGraphicFramePr/>
          <p:nvPr/>
        </p:nvGraphicFramePr>
        <p:xfrm>
          <a:off x="917938" y="237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{881ED01D-3852-42CD-9B22-AEC16C34BC97}</a:tableStyleId>
              </a:tblPr>
              <a:tblGrid>
                <a:gridCol w="4052800"/>
                <a:gridCol w="4052800"/>
                <a:gridCol w="4052800"/>
              </a:tblGrid>
              <a:tr h="1856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1" sz="7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0"/>
                        <a:t>C</a:t>
                      </a:r>
                      <a:endParaRPr b="1" sz="7000"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0"/>
                        <a:t>D</a:t>
                      </a:r>
                      <a:endParaRPr b="1" sz="7000"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18537" l="21287" r="27440" t="15840"/>
          <a:stretch/>
        </p:blipFill>
        <p:spPr>
          <a:xfrm>
            <a:off x="1061900" y="4993050"/>
            <a:ext cx="3908850" cy="25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725" y="5042127"/>
            <a:ext cx="3908850" cy="240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3550" y="5042127"/>
            <a:ext cx="3908850" cy="240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1675075" y="6518050"/>
            <a:ext cx="465600" cy="48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2783525" y="6518050"/>
            <a:ext cx="465600" cy="48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3913125" y="6518050"/>
            <a:ext cx="465600" cy="48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5175075" y="6518050"/>
            <a:ext cx="465600" cy="48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6258625" y="6518050"/>
            <a:ext cx="465600" cy="48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7342175" y="6518050"/>
            <a:ext cx="465600" cy="48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9636725" y="6518050"/>
            <a:ext cx="465600" cy="48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10972525" y="5780850"/>
            <a:ext cx="465600" cy="48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11931275" y="6518050"/>
            <a:ext cx="465600" cy="48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7"/>
          <p:cNvSpPr txBox="1"/>
          <p:nvPr>
            <p:ph idx="4294967295" type="title"/>
          </p:nvPr>
        </p:nvSpPr>
        <p:spPr>
          <a:xfrm>
            <a:off x="917950" y="13849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Ukulele Chords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063" y="3756450"/>
            <a:ext cx="2941575" cy="40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8050" y="3769525"/>
            <a:ext cx="3372675" cy="42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5">
            <a:alphaModFix/>
          </a:blip>
          <a:srcRect b="0" l="4168" r="0" t="0"/>
          <a:stretch/>
        </p:blipFill>
        <p:spPr>
          <a:xfrm>
            <a:off x="9833750" y="4015713"/>
            <a:ext cx="2691550" cy="3754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17"/>
          <p:cNvGraphicFramePr/>
          <p:nvPr/>
        </p:nvGraphicFramePr>
        <p:xfrm>
          <a:off x="917950" y="378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{881ED01D-3852-42CD-9B22-AEC16C34BC97}</a:tableStyleId>
              </a:tblPr>
              <a:tblGrid>
                <a:gridCol w="4052800"/>
                <a:gridCol w="4052800"/>
                <a:gridCol w="4052800"/>
              </a:tblGrid>
              <a:tr h="402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8"/>
          <p:cNvSpPr txBox="1"/>
          <p:nvPr>
            <p:ph idx="4294967295"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Guitar Chords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30" name="Google Shape;130;p18"/>
          <p:cNvGraphicFramePr/>
          <p:nvPr/>
        </p:nvGraphicFramePr>
        <p:xfrm>
          <a:off x="917938" y="237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{881ED01D-3852-42CD-9B22-AEC16C34BC97}</a:tableStyleId>
              </a:tblPr>
              <a:tblGrid>
                <a:gridCol w="4052800"/>
                <a:gridCol w="4052800"/>
                <a:gridCol w="4052800"/>
              </a:tblGrid>
              <a:tr h="1856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1" sz="7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0"/>
                        <a:t>C</a:t>
                      </a:r>
                      <a:endParaRPr b="1" sz="7000"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0"/>
                        <a:t>D</a:t>
                      </a:r>
                      <a:endParaRPr b="1" sz="7000"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3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062" y="4581875"/>
            <a:ext cx="3052174" cy="390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1075" y="4581884"/>
            <a:ext cx="3225291" cy="39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7900" y="4581875"/>
            <a:ext cx="2937499" cy="3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19"/>
          <p:cNvSpPr txBox="1"/>
          <p:nvPr>
            <p:ph type="title"/>
          </p:nvPr>
        </p:nvSpPr>
        <p:spPr>
          <a:xfrm>
            <a:off x="541050" y="3329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594000" y="1429825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615950" lvl="0" marL="9144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Slide [3] -[pixabay] - [gettyimages] - [pianokeys]</a:t>
            </a:r>
            <a:endParaRPr sz="2500"/>
          </a:p>
          <a:p>
            <a:pPr indent="-615950" lvl="0" marL="914400" rtl="0" algn="l">
              <a:spcBef>
                <a:spcPts val="200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Slide [4] -[flickr] - [sashachua] - [ukulelechordsheet]</a:t>
            </a:r>
            <a:endParaRPr sz="2500"/>
          </a:p>
          <a:p>
            <a:pPr indent="-615950" lvl="0" marL="914400" rtl="0" algn="l">
              <a:spcBef>
                <a:spcPts val="200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Slide [5]- [wikimediacommons] - [ashaio] - [cmajorchordforguitar]</a:t>
            </a:r>
            <a:endParaRPr sz="2500"/>
          </a:p>
          <a:p>
            <a:pPr indent="-615950" lvl="0" marL="914400" rtl="0" algn="l">
              <a:spcBef>
                <a:spcPts val="200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Slide [5] - [wikimediacommons] - [ashaio] - [gmajorchordforguitar]</a:t>
            </a:r>
            <a:endParaRPr sz="2500"/>
          </a:p>
          <a:p>
            <a:pPr indent="-615950" lvl="0" marL="914400" rtl="0" algn="l">
              <a:spcBef>
                <a:spcPts val="200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Slide [5] - [wikimediacommons] - [ashaio] - [dmajorchordforguitar]</a:t>
            </a:r>
            <a:endParaRPr sz="2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