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3"/>
  </p:sldMasterIdLst>
  <p:notesMasterIdLst>
    <p:notesMasterId r:id="rId4"/>
  </p:notesMasterIdLst>
  <p:sldIdLst>
    <p:sldId id="256" r:id="rId5"/>
    <p:sldId id="257" r:id="rId6"/>
    <p:sldId id="258" r:id="rId7"/>
    <p:sldId id="259" r:id="rId8"/>
    <p:sldId id="260" r:id="rId9"/>
  </p:sldIdLst>
  <p:sldSz cy="10287000" cx="18288000"/>
  <p:notesSz cx="6858000" cy="9144000"/>
  <p:embeddedFontLst>
    <p:embeddedFont>
      <p:font typeface="Montserrat SemiBold"/>
      <p:regular r:id="rId10"/>
      <p:bold r:id="rId11"/>
      <p:italic r:id="rId12"/>
      <p:boldItalic r:id="rId13"/>
    </p:embeddedFont>
    <p:embeddedFont>
      <p:font typeface="Montserrat"/>
      <p:regular r:id="rId14"/>
      <p:bold r:id="rId15"/>
      <p:italic r:id="rId16"/>
      <p:boldItalic r:id="rId17"/>
    </p:embeddedFont>
    <p:embeddedFont>
      <p:font typeface="Montserrat Medium"/>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italic.fntdata"/><Relationship Id="rId11" Type="http://schemas.openxmlformats.org/officeDocument/2006/relationships/font" Target="fonts/MontserratSemiBold-bold.fntdata"/><Relationship Id="rId10" Type="http://schemas.openxmlformats.org/officeDocument/2006/relationships/font" Target="fonts/MontserratSemiBold-regular.fntdata"/><Relationship Id="rId21" Type="http://schemas.openxmlformats.org/officeDocument/2006/relationships/font" Target="fonts/MontserratMedium-boldItalic.fntdata"/><Relationship Id="rId13" Type="http://schemas.openxmlformats.org/officeDocument/2006/relationships/font" Target="fonts/MontserratSemiBold-boldItalic.fntdata"/><Relationship Id="rId12" Type="http://schemas.openxmlformats.org/officeDocument/2006/relationships/font" Target="fonts/MontserratSemi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slide" Target="slides/slide1.xml"/><Relationship Id="rId19" Type="http://schemas.openxmlformats.org/officeDocument/2006/relationships/font" Target="fonts/MontserratMedium-bold.fntdata"/><Relationship Id="rId6" Type="http://schemas.openxmlformats.org/officeDocument/2006/relationships/slide" Target="slides/slide2.xml"/><Relationship Id="rId18" Type="http://schemas.openxmlformats.org/officeDocument/2006/relationships/font" Target="fonts/MontserratMedium-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bb7240238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bb7240238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bb7240238f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bb7240238f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a2b41565f8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a2b41565f8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bb7240238f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bb7240238f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bb738b0fa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bb738b0fa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00468C"/>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FFFFFF"/>
              </a:buClr>
              <a:buSzPts val="7200"/>
              <a:buFont typeface="Montserrat SemiBold"/>
              <a:buNone/>
              <a:defRPr b="0" i="1" sz="7200">
                <a:solidFill>
                  <a:srgbClr val="FFFFFF"/>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FFFFFF"/>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1" name="Shape 71"/>
        <p:cNvGrpSpPr/>
        <p:nvPr/>
      </p:nvGrpSpPr>
      <p:grpSpPr>
        <a:xfrm>
          <a:off x="0" y="0"/>
          <a:ext cx="0" cy="0"/>
          <a:chOff x="0" y="0"/>
          <a:chExt cx="0" cy="0"/>
        </a:xfrm>
      </p:grpSpPr>
      <p:sp>
        <p:nvSpPr>
          <p:cNvPr id="72" name="Google Shape;72;p1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1">
  <p:cSld name="TITLE_ONLY_1_2">
    <p:spTree>
      <p:nvGrpSpPr>
        <p:cNvPr id="73" name="Shape 73"/>
        <p:cNvGrpSpPr/>
        <p:nvPr/>
      </p:nvGrpSpPr>
      <p:grpSpPr>
        <a:xfrm>
          <a:off x="0" y="0"/>
          <a:ext cx="0" cy="0"/>
          <a:chOff x="0" y="0"/>
          <a:chExt cx="0" cy="0"/>
        </a:xfrm>
      </p:grpSpPr>
      <p:sp>
        <p:nvSpPr>
          <p:cNvPr id="74" name="Google Shape;74;p13"/>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75" name="Google Shape;75;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6" name="Google Shape;76;p13"/>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7" name="Google Shape;77;p13"/>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78" name="Google Shape;78;p13"/>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9" name="Google Shape;79;p13"/>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80" name="Google Shape;80;p13"/>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1" name="Google Shape;81;p13"/>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2">
  <p:cSld name="TITLE_ONLY_1_3">
    <p:spTree>
      <p:nvGrpSpPr>
        <p:cNvPr id="82" name="Shape 82"/>
        <p:cNvGrpSpPr/>
        <p:nvPr/>
      </p:nvGrpSpPr>
      <p:grpSpPr>
        <a:xfrm>
          <a:off x="0" y="0"/>
          <a:ext cx="0" cy="0"/>
          <a:chOff x="0" y="0"/>
          <a:chExt cx="0" cy="0"/>
        </a:xfrm>
      </p:grpSpPr>
      <p:sp>
        <p:nvSpPr>
          <p:cNvPr id="83" name="Google Shape;83;p1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5" name="Google Shape;85;p14"/>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4"/>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7" name="Google Shape;87;p14"/>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8" name="Google Shape;88;p14"/>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9" name="Google Shape;89;p14"/>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14"/>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4" name="Shape 94"/>
        <p:cNvGrpSpPr/>
        <p:nvPr/>
      </p:nvGrpSpPr>
      <p:grpSpPr>
        <a:xfrm>
          <a:off x="0" y="0"/>
          <a:ext cx="0" cy="0"/>
          <a:chOff x="0" y="0"/>
          <a:chExt cx="0" cy="0"/>
        </a:xfrm>
      </p:grpSpPr>
      <p:sp>
        <p:nvSpPr>
          <p:cNvPr id="95" name="Google Shape;95;p15"/>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Responding to a water safety emergency</a:t>
            </a:r>
            <a:endParaRPr sz="3600">
              <a:solidFill>
                <a:srgbClr val="4B3241"/>
              </a:solidFill>
            </a:endParaRPr>
          </a:p>
        </p:txBody>
      </p:sp>
      <p:sp>
        <p:nvSpPr>
          <p:cNvPr id="96" name="Google Shape;96;p15"/>
          <p:cNvSpPr txBox="1"/>
          <p:nvPr>
            <p:ph idx="4294967295" type="subTitle"/>
          </p:nvPr>
        </p:nvSpPr>
        <p:spPr>
          <a:xfrm>
            <a:off x="917950" y="890050"/>
            <a:ext cx="127734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Physical Education (PE) - Swimming: Water safety </a:t>
            </a:r>
            <a:endParaRPr>
              <a:solidFill>
                <a:srgbClr val="4B3241"/>
              </a:solidFill>
            </a:endParaRPr>
          </a:p>
        </p:txBody>
      </p:sp>
      <p:sp>
        <p:nvSpPr>
          <p:cNvPr id="97" name="Google Shape;97;p15"/>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Lindley</a:t>
            </a:r>
            <a:endParaRPr>
              <a:solidFill>
                <a:srgbClr val="4B3241"/>
              </a:solidFill>
            </a:endParaRPr>
          </a:p>
        </p:txBody>
      </p:sp>
      <p:sp>
        <p:nvSpPr>
          <p:cNvPr id="98" name="Google Shape;9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Water Safety: Lesson 3 - Responding to a water safety emergency</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4" name="Google Shape;104;p16"/>
          <p:cNvSpPr txBox="1"/>
          <p:nvPr>
            <p:ph idx="1" type="body"/>
          </p:nvPr>
        </p:nvSpPr>
        <p:spPr>
          <a:xfrm>
            <a:off x="917950" y="2700625"/>
            <a:ext cx="16452000" cy="71049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3800">
                <a:latin typeface="Montserrat SemiBold"/>
                <a:ea typeface="Montserrat SemiBold"/>
                <a:cs typeface="Montserrat SemiBold"/>
                <a:sym typeface="Montserrat SemiBold"/>
              </a:rPr>
              <a:t>Tasks</a:t>
            </a:r>
            <a:endParaRPr sz="3800">
              <a:latin typeface="Montserrat SemiBold"/>
              <a:ea typeface="Montserrat SemiBold"/>
              <a:cs typeface="Montserrat SemiBold"/>
              <a:sym typeface="Montserrat SemiBold"/>
            </a:endParaRPr>
          </a:p>
          <a:p>
            <a:pPr indent="-469900" lvl="0" marL="457200" rtl="0" algn="l">
              <a:lnSpc>
                <a:spcPct val="150000"/>
              </a:lnSpc>
              <a:spcBef>
                <a:spcPts val="0"/>
              </a:spcBef>
              <a:spcAft>
                <a:spcPts val="0"/>
              </a:spcAft>
              <a:buSzPts val="3800"/>
              <a:buAutoNum type="arabicParenR"/>
            </a:pPr>
            <a:r>
              <a:rPr b="1" lang="en-GB" sz="3800"/>
              <a:t>Water safety scavenger hunt</a:t>
            </a:r>
            <a:r>
              <a:rPr b="1" lang="en-GB" sz="3800"/>
              <a:t>:</a:t>
            </a:r>
            <a:endParaRPr b="1" sz="3800"/>
          </a:p>
          <a:p>
            <a:pPr indent="-463550" lvl="0" marL="457200" rtl="0" algn="l">
              <a:lnSpc>
                <a:spcPct val="115000"/>
              </a:lnSpc>
              <a:spcBef>
                <a:spcPts val="0"/>
              </a:spcBef>
              <a:spcAft>
                <a:spcPts val="0"/>
              </a:spcAft>
              <a:buSzPts val="3700"/>
              <a:buChar char="●"/>
            </a:pPr>
            <a:r>
              <a:rPr lang="en-GB" sz="3700">
                <a:highlight>
                  <a:srgbClr val="FFFFFF"/>
                </a:highlight>
              </a:rPr>
              <a:t>You have 4 minutes to try to find as many of the following:</a:t>
            </a:r>
            <a:endParaRPr sz="3100">
              <a:highlight>
                <a:srgbClr val="FFFFFF"/>
              </a:highlight>
            </a:endParaRPr>
          </a:p>
          <a:p>
            <a:pPr indent="-463550" lvl="1" marL="914400" rtl="0" algn="l">
              <a:lnSpc>
                <a:spcPct val="115000"/>
              </a:lnSpc>
              <a:spcBef>
                <a:spcPts val="0"/>
              </a:spcBef>
              <a:spcAft>
                <a:spcPts val="0"/>
              </a:spcAft>
              <a:buSzPts val="3700"/>
              <a:buChar char="-"/>
            </a:pPr>
            <a:r>
              <a:rPr lang="en-GB" sz="3100">
                <a:highlight>
                  <a:srgbClr val="FFFFFF"/>
                </a:highlight>
              </a:rPr>
              <a:t>Two things that float</a:t>
            </a:r>
            <a:endParaRPr sz="3100">
              <a:highlight>
                <a:srgbClr val="FFFFFF"/>
              </a:highlight>
            </a:endParaRPr>
          </a:p>
          <a:p>
            <a:pPr indent="-463550" lvl="1" marL="914400" rtl="0" algn="l">
              <a:lnSpc>
                <a:spcPct val="115000"/>
              </a:lnSpc>
              <a:spcBef>
                <a:spcPts val="0"/>
              </a:spcBef>
              <a:spcAft>
                <a:spcPts val="0"/>
              </a:spcAft>
              <a:buSzPts val="3700"/>
              <a:buChar char="-"/>
            </a:pPr>
            <a:r>
              <a:rPr lang="en-GB" sz="3100">
                <a:highlight>
                  <a:srgbClr val="FFFFFF"/>
                </a:highlight>
              </a:rPr>
              <a:t>Something you could use to reach someone in difficulty;</a:t>
            </a:r>
            <a:endParaRPr sz="3100">
              <a:highlight>
                <a:srgbClr val="FFFFFF"/>
              </a:highlight>
            </a:endParaRPr>
          </a:p>
          <a:p>
            <a:pPr indent="-463550" lvl="1" marL="914400" rtl="0" algn="l">
              <a:lnSpc>
                <a:spcPct val="115000"/>
              </a:lnSpc>
              <a:spcBef>
                <a:spcPts val="0"/>
              </a:spcBef>
              <a:spcAft>
                <a:spcPts val="0"/>
              </a:spcAft>
              <a:buSzPts val="3700"/>
              <a:buChar char="-"/>
            </a:pPr>
            <a:r>
              <a:rPr lang="en-GB" sz="3100">
                <a:highlight>
                  <a:srgbClr val="FFFFFF"/>
                </a:highlight>
              </a:rPr>
              <a:t>Something that is the colour of the flag that signals ‘no swimming’;</a:t>
            </a:r>
            <a:endParaRPr sz="3100">
              <a:highlight>
                <a:srgbClr val="FFFFFF"/>
              </a:highlight>
            </a:endParaRPr>
          </a:p>
          <a:p>
            <a:pPr indent="-463550" lvl="1" marL="914400" rtl="0" algn="l">
              <a:lnSpc>
                <a:spcPct val="115000"/>
              </a:lnSpc>
              <a:spcBef>
                <a:spcPts val="0"/>
              </a:spcBef>
              <a:spcAft>
                <a:spcPts val="0"/>
              </a:spcAft>
              <a:buSzPts val="3700"/>
              <a:buChar char="-"/>
            </a:pPr>
            <a:r>
              <a:rPr lang="en-GB" sz="3100">
                <a:highlight>
                  <a:srgbClr val="FFFFFF"/>
                </a:highlight>
              </a:rPr>
              <a:t>Something that you could use to get help;</a:t>
            </a:r>
            <a:endParaRPr sz="3100">
              <a:highlight>
                <a:srgbClr val="FFFFFF"/>
              </a:highlight>
            </a:endParaRPr>
          </a:p>
          <a:p>
            <a:pPr indent="-463550" lvl="1" marL="914400" rtl="0" algn="l">
              <a:lnSpc>
                <a:spcPct val="115000"/>
              </a:lnSpc>
              <a:spcBef>
                <a:spcPts val="0"/>
              </a:spcBef>
              <a:spcAft>
                <a:spcPts val="0"/>
              </a:spcAft>
              <a:buSzPts val="3700"/>
              <a:buChar char="-"/>
            </a:pPr>
            <a:r>
              <a:rPr lang="en-GB" sz="3100">
                <a:highlight>
                  <a:srgbClr val="FFFFFF"/>
                </a:highlight>
              </a:rPr>
              <a:t>Something to give someone when they get out of the water, to help warm them up.</a:t>
            </a:r>
            <a:endParaRPr b="1" sz="5400">
              <a:highlight>
                <a:srgbClr val="FFFFFF"/>
              </a:highlight>
            </a:endParaRPr>
          </a:p>
          <a:p>
            <a:pPr indent="0" lvl="0" marL="457200" rtl="0" algn="l">
              <a:lnSpc>
                <a:spcPct val="115000"/>
              </a:lnSpc>
              <a:spcBef>
                <a:spcPts val="1200"/>
              </a:spcBef>
              <a:spcAft>
                <a:spcPts val="1200"/>
              </a:spcAft>
              <a:buNone/>
            </a:pPr>
            <a:r>
              <a:t/>
            </a:r>
            <a:endParaRPr sz="3800"/>
          </a:p>
        </p:txBody>
      </p:sp>
      <p:sp>
        <p:nvSpPr>
          <p:cNvPr id="105" name="Google Shape;10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idx="1" type="body"/>
          </p:nvPr>
        </p:nvSpPr>
        <p:spPr>
          <a:xfrm>
            <a:off x="917950" y="1450375"/>
            <a:ext cx="16722600" cy="68718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3800"/>
              <a:t>2) Scenarios</a:t>
            </a:r>
            <a:endParaRPr b="1" sz="3000"/>
          </a:p>
          <a:p>
            <a:pPr indent="0" lvl="0" marL="0" rtl="0" algn="l">
              <a:lnSpc>
                <a:spcPct val="115000"/>
              </a:lnSpc>
              <a:spcBef>
                <a:spcPts val="1000"/>
              </a:spcBef>
              <a:spcAft>
                <a:spcPts val="0"/>
              </a:spcAft>
              <a:buNone/>
            </a:pPr>
            <a:r>
              <a:rPr lang="en-GB" sz="3800"/>
              <a:t>Read the story, then answer the following questions.</a:t>
            </a:r>
            <a:endParaRPr sz="3800"/>
          </a:p>
          <a:p>
            <a:pPr indent="-444500" lvl="0" marL="457200" rtl="0" algn="l">
              <a:lnSpc>
                <a:spcPct val="115000"/>
              </a:lnSpc>
              <a:spcBef>
                <a:spcPts val="0"/>
              </a:spcBef>
              <a:spcAft>
                <a:spcPts val="0"/>
              </a:spcAft>
              <a:buSzPts val="3400"/>
              <a:buChar char="-"/>
            </a:pPr>
            <a:r>
              <a:rPr lang="en-GB" sz="3400"/>
              <a:t>Write down 5 hazards that Chris didn’t take any notice of.</a:t>
            </a:r>
            <a:endParaRPr sz="3400"/>
          </a:p>
          <a:p>
            <a:pPr indent="-444500" lvl="0" marL="457200" rtl="0" algn="l">
              <a:lnSpc>
                <a:spcPct val="115000"/>
              </a:lnSpc>
              <a:spcBef>
                <a:spcPts val="0"/>
              </a:spcBef>
              <a:spcAft>
                <a:spcPts val="0"/>
              </a:spcAft>
              <a:buSzPts val="3400"/>
              <a:buChar char="-"/>
            </a:pPr>
            <a:r>
              <a:rPr lang="en-GB" sz="3400"/>
              <a:t>After falling into the water, Chris immediately shouted for help. If no-one was around, what should Chris do next?</a:t>
            </a:r>
            <a:endParaRPr sz="3800"/>
          </a:p>
        </p:txBody>
      </p:sp>
      <p:sp>
        <p:nvSpPr>
          <p:cNvPr id="111" name="Google Shape;111;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idx="1" type="body"/>
          </p:nvPr>
        </p:nvSpPr>
        <p:spPr>
          <a:xfrm>
            <a:off x="698325" y="461975"/>
            <a:ext cx="17189700" cy="74322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2600"/>
              <a:t>Chris was fed up. Her mum was at work so she had to go to her grandad’s house for the day. He lived in a small house. There wasn’t really room for Chris to play football in the tiny garden. But in any case, he didn’t like her playing with balls in the garden because he said the flowerbeds would be ruined. What’s more his computer was broken and she had seen all his DVDs. IT WAS DEAD BORING!</a:t>
            </a:r>
            <a:endParaRPr sz="2600"/>
          </a:p>
          <a:p>
            <a:pPr indent="0" lvl="0" marL="0" rtl="0" algn="l">
              <a:lnSpc>
                <a:spcPct val="115000"/>
              </a:lnSpc>
              <a:spcBef>
                <a:spcPts val="1200"/>
              </a:spcBef>
              <a:spcAft>
                <a:spcPts val="0"/>
              </a:spcAft>
              <a:buNone/>
            </a:pPr>
            <a:r>
              <a:rPr lang="en-GB" sz="2600"/>
              <a:t>The trouble was, Chris’ grandad thought she should spend the day reading. But Chris wasn’t that type of girl. She wanted to be outside, playing football or exploring. Looking out of the window, she could see her grandad hard at work, weeding the front garden.</a:t>
            </a:r>
            <a:endParaRPr sz="2600"/>
          </a:p>
          <a:p>
            <a:pPr indent="0" lvl="0" marL="0" rtl="0" algn="l">
              <a:lnSpc>
                <a:spcPct val="115000"/>
              </a:lnSpc>
              <a:spcBef>
                <a:spcPts val="1200"/>
              </a:spcBef>
              <a:spcAft>
                <a:spcPts val="0"/>
              </a:spcAft>
              <a:buNone/>
            </a:pPr>
            <a:r>
              <a:rPr lang="en-GB" sz="2600"/>
              <a:t>Quietly, she slipped out of the back door. At the bottom of the garden, Chris opened the gate and on to the path. Nearby was the canal. Chris knew it was an excellent place to explore, but her grandad would never let her go there unless he went too. She remembered the wide and straight towpath was perfect for dribbling a football. Chris ran along it, kicking the ball from foot to foot.</a:t>
            </a:r>
            <a:endParaRPr sz="2600"/>
          </a:p>
          <a:p>
            <a:pPr indent="0" lvl="0" marL="0" rtl="0" algn="l">
              <a:lnSpc>
                <a:spcPct val="115000"/>
              </a:lnSpc>
              <a:spcBef>
                <a:spcPts val="1200"/>
              </a:spcBef>
              <a:spcAft>
                <a:spcPts val="0"/>
              </a:spcAft>
              <a:buNone/>
            </a:pPr>
            <a:r>
              <a:rPr lang="en-GB" sz="2600"/>
              <a:t>After a while Chris stopped to watch a family of ducklings swimming by the edge. One of the ducklings had something on its beak but Chris couldn’t quite see what it was. She crouched on the edge and leant forward to get a better look.</a:t>
            </a:r>
            <a:endParaRPr sz="2600"/>
          </a:p>
          <a:p>
            <a:pPr indent="0" lvl="0" marL="0" rtl="0" algn="l">
              <a:lnSpc>
                <a:spcPct val="115000"/>
              </a:lnSpc>
              <a:spcBef>
                <a:spcPts val="1200"/>
              </a:spcBef>
              <a:spcAft>
                <a:spcPts val="1200"/>
              </a:spcAft>
              <a:buNone/>
            </a:pPr>
            <a:r>
              <a:rPr lang="en-GB" sz="2600"/>
              <a:t>As she reached forward, she knocked the ball into the water. Desperately, she grabbed a stick and reached out towards the football with it. Suddenly, she overbalanced and Chris found herself in the freezing water. “Help!” she shouted. “Help! Help But the edge was deserted and the football floated away.</a:t>
            </a:r>
            <a:endParaRPr sz="2600"/>
          </a:p>
        </p:txBody>
      </p:sp>
      <p:sp>
        <p:nvSpPr>
          <p:cNvPr id="117" name="Google Shape;117;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idx="1" type="body"/>
          </p:nvPr>
        </p:nvSpPr>
        <p:spPr>
          <a:xfrm>
            <a:off x="917950" y="890050"/>
            <a:ext cx="16722600" cy="74322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3800"/>
              <a:t>2) Scenarios continued</a:t>
            </a:r>
            <a:endParaRPr b="1" sz="3000"/>
          </a:p>
          <a:p>
            <a:pPr indent="0" lvl="0" marL="0" rtl="0" algn="l">
              <a:lnSpc>
                <a:spcPct val="115000"/>
              </a:lnSpc>
              <a:spcBef>
                <a:spcPts val="1200"/>
              </a:spcBef>
              <a:spcAft>
                <a:spcPts val="0"/>
              </a:spcAft>
              <a:buNone/>
            </a:pPr>
            <a:r>
              <a:rPr lang="en-GB" sz="3400"/>
              <a:t>Imagine now that you are out walking and hear Chris shouting for help. Use the information in one or more of the scenarios to make a plan of what you can do to help her survive.</a:t>
            </a:r>
            <a:endParaRPr sz="3400"/>
          </a:p>
          <a:p>
            <a:pPr indent="0" lvl="0" marL="0" rtl="0" algn="l">
              <a:lnSpc>
                <a:spcPct val="115000"/>
              </a:lnSpc>
              <a:spcBef>
                <a:spcPts val="1200"/>
              </a:spcBef>
              <a:spcAft>
                <a:spcPts val="0"/>
              </a:spcAft>
              <a:buNone/>
            </a:pPr>
            <a:r>
              <a:t/>
            </a:r>
            <a:endParaRPr sz="3400"/>
          </a:p>
          <a:p>
            <a:pPr indent="0" lvl="0" marL="0" rtl="0" algn="l">
              <a:lnSpc>
                <a:spcPct val="115000"/>
              </a:lnSpc>
              <a:spcBef>
                <a:spcPts val="1200"/>
              </a:spcBef>
              <a:spcAft>
                <a:spcPts val="1200"/>
              </a:spcAft>
              <a:buNone/>
            </a:pPr>
            <a:r>
              <a:t/>
            </a:r>
            <a:endParaRPr sz="3400"/>
          </a:p>
        </p:txBody>
      </p:sp>
      <p:sp>
        <p:nvSpPr>
          <p:cNvPr id="123" name="Google Shape;123;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chemeClr val="dk2"/>
                </a:solidFill>
              </a:rPr>
              <a:t>‹#›</a:t>
            </a:fld>
            <a:endParaRPr>
              <a:solidFill>
                <a:schemeClr val="dk2"/>
              </a:solidFill>
            </a:endParaRPr>
          </a:p>
        </p:txBody>
      </p:sp>
      <p:sp>
        <p:nvSpPr>
          <p:cNvPr id="124" name="Google Shape;124;p19"/>
          <p:cNvSpPr txBox="1"/>
          <p:nvPr/>
        </p:nvSpPr>
        <p:spPr>
          <a:xfrm>
            <a:off x="-1929050" y="4082600"/>
            <a:ext cx="5694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solidFill>
                <a:schemeClr val="dk2"/>
              </a:solidFill>
              <a:latin typeface="Montserrat"/>
              <a:ea typeface="Montserrat"/>
              <a:cs typeface="Montserrat"/>
              <a:sym typeface="Montserrat"/>
            </a:endParaRPr>
          </a:p>
        </p:txBody>
      </p:sp>
      <p:sp>
        <p:nvSpPr>
          <p:cNvPr id="125" name="Google Shape;125;p19"/>
          <p:cNvSpPr txBox="1"/>
          <p:nvPr/>
        </p:nvSpPr>
        <p:spPr>
          <a:xfrm>
            <a:off x="1047500" y="4404875"/>
            <a:ext cx="5130300" cy="36396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b="1" lang="en-GB" sz="2800">
                <a:solidFill>
                  <a:schemeClr val="dk2"/>
                </a:solidFill>
                <a:latin typeface="Montserrat"/>
                <a:ea typeface="Montserrat"/>
                <a:cs typeface="Montserrat"/>
                <a:sym typeface="Montserrat"/>
              </a:rPr>
              <a:t>Scenario 1:</a:t>
            </a:r>
            <a:endParaRPr b="1" sz="2800">
              <a:solidFill>
                <a:schemeClr val="dk2"/>
              </a:solidFill>
              <a:latin typeface="Montserrat"/>
              <a:ea typeface="Montserrat"/>
              <a:cs typeface="Montserrat"/>
              <a:sym typeface="Montserrat"/>
            </a:endParaRPr>
          </a:p>
          <a:p>
            <a:pPr indent="-400050" lvl="0" marL="457200" rtl="0" algn="l">
              <a:lnSpc>
                <a:spcPct val="115000"/>
              </a:lnSpc>
              <a:spcBef>
                <a:spcPts val="1200"/>
              </a:spcBef>
              <a:spcAft>
                <a:spcPts val="0"/>
              </a:spcAft>
              <a:buClr>
                <a:schemeClr val="dk2"/>
              </a:buClr>
              <a:buSzPts val="2700"/>
              <a:buFont typeface="Montserrat"/>
              <a:buChar char="-"/>
            </a:pPr>
            <a:r>
              <a:rPr lang="en-GB" sz="2700">
                <a:solidFill>
                  <a:schemeClr val="dk2"/>
                </a:solidFill>
                <a:latin typeface="Montserrat"/>
                <a:ea typeface="Montserrat"/>
                <a:cs typeface="Montserrat"/>
                <a:sym typeface="Montserrat"/>
              </a:rPr>
              <a:t>You are with another adult;</a:t>
            </a:r>
            <a:endParaRPr sz="2700">
              <a:solidFill>
                <a:schemeClr val="dk2"/>
              </a:solidFill>
              <a:latin typeface="Montserrat"/>
              <a:ea typeface="Montserrat"/>
              <a:cs typeface="Montserrat"/>
              <a:sym typeface="Montserrat"/>
            </a:endParaRPr>
          </a:p>
          <a:p>
            <a:pPr indent="-400050" lvl="0" marL="457200" rtl="0" algn="l">
              <a:lnSpc>
                <a:spcPct val="115000"/>
              </a:lnSpc>
              <a:spcBef>
                <a:spcPts val="0"/>
              </a:spcBef>
              <a:spcAft>
                <a:spcPts val="0"/>
              </a:spcAft>
              <a:buClr>
                <a:schemeClr val="dk2"/>
              </a:buClr>
              <a:buSzPts val="2700"/>
              <a:buFont typeface="Montserrat"/>
              <a:buChar char="-"/>
            </a:pPr>
            <a:r>
              <a:rPr lang="en-GB" sz="2700">
                <a:solidFill>
                  <a:schemeClr val="dk2"/>
                </a:solidFill>
                <a:latin typeface="Montserrat"/>
                <a:ea typeface="Montserrat"/>
                <a:cs typeface="Montserrat"/>
                <a:sym typeface="Montserrat"/>
              </a:rPr>
              <a:t>You have a mobile phone;</a:t>
            </a:r>
            <a:endParaRPr sz="2700">
              <a:solidFill>
                <a:schemeClr val="dk2"/>
              </a:solidFill>
              <a:latin typeface="Montserrat"/>
              <a:ea typeface="Montserrat"/>
              <a:cs typeface="Montserrat"/>
              <a:sym typeface="Montserrat"/>
            </a:endParaRPr>
          </a:p>
          <a:p>
            <a:pPr indent="-400050" lvl="0" marL="457200" rtl="0" algn="l">
              <a:lnSpc>
                <a:spcPct val="115000"/>
              </a:lnSpc>
              <a:spcBef>
                <a:spcPts val="0"/>
              </a:spcBef>
              <a:spcAft>
                <a:spcPts val="0"/>
              </a:spcAft>
              <a:buClr>
                <a:schemeClr val="dk2"/>
              </a:buClr>
              <a:buSzPts val="2700"/>
              <a:buFont typeface="Montserrat"/>
              <a:buChar char="-"/>
            </a:pPr>
            <a:r>
              <a:rPr lang="en-GB" sz="2700">
                <a:solidFill>
                  <a:schemeClr val="dk2"/>
                </a:solidFill>
                <a:latin typeface="Montserrat"/>
                <a:ea typeface="Montserrat"/>
                <a:cs typeface="Montserrat"/>
                <a:sym typeface="Montserrat"/>
              </a:rPr>
              <a:t>There is an emergency buoyancy aid 25m away;</a:t>
            </a:r>
            <a:endParaRPr sz="2700">
              <a:solidFill>
                <a:schemeClr val="dk2"/>
              </a:solidFill>
              <a:latin typeface="Montserrat"/>
              <a:ea typeface="Montserrat"/>
              <a:cs typeface="Montserrat"/>
              <a:sym typeface="Montserrat"/>
            </a:endParaRPr>
          </a:p>
          <a:p>
            <a:pPr indent="-387350" lvl="0" marL="457200" rtl="0" algn="l">
              <a:lnSpc>
                <a:spcPct val="115000"/>
              </a:lnSpc>
              <a:spcBef>
                <a:spcPts val="0"/>
              </a:spcBef>
              <a:spcAft>
                <a:spcPts val="0"/>
              </a:spcAft>
              <a:buClr>
                <a:schemeClr val="dk2"/>
              </a:buClr>
              <a:buSzPts val="2500"/>
              <a:buFont typeface="Montserrat"/>
              <a:buChar char="-"/>
            </a:pPr>
            <a:r>
              <a:rPr lang="en-GB" sz="2700">
                <a:solidFill>
                  <a:schemeClr val="dk2"/>
                </a:solidFill>
                <a:latin typeface="Montserrat"/>
                <a:ea typeface="Montserrat"/>
                <a:cs typeface="Montserrat"/>
                <a:sym typeface="Montserrat"/>
              </a:rPr>
              <a:t>You are wearing a scarf.</a:t>
            </a:r>
            <a:r>
              <a:rPr lang="en-GB" sz="2500">
                <a:solidFill>
                  <a:schemeClr val="dk2"/>
                </a:solidFill>
                <a:latin typeface="Montserrat"/>
                <a:ea typeface="Montserrat"/>
                <a:cs typeface="Montserrat"/>
                <a:sym typeface="Montserrat"/>
              </a:rPr>
              <a:t> </a:t>
            </a:r>
            <a:endParaRPr>
              <a:solidFill>
                <a:schemeClr val="dk2"/>
              </a:solidFill>
              <a:latin typeface="Montserrat"/>
              <a:ea typeface="Montserrat"/>
              <a:cs typeface="Montserrat"/>
              <a:sym typeface="Montserrat"/>
            </a:endParaRPr>
          </a:p>
        </p:txBody>
      </p:sp>
      <p:sp>
        <p:nvSpPr>
          <p:cNvPr id="126" name="Google Shape;126;p19"/>
          <p:cNvSpPr txBox="1"/>
          <p:nvPr/>
        </p:nvSpPr>
        <p:spPr>
          <a:xfrm>
            <a:off x="6687625" y="4404875"/>
            <a:ext cx="5130300" cy="41175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b="1" lang="en-GB" sz="2800">
                <a:solidFill>
                  <a:schemeClr val="dk2"/>
                </a:solidFill>
                <a:latin typeface="Montserrat"/>
                <a:ea typeface="Montserrat"/>
                <a:cs typeface="Montserrat"/>
                <a:sym typeface="Montserrat"/>
              </a:rPr>
              <a:t>Scenario 2:</a:t>
            </a:r>
            <a:endParaRPr b="1" sz="2800">
              <a:solidFill>
                <a:schemeClr val="dk2"/>
              </a:solidFill>
              <a:latin typeface="Montserrat"/>
              <a:ea typeface="Montserrat"/>
              <a:cs typeface="Montserrat"/>
              <a:sym typeface="Montserrat"/>
            </a:endParaRPr>
          </a:p>
          <a:p>
            <a:pPr indent="-400050" lvl="0" marL="457200" rtl="0" algn="l">
              <a:lnSpc>
                <a:spcPct val="115000"/>
              </a:lnSpc>
              <a:spcBef>
                <a:spcPts val="1200"/>
              </a:spcBef>
              <a:spcAft>
                <a:spcPts val="0"/>
              </a:spcAft>
              <a:buClr>
                <a:schemeClr val="dk2"/>
              </a:buClr>
              <a:buSzPts val="2700"/>
              <a:buFont typeface="Montserrat"/>
              <a:buChar char="-"/>
            </a:pPr>
            <a:r>
              <a:rPr lang="en-GB" sz="2700">
                <a:solidFill>
                  <a:schemeClr val="dk2"/>
                </a:solidFill>
                <a:latin typeface="Montserrat"/>
                <a:ea typeface="Montserrat"/>
                <a:cs typeface="Montserrat"/>
                <a:sym typeface="Montserrat"/>
              </a:rPr>
              <a:t>You are with two other friends;</a:t>
            </a:r>
            <a:endParaRPr sz="2700">
              <a:solidFill>
                <a:schemeClr val="dk2"/>
              </a:solidFill>
              <a:latin typeface="Montserrat"/>
              <a:ea typeface="Montserrat"/>
              <a:cs typeface="Montserrat"/>
              <a:sym typeface="Montserrat"/>
            </a:endParaRPr>
          </a:p>
          <a:p>
            <a:pPr indent="-400050" lvl="0" marL="457200" rtl="0" algn="l">
              <a:lnSpc>
                <a:spcPct val="115000"/>
              </a:lnSpc>
              <a:spcBef>
                <a:spcPts val="0"/>
              </a:spcBef>
              <a:spcAft>
                <a:spcPts val="0"/>
              </a:spcAft>
              <a:buClr>
                <a:schemeClr val="dk2"/>
              </a:buClr>
              <a:buSzPts val="2700"/>
              <a:buFont typeface="Montserrat"/>
              <a:buChar char="-"/>
            </a:pPr>
            <a:r>
              <a:rPr lang="en-GB" sz="2700">
                <a:solidFill>
                  <a:schemeClr val="dk2"/>
                </a:solidFill>
                <a:latin typeface="Montserrat"/>
                <a:ea typeface="Montserrat"/>
                <a:cs typeface="Montserrat"/>
                <a:sym typeface="Montserrat"/>
              </a:rPr>
              <a:t>You have two water bottles with you;</a:t>
            </a:r>
            <a:endParaRPr sz="2700">
              <a:solidFill>
                <a:schemeClr val="dk2"/>
              </a:solidFill>
              <a:latin typeface="Montserrat"/>
              <a:ea typeface="Montserrat"/>
              <a:cs typeface="Montserrat"/>
              <a:sym typeface="Montserrat"/>
            </a:endParaRPr>
          </a:p>
          <a:p>
            <a:pPr indent="-400050" lvl="0" marL="457200" rtl="0" algn="l">
              <a:lnSpc>
                <a:spcPct val="115000"/>
              </a:lnSpc>
              <a:spcBef>
                <a:spcPts val="0"/>
              </a:spcBef>
              <a:spcAft>
                <a:spcPts val="0"/>
              </a:spcAft>
              <a:buClr>
                <a:schemeClr val="dk2"/>
              </a:buClr>
              <a:buSzPts val="2700"/>
              <a:buFont typeface="Montserrat"/>
              <a:buChar char="-"/>
            </a:pPr>
            <a:r>
              <a:rPr lang="en-GB" sz="2700">
                <a:solidFill>
                  <a:schemeClr val="dk2"/>
                </a:solidFill>
                <a:latin typeface="Montserrat"/>
                <a:ea typeface="Montserrat"/>
                <a:cs typeface="Montserrat"/>
                <a:sym typeface="Montserrat"/>
              </a:rPr>
              <a:t>There are adults sitting at a picnic table about 50m away.</a:t>
            </a:r>
            <a:endParaRPr sz="1600">
              <a:solidFill>
                <a:schemeClr val="dk2"/>
              </a:solidFill>
              <a:latin typeface="Montserrat"/>
              <a:ea typeface="Montserrat"/>
              <a:cs typeface="Montserrat"/>
              <a:sym typeface="Montserrat"/>
            </a:endParaRPr>
          </a:p>
        </p:txBody>
      </p:sp>
      <p:sp>
        <p:nvSpPr>
          <p:cNvPr id="127" name="Google Shape;127;p19"/>
          <p:cNvSpPr txBox="1"/>
          <p:nvPr/>
        </p:nvSpPr>
        <p:spPr>
          <a:xfrm>
            <a:off x="12327750" y="4404875"/>
            <a:ext cx="5130300" cy="36396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b="1" lang="en-GB" sz="2800">
                <a:solidFill>
                  <a:schemeClr val="dk2"/>
                </a:solidFill>
                <a:latin typeface="Montserrat"/>
                <a:ea typeface="Montserrat"/>
                <a:cs typeface="Montserrat"/>
                <a:sym typeface="Montserrat"/>
              </a:rPr>
              <a:t>Scenario 3:</a:t>
            </a:r>
            <a:endParaRPr b="1" sz="2800">
              <a:solidFill>
                <a:schemeClr val="dk2"/>
              </a:solidFill>
              <a:latin typeface="Montserrat"/>
              <a:ea typeface="Montserrat"/>
              <a:cs typeface="Montserrat"/>
              <a:sym typeface="Montserrat"/>
            </a:endParaRPr>
          </a:p>
          <a:p>
            <a:pPr indent="-400050" lvl="0" marL="457200" rtl="0" algn="l">
              <a:lnSpc>
                <a:spcPct val="115000"/>
              </a:lnSpc>
              <a:spcBef>
                <a:spcPts val="1200"/>
              </a:spcBef>
              <a:spcAft>
                <a:spcPts val="0"/>
              </a:spcAft>
              <a:buClr>
                <a:schemeClr val="dk2"/>
              </a:buClr>
              <a:buSzPts val="2700"/>
              <a:buFont typeface="Montserrat"/>
              <a:buChar char="-"/>
            </a:pPr>
            <a:r>
              <a:rPr lang="en-GB" sz="2700">
                <a:solidFill>
                  <a:schemeClr val="dk2"/>
                </a:solidFill>
                <a:latin typeface="Montserrat"/>
                <a:ea typeface="Montserrat"/>
                <a:cs typeface="Montserrat"/>
                <a:sym typeface="Montserrat"/>
              </a:rPr>
              <a:t>You are with one friend;</a:t>
            </a:r>
            <a:endParaRPr sz="2700">
              <a:solidFill>
                <a:schemeClr val="dk2"/>
              </a:solidFill>
              <a:latin typeface="Montserrat"/>
              <a:ea typeface="Montserrat"/>
              <a:cs typeface="Montserrat"/>
              <a:sym typeface="Montserrat"/>
            </a:endParaRPr>
          </a:p>
          <a:p>
            <a:pPr indent="-400050" lvl="0" marL="457200" rtl="0" algn="l">
              <a:lnSpc>
                <a:spcPct val="115000"/>
              </a:lnSpc>
              <a:spcBef>
                <a:spcPts val="0"/>
              </a:spcBef>
              <a:spcAft>
                <a:spcPts val="0"/>
              </a:spcAft>
              <a:buClr>
                <a:schemeClr val="dk2"/>
              </a:buClr>
              <a:buSzPts val="2700"/>
              <a:buFont typeface="Montserrat"/>
              <a:buChar char="-"/>
            </a:pPr>
            <a:r>
              <a:rPr lang="en-GB" sz="2700">
                <a:solidFill>
                  <a:schemeClr val="dk2"/>
                </a:solidFill>
                <a:latin typeface="Montserrat"/>
                <a:ea typeface="Montserrat"/>
                <a:cs typeface="Montserrat"/>
                <a:sym typeface="Montserrat"/>
              </a:rPr>
              <a:t>There is a large stick on the floor;</a:t>
            </a:r>
            <a:endParaRPr sz="2700">
              <a:solidFill>
                <a:schemeClr val="dk2"/>
              </a:solidFill>
              <a:latin typeface="Montserrat"/>
              <a:ea typeface="Montserrat"/>
              <a:cs typeface="Montserrat"/>
              <a:sym typeface="Montserrat"/>
            </a:endParaRPr>
          </a:p>
          <a:p>
            <a:pPr indent="-387350" lvl="0" marL="457200" rtl="0" algn="l">
              <a:lnSpc>
                <a:spcPct val="115000"/>
              </a:lnSpc>
              <a:spcBef>
                <a:spcPts val="0"/>
              </a:spcBef>
              <a:spcAft>
                <a:spcPts val="0"/>
              </a:spcAft>
              <a:buClr>
                <a:schemeClr val="dk2"/>
              </a:buClr>
              <a:buSzPts val="2500"/>
              <a:buFont typeface="Montserrat"/>
              <a:buChar char="-"/>
            </a:pPr>
            <a:r>
              <a:rPr lang="en-GB" sz="2700">
                <a:solidFill>
                  <a:schemeClr val="dk2"/>
                </a:solidFill>
                <a:latin typeface="Montserrat"/>
                <a:ea typeface="Montserrat"/>
                <a:cs typeface="Montserrat"/>
                <a:sym typeface="Montserrat"/>
              </a:rPr>
              <a:t>A family, with two adults, are walking about 40 metres away from you.</a:t>
            </a:r>
            <a:r>
              <a:rPr lang="en-GB" sz="2500">
                <a:solidFill>
                  <a:schemeClr val="dk2"/>
                </a:solidFill>
                <a:latin typeface="Montserrat"/>
                <a:ea typeface="Montserrat"/>
                <a:cs typeface="Montserrat"/>
                <a:sym typeface="Montserrat"/>
              </a:rPr>
              <a:t>                                   </a:t>
            </a:r>
            <a:endParaRPr sz="2500">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