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5"/>
    <p:sldMasterId id="2147483684" r:id="rId6"/>
    <p:sldMasterId id="214748368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8302F72-214F-4602-9E9A-B0D790C9B226}">
  <a:tblStyle styleId="{88302F72-214F-4602-9E9A-B0D790C9B2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6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666fef1ee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666fef1ee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666fef1ee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666fef1ee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c4e9039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c4e9039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666fef1ee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666fef1ee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666fef1ee_0_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666fef1ee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092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666fef1ee_0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666fef1ee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092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8" name="Google Shape;128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29" name="Google Shape;129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4" name="Google Shape;134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3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32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54" name="Google Shape;154;p32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5" name="Google Shape;155;p32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56" name="Google Shape;156;p32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7" name="Google Shape;167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8" name="Google Shape;178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1" name="Google Shape;181;p3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2" name="Google Shape;182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5" name="Google Shape;185;p3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86" name="Google Shape;186;p3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Biological Systems and Processes 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7 - Anaerobic Respiration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96" name="Google Shape;196;p39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KS3 Biology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97" name="Google Shape;197;p39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Hindle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3" name="Google Shape;203;p40"/>
          <p:cNvSpPr/>
          <p:nvPr/>
        </p:nvSpPr>
        <p:spPr>
          <a:xfrm>
            <a:off x="1446175" y="834950"/>
            <a:ext cx="6777300" cy="523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Quick Recap...</a:t>
            </a:r>
            <a:br>
              <a:rPr b="1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0"/>
          <p:cNvSpPr/>
          <p:nvPr/>
        </p:nvSpPr>
        <p:spPr>
          <a:xfrm>
            <a:off x="169338" y="1456925"/>
            <a:ext cx="8734800" cy="2260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What is the work equation for aerobic respiration?</a:t>
            </a:r>
            <a:br>
              <a:rPr b="1" lang="en-GB" sz="1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O………………… + G………………… → C………………… D………………… + W…………………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What do we need respiration for?</a:t>
            </a:r>
            <a:br>
              <a:rPr b="1" lang="en-GB" sz="1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To release ……………...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What happens to our breathing rate when we exercise?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Why does this happen to our breathing rate?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Quick Check...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0" name="Google Shape;210;p41"/>
          <p:cNvSpPr txBox="1"/>
          <p:nvPr>
            <p:ph idx="1" type="body"/>
          </p:nvPr>
        </p:nvSpPr>
        <p:spPr>
          <a:xfrm>
            <a:off x="458975" y="1081200"/>
            <a:ext cx="8226000" cy="35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Complete the table to compare the types of respiration in animals</a:t>
            </a:r>
            <a:endParaRPr/>
          </a:p>
        </p:txBody>
      </p:sp>
      <p:sp>
        <p:nvSpPr>
          <p:cNvPr id="211" name="Google Shape;211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12" name="Google Shape;212;p41"/>
          <p:cNvGraphicFramePr/>
          <p:nvPr/>
        </p:nvGraphicFramePr>
        <p:xfrm>
          <a:off x="344675" y="1728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{88302F72-214F-4602-9E9A-B0D790C9B226}</a:tableStyleId>
              </a:tblPr>
              <a:tblGrid>
                <a:gridCol w="2822875"/>
                <a:gridCol w="2822875"/>
                <a:gridCol w="2822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Aerobic respiration</a:t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Anaerobic respiration</a:t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Location: </a:t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Reactants: </a:t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Products:</a:t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Amount of energy released:</a:t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2"/>
          <p:cNvSpPr txBox="1"/>
          <p:nvPr>
            <p:ph type="title"/>
          </p:nvPr>
        </p:nvSpPr>
        <p:spPr>
          <a:xfrm>
            <a:off x="458975" y="445025"/>
            <a:ext cx="8226000" cy="44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Quick Check...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8" name="Google Shape;218;p42"/>
          <p:cNvSpPr txBox="1"/>
          <p:nvPr>
            <p:ph idx="1" type="body"/>
          </p:nvPr>
        </p:nvSpPr>
        <p:spPr>
          <a:xfrm>
            <a:off x="297000" y="1203025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What do we call anaerobic respiration in plants and yeast? 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What are the products of this reaction? 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Where in the cell does it happen? 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Under what conditions do they use this? 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AutoNum type="arabicPeriod"/>
            </a:pPr>
            <a:r>
              <a:rPr lang="en-GB"/>
              <a:t>Which everyday products do we make using this process?</a:t>
            </a:r>
            <a:endParaRPr/>
          </a:p>
        </p:txBody>
      </p:sp>
      <p:sp>
        <p:nvSpPr>
          <p:cNvPr id="219" name="Google Shape;219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5" name="Google Shape;225;p43"/>
          <p:cNvSpPr txBox="1"/>
          <p:nvPr>
            <p:ph type="title"/>
          </p:nvPr>
        </p:nvSpPr>
        <p:spPr>
          <a:xfrm>
            <a:off x="458975" y="445025"/>
            <a:ext cx="6600600" cy="3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Style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6" name="Google Shape;226;p43"/>
          <p:cNvSpPr txBox="1"/>
          <p:nvPr>
            <p:ph idx="8" type="body"/>
          </p:nvPr>
        </p:nvSpPr>
        <p:spPr>
          <a:xfrm>
            <a:off x="458975" y="1019925"/>
            <a:ext cx="7988100" cy="339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Compare anaerobic and aerobic respiration.</a:t>
            </a:r>
            <a:br>
              <a:rPr lang="en-GB" sz="1800"/>
            </a:br>
            <a:r>
              <a:rPr lang="en-GB" sz="1800"/>
              <a:t>Use the following information and your own knowledge </a:t>
            </a:r>
            <a:br>
              <a:rPr lang="en-GB" sz="1800"/>
            </a:br>
            <a:br>
              <a:rPr b="1" lang="en-GB" sz="1800"/>
            </a:br>
            <a:r>
              <a:rPr b="1" lang="en-GB" sz="1800"/>
              <a:t>Glucose → Lactic acid</a:t>
            </a:r>
            <a:r>
              <a:rPr lang="en-GB" sz="1800"/>
              <a:t> </a:t>
            </a:r>
            <a:r>
              <a:rPr i="1" lang="en-GB" sz="1800"/>
              <a:t>+ Energy	(120kJ/mol)</a:t>
            </a:r>
            <a:endParaRPr i="1" sz="1800"/>
          </a:p>
          <a:p>
            <a:pPr indent="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GB" sz="1800"/>
              <a:t>Glucose + Oxygen →  Carbon Dioxide + Water </a:t>
            </a:r>
            <a:r>
              <a:rPr b="1" i="1" lang="en-GB" sz="1800"/>
              <a:t>+ Energy</a:t>
            </a:r>
            <a:r>
              <a:rPr i="1" lang="en-GB" sz="1800"/>
              <a:t> (3000kJ/mol)</a:t>
            </a:r>
            <a:endParaRPr i="1" sz="1800"/>
          </a:p>
          <a:p>
            <a:pPr indent="0" lvl="0" marL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90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sz="1900"/>
          </a:p>
          <a:p>
            <a:pPr indent="0" lvl="0" marL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2" name="Google Shape;232;p44"/>
          <p:cNvSpPr txBox="1"/>
          <p:nvPr>
            <p:ph type="title"/>
          </p:nvPr>
        </p:nvSpPr>
        <p:spPr>
          <a:xfrm>
            <a:off x="458975" y="445025"/>
            <a:ext cx="6600600" cy="3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Style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3" name="Google Shape;233;p44"/>
          <p:cNvSpPr txBox="1"/>
          <p:nvPr>
            <p:ph idx="8" type="body"/>
          </p:nvPr>
        </p:nvSpPr>
        <p:spPr>
          <a:xfrm>
            <a:off x="458975" y="1019925"/>
            <a:ext cx="7988100" cy="339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4130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AutoNum type="arabicPeriod" startAt="2"/>
            </a:pPr>
            <a:r>
              <a:rPr b="1" lang="en-GB" sz="2000" u="sng"/>
              <a:t>Compare</a:t>
            </a:r>
            <a:r>
              <a:rPr lang="en-GB" sz="2000"/>
              <a:t> aerobic respiration with anaerobic respiration in yeast cells.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/>
              <a:t>Glucose + oxygen →  Carbon dioxide + water + energy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000"/>
              <a:t>Glucose →  ethanol + carbon dioxide + energy</a:t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90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sz="1900"/>
          </a:p>
          <a:p>
            <a:pPr indent="0" lvl="0" marL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