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094AAE-06E8-4262-A8FD-93DADBB58307}">
  <a:tblStyle styleId="{AD094AAE-06E8-4262-A8FD-93DADBB5830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2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4" name="Google Shape;64;p13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66" name="Google Shape;66;p13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 sz="6000">
                <a:solidFill>
                  <a:schemeClr val="dk2"/>
                </a:solidFill>
              </a:rPr>
              <a:t>Density as rate</a:t>
            </a:r>
            <a:br>
              <a:rPr lang="en-GB" sz="6000">
                <a:solidFill>
                  <a:schemeClr val="dk2"/>
                </a:solidFill>
              </a:rPr>
            </a:br>
            <a:r>
              <a:rPr lang="en-GB" sz="6000">
                <a:solidFill>
                  <a:schemeClr val="dk2"/>
                </a:solidFill>
              </a:rPr>
              <a:t>Lesson 4 of 8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Downloadable resource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7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</p:txBody>
      </p:sp>
      <p:sp>
        <p:nvSpPr>
          <p:cNvPr id="90" name="Google Shape;90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</a:rPr>
              <a:t>Miss Kidd-Rossiter</a:t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 flipH="1">
            <a:off x="1541069" y="4890261"/>
            <a:ext cx="72390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kg</a:t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 flipH="1">
            <a:off x="7050204" y="2932847"/>
            <a:ext cx="8542960" cy="141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graph telling us about honey?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‘rate’ can you see here?</a:t>
            </a:r>
            <a:endParaRPr/>
          </a:p>
        </p:txBody>
      </p:sp>
      <p:grpSp>
        <p:nvGrpSpPr>
          <p:cNvPr id="98" name="Google Shape;98;p18"/>
          <p:cNvGrpSpPr/>
          <p:nvPr/>
        </p:nvGrpSpPr>
        <p:grpSpPr>
          <a:xfrm>
            <a:off x="2264969" y="2507962"/>
            <a:ext cx="4305300" cy="5753100"/>
            <a:chOff x="13491672" y="737695"/>
            <a:chExt cx="4305300" cy="5753100"/>
          </a:xfrm>
        </p:grpSpPr>
        <p:pic>
          <p:nvPicPr>
            <p:cNvPr id="99" name="Google Shape;99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491672" y="737695"/>
              <a:ext cx="4305300" cy="5753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8"/>
            <p:cNvPicPr preferRelativeResize="0"/>
            <p:nvPr/>
          </p:nvPicPr>
          <p:blipFill rotWithShape="1">
            <a:blip r:embed="rId4">
              <a:alphaModFix/>
            </a:blip>
            <a:srcRect b="16839" l="-871" r="5542" t="7549"/>
            <a:stretch/>
          </p:blipFill>
          <p:spPr>
            <a:xfrm>
              <a:off x="13491672" y="6109083"/>
              <a:ext cx="417679" cy="3817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8"/>
          <p:cNvSpPr txBox="1"/>
          <p:nvPr/>
        </p:nvSpPr>
        <p:spPr>
          <a:xfrm flipH="1">
            <a:off x="3988676" y="8288358"/>
            <a:ext cx="1169661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litres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 flipH="1">
            <a:off x="3894080" y="2555256"/>
            <a:ext cx="1527013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Honey</a:t>
            </a:r>
            <a:endParaRPr/>
          </a:p>
        </p:txBody>
      </p:sp>
      <p:pic>
        <p:nvPicPr>
          <p:cNvPr descr="Honey Pot" id="103" name="Google Shape;10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88253" y="3156446"/>
            <a:ext cx="1769692" cy="1769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ehive" id="104" name="Google Shape;104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89309" y="3861339"/>
            <a:ext cx="1769692" cy="1769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9"/>
          <p:cNvGrpSpPr/>
          <p:nvPr/>
        </p:nvGrpSpPr>
        <p:grpSpPr>
          <a:xfrm>
            <a:off x="336737" y="2136686"/>
            <a:ext cx="5261175" cy="6575713"/>
            <a:chOff x="1541069" y="2507962"/>
            <a:chExt cx="5029200" cy="6381586"/>
          </a:xfrm>
        </p:grpSpPr>
        <p:sp>
          <p:nvSpPr>
            <p:cNvPr id="110" name="Google Shape;110;p19"/>
            <p:cNvSpPr txBox="1"/>
            <p:nvPr/>
          </p:nvSpPr>
          <p:spPr>
            <a:xfrm flipH="1">
              <a:off x="1541069" y="4890261"/>
              <a:ext cx="723900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kg</a:t>
              </a:r>
              <a:endParaRPr/>
            </a:p>
          </p:txBody>
        </p:sp>
        <p:grpSp>
          <p:nvGrpSpPr>
            <p:cNvPr id="111" name="Google Shape;111;p19"/>
            <p:cNvGrpSpPr/>
            <p:nvPr/>
          </p:nvGrpSpPr>
          <p:grpSpPr>
            <a:xfrm>
              <a:off x="2264969" y="2507962"/>
              <a:ext cx="4305300" cy="5753100"/>
              <a:chOff x="13491672" y="737695"/>
              <a:chExt cx="4305300" cy="5753100"/>
            </a:xfrm>
          </p:grpSpPr>
          <p:pic>
            <p:nvPicPr>
              <p:cNvPr id="112" name="Google Shape;112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3491672" y="737695"/>
                <a:ext cx="4305300" cy="5753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3" name="Google Shape;113;p19"/>
              <p:cNvPicPr preferRelativeResize="0"/>
              <p:nvPr/>
            </p:nvPicPr>
            <p:blipFill rotWithShape="1">
              <a:blip r:embed="rId4">
                <a:alphaModFix/>
              </a:blip>
              <a:srcRect b="16839" l="-871" r="5542" t="7549"/>
              <a:stretch/>
            </p:blipFill>
            <p:spPr>
              <a:xfrm>
                <a:off x="13491672" y="6109083"/>
                <a:ext cx="417679" cy="3817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4" name="Google Shape;114;p19"/>
            <p:cNvSpPr txBox="1"/>
            <p:nvPr/>
          </p:nvSpPr>
          <p:spPr>
            <a:xfrm flipH="1">
              <a:off x="3988676" y="8288358"/>
              <a:ext cx="1169661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litres</a:t>
              </a:r>
              <a:endParaRPr/>
            </a:p>
          </p:txBody>
        </p:sp>
        <p:sp>
          <p:nvSpPr>
            <p:cNvPr id="115" name="Google Shape;115;p19"/>
            <p:cNvSpPr txBox="1"/>
            <p:nvPr/>
          </p:nvSpPr>
          <p:spPr>
            <a:xfrm flipH="1">
              <a:off x="3894080" y="2555256"/>
              <a:ext cx="1527013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Honey</a:t>
              </a:r>
              <a:endParaRPr/>
            </a:p>
          </p:txBody>
        </p:sp>
      </p:grpSp>
      <p:graphicFrame>
        <p:nvGraphicFramePr>
          <p:cNvPr id="116" name="Google Shape;116;p19"/>
          <p:cNvGraphicFramePr/>
          <p:nvPr/>
        </p:nvGraphicFramePr>
        <p:xfrm>
          <a:off x="9109069" y="51434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{AD094AAE-06E8-4262-A8FD-93DADBB58307}</a:tableStyleId>
              </a:tblPr>
              <a:tblGrid>
                <a:gridCol w="2021225"/>
                <a:gridCol w="2021225"/>
                <a:gridCol w="2021225"/>
                <a:gridCol w="2021225"/>
              </a:tblGrid>
              <a:tr h="1282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Litres (L)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Kilograms (kg)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" name="Google Shape;117;p19"/>
          <p:cNvSpPr txBox="1"/>
          <p:nvPr/>
        </p:nvSpPr>
        <p:spPr>
          <a:xfrm>
            <a:off x="11857703" y="5283534"/>
            <a:ext cx="1032387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11857702" y="6540496"/>
            <a:ext cx="1032387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14009644" y="5283534"/>
            <a:ext cx="1032387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5798" y="2374912"/>
            <a:ext cx="6216979" cy="5988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4705350" y="2432062"/>
            <a:ext cx="23812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Fruit juice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4229100" y="8062486"/>
            <a:ext cx="23812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Litres (L)</a:t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 rot="-5400000">
            <a:off x="55966" y="4842905"/>
            <a:ext cx="3038475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Kilograms (kg)</a:t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9035497" y="2944884"/>
            <a:ext cx="8095785" cy="4171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mass of 2 litres of fruit juice?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density of the fruit juice?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litres of fruit juice have a mass of 9kg?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litres of fruit juice have a mass of 50kg?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5798" y="2374912"/>
            <a:ext cx="6216979" cy="598816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4705349" y="2432062"/>
            <a:ext cx="3167411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Sparkling water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4229100" y="8062486"/>
            <a:ext cx="23812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Litres (L)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 rot="-5400000">
            <a:off x="55966" y="4842905"/>
            <a:ext cx="3038475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Kilograms (kg)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9035497" y="2944884"/>
            <a:ext cx="8095785" cy="5291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5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Fill in the gaps: _______ litres of sparkling water have a mass of ________kg.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5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density of the sparkling water?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5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litres of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sparkling water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have a mass of 5kg?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5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mass of 200 litres of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sparkling water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575" y="1597409"/>
            <a:ext cx="8784900" cy="73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7743174" y="1785292"/>
            <a:ext cx="31674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Mixture</a:t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4462808" y="8374720"/>
            <a:ext cx="23811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Litres (L)</a:t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 rot="-5400000">
            <a:off x="-786792" y="4842938"/>
            <a:ext cx="30384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Kilograms (kg)</a:t>
            </a:r>
            <a:endParaRPr/>
          </a:p>
        </p:txBody>
      </p:sp>
      <p:sp>
        <p:nvSpPr>
          <p:cNvPr id="146" name="Google Shape;146;p22"/>
          <p:cNvSpPr txBox="1"/>
          <p:nvPr/>
        </p:nvSpPr>
        <p:spPr>
          <a:xfrm>
            <a:off x="10030432" y="2089328"/>
            <a:ext cx="7885800" cy="61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previous two graphs to help with this section.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Ten litres of sparkling water are mixed with one litre of fruit juice.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9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mass of the mixture?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9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density of the mixture?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 startAt="9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More of the mixture is made in the same ratio, draw a graph to show the mass and volume of the mixture.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/>
        </p:nvSpPr>
        <p:spPr>
          <a:xfrm flipH="1">
            <a:off x="880955" y="1828513"/>
            <a:ext cx="16681829" cy="1161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sentences can you write to compare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densities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of vegetable oil, water and honey? </a:t>
            </a:r>
            <a:endParaRPr/>
          </a:p>
        </p:txBody>
      </p:sp>
      <p:grpSp>
        <p:nvGrpSpPr>
          <p:cNvPr id="152" name="Google Shape;152;p23"/>
          <p:cNvGrpSpPr/>
          <p:nvPr/>
        </p:nvGrpSpPr>
        <p:grpSpPr>
          <a:xfrm>
            <a:off x="767259" y="3424624"/>
            <a:ext cx="16390324" cy="5488789"/>
            <a:chOff x="767259" y="3424624"/>
            <a:chExt cx="16390324" cy="5488789"/>
          </a:xfrm>
        </p:grpSpPr>
        <p:grpSp>
          <p:nvGrpSpPr>
            <p:cNvPr id="153" name="Google Shape;153;p23"/>
            <p:cNvGrpSpPr/>
            <p:nvPr/>
          </p:nvGrpSpPr>
          <p:grpSpPr>
            <a:xfrm>
              <a:off x="1281562" y="3424624"/>
              <a:ext cx="5009262" cy="4943996"/>
              <a:chOff x="2643678" y="2131301"/>
              <a:chExt cx="5848350" cy="5772151"/>
            </a:xfrm>
          </p:grpSpPr>
          <p:pic>
            <p:nvPicPr>
              <p:cNvPr id="154" name="Google Shape;154;p2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643678" y="2131301"/>
                <a:ext cx="5848350" cy="5772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23"/>
              <p:cNvPicPr preferRelativeResize="0"/>
              <p:nvPr/>
            </p:nvPicPr>
            <p:blipFill rotWithShape="1">
              <a:blip r:embed="rId4">
                <a:alphaModFix/>
              </a:blip>
              <a:srcRect b="14291" l="0" r="5543" t="7547"/>
              <a:stretch/>
            </p:blipFill>
            <p:spPr>
              <a:xfrm>
                <a:off x="2643678" y="7508876"/>
                <a:ext cx="413862" cy="3945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6" name="Google Shape;156;p23"/>
            <p:cNvGrpSpPr/>
            <p:nvPr/>
          </p:nvGrpSpPr>
          <p:grpSpPr>
            <a:xfrm>
              <a:off x="7290929" y="3489890"/>
              <a:ext cx="5009265" cy="4895046"/>
              <a:chOff x="10303387" y="2286000"/>
              <a:chExt cx="5848352" cy="5715001"/>
            </a:xfrm>
          </p:grpSpPr>
          <p:pic>
            <p:nvPicPr>
              <p:cNvPr id="157" name="Google Shape;157;p2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0303388" y="2286000"/>
                <a:ext cx="5848350" cy="5715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23"/>
              <p:cNvPicPr preferRelativeResize="0"/>
              <p:nvPr/>
            </p:nvPicPr>
            <p:blipFill rotWithShape="1">
              <a:blip r:embed="rId4">
                <a:alphaModFix/>
              </a:blip>
              <a:srcRect b="18096" l="4184" r="5542" t="7548"/>
              <a:stretch/>
            </p:blipFill>
            <p:spPr>
              <a:xfrm>
                <a:off x="10303387" y="7625639"/>
                <a:ext cx="395529" cy="3753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9" name="Google Shape;159;p23"/>
            <p:cNvGrpSpPr/>
            <p:nvPr/>
          </p:nvGrpSpPr>
          <p:grpSpPr>
            <a:xfrm>
              <a:off x="13469983" y="3457257"/>
              <a:ext cx="3687600" cy="4927678"/>
              <a:chOff x="13491672" y="737695"/>
              <a:chExt cx="4305300" cy="5753100"/>
            </a:xfrm>
          </p:grpSpPr>
          <p:pic>
            <p:nvPicPr>
              <p:cNvPr id="160" name="Google Shape;160;p2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3491672" y="737695"/>
                <a:ext cx="4305300" cy="5753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Google Shape;161;p23"/>
              <p:cNvPicPr preferRelativeResize="0"/>
              <p:nvPr/>
            </p:nvPicPr>
            <p:blipFill rotWithShape="1">
              <a:blip r:embed="rId4">
                <a:alphaModFix/>
              </a:blip>
              <a:srcRect b="16839" l="-871" r="5542" t="7549"/>
              <a:stretch/>
            </p:blipFill>
            <p:spPr>
              <a:xfrm>
                <a:off x="13491672" y="6109083"/>
                <a:ext cx="417679" cy="3817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2" name="Google Shape;162;p23"/>
            <p:cNvSpPr txBox="1"/>
            <p:nvPr/>
          </p:nvSpPr>
          <p:spPr>
            <a:xfrm flipH="1">
              <a:off x="2823005" y="3624179"/>
              <a:ext cx="3778872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Vegetable oil</a:t>
              </a:r>
              <a:endParaRPr/>
            </a:p>
          </p:txBody>
        </p:sp>
        <p:sp>
          <p:nvSpPr>
            <p:cNvPr id="163" name="Google Shape;163;p23"/>
            <p:cNvSpPr txBox="1"/>
            <p:nvPr/>
          </p:nvSpPr>
          <p:spPr>
            <a:xfrm flipH="1">
              <a:off x="9441311" y="3585077"/>
              <a:ext cx="1623565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Water</a:t>
              </a:r>
              <a:endParaRPr/>
            </a:p>
          </p:txBody>
        </p:sp>
        <p:sp>
          <p:nvSpPr>
            <p:cNvPr id="164" name="Google Shape;164;p23"/>
            <p:cNvSpPr txBox="1"/>
            <p:nvPr/>
          </p:nvSpPr>
          <p:spPr>
            <a:xfrm flipH="1">
              <a:off x="15003441" y="3624179"/>
              <a:ext cx="1623565" cy="60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Honey</a:t>
              </a:r>
              <a:endParaRPr/>
            </a:p>
          </p:txBody>
        </p:sp>
        <p:sp>
          <p:nvSpPr>
            <p:cNvPr id="165" name="Google Shape;165;p23"/>
            <p:cNvSpPr txBox="1"/>
            <p:nvPr/>
          </p:nvSpPr>
          <p:spPr>
            <a:xfrm flipH="1">
              <a:off x="767259" y="5284662"/>
              <a:ext cx="687727" cy="528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kg</a:t>
              </a:r>
              <a:endParaRPr/>
            </a:p>
          </p:txBody>
        </p:sp>
        <p:sp>
          <p:nvSpPr>
            <p:cNvPr id="166" name="Google Shape;166;p23"/>
            <p:cNvSpPr txBox="1"/>
            <p:nvPr/>
          </p:nvSpPr>
          <p:spPr>
            <a:xfrm flipH="1">
              <a:off x="3500245" y="8340043"/>
              <a:ext cx="942083" cy="528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litres</a:t>
              </a:r>
              <a:endParaRPr/>
            </a:p>
          </p:txBody>
        </p:sp>
        <p:sp>
          <p:nvSpPr>
            <p:cNvPr id="167" name="Google Shape;167;p23"/>
            <p:cNvSpPr txBox="1"/>
            <p:nvPr/>
          </p:nvSpPr>
          <p:spPr>
            <a:xfrm flipH="1">
              <a:off x="6718287" y="5329554"/>
              <a:ext cx="687727" cy="528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kg</a:t>
              </a:r>
              <a:endParaRPr/>
            </a:p>
          </p:txBody>
        </p:sp>
        <p:sp>
          <p:nvSpPr>
            <p:cNvPr id="168" name="Google Shape;168;p23"/>
            <p:cNvSpPr txBox="1"/>
            <p:nvPr/>
          </p:nvSpPr>
          <p:spPr>
            <a:xfrm flipH="1">
              <a:off x="9451273" y="8384935"/>
              <a:ext cx="942083" cy="528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litres</a:t>
              </a:r>
              <a:endParaRPr/>
            </a:p>
          </p:txBody>
        </p:sp>
        <p:sp>
          <p:nvSpPr>
            <p:cNvPr id="169" name="Google Shape;169;p23"/>
            <p:cNvSpPr txBox="1"/>
            <p:nvPr/>
          </p:nvSpPr>
          <p:spPr>
            <a:xfrm flipH="1">
              <a:off x="12922298" y="5329554"/>
              <a:ext cx="687727" cy="528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kg</a:t>
              </a:r>
              <a:endParaRPr/>
            </a:p>
          </p:txBody>
        </p:sp>
        <p:sp>
          <p:nvSpPr>
            <p:cNvPr id="170" name="Google Shape;170;p23"/>
            <p:cNvSpPr txBox="1"/>
            <p:nvPr/>
          </p:nvSpPr>
          <p:spPr>
            <a:xfrm flipH="1">
              <a:off x="15184244" y="8384935"/>
              <a:ext cx="942083" cy="528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24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litres</a:t>
              </a:r>
              <a:endParaRPr/>
            </a:p>
          </p:txBody>
        </p:sp>
        <p:pic>
          <p:nvPicPr>
            <p:cNvPr descr="Honey Pot" id="171" name="Google Shape;171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4123788" y="3502318"/>
              <a:ext cx="879655" cy="879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ater Bottle" id="172" name="Google Shape;172;p2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13422" y="348989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ave" id="173" name="Google Shape;173;p2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36873" y="346757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