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10287000" cx="18288000"/>
  <p:notesSz cx="6858000" cy="9144000"/>
  <p:embeddedFontLst>
    <p:embeddedFont>
      <p:font typeface="Montserrat SemiBold"/>
      <p:regular r:id="rId14"/>
      <p:bold r:id="rId15"/>
      <p:italic r:id="rId16"/>
      <p:boldItalic r:id="rId17"/>
    </p:embeddedFont>
    <p:embeddedFont>
      <p:font typeface="Montserrat"/>
      <p:regular r:id="rId18"/>
      <p:bold r:id="rId19"/>
      <p:italic r:id="rId20"/>
      <p:boldItalic r:id="rId21"/>
    </p:embeddedFont>
    <p:embeddedFont>
      <p:font typeface="Montserrat Medium"/>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24BF9D1-6CD9-4718-8BF7-2E07B9E4AC9F}">
  <a:tblStyle styleId="{D24BF9D1-6CD9-4718-8BF7-2E07B9E4AC9F}"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MontserratMedium-regular.fntdata"/><Relationship Id="rId21" Type="http://schemas.openxmlformats.org/officeDocument/2006/relationships/font" Target="fonts/Montserrat-boldItalic.fntdata"/><Relationship Id="rId24" Type="http://schemas.openxmlformats.org/officeDocument/2006/relationships/font" Target="fonts/MontserratMedium-italic.fntdata"/><Relationship Id="rId23" Type="http://schemas.openxmlformats.org/officeDocument/2006/relationships/font" Target="fonts/MontserratMedium-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Montserrat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916ba90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916ba90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d706bae1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d706bae1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d706bae13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d706bae13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d706bae13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d706bae13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d706bae13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d706bae13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c01f468d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c01f468d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Read through comprehension questions before pupils are set off on a task.</a:t>
            </a:r>
            <a:endParaRPr/>
          </a:p>
          <a:p>
            <a:pPr indent="0" lvl="0" marL="0" rtl="0" algn="l">
              <a:spcBef>
                <a:spcPts val="0"/>
              </a:spcBef>
              <a:spcAft>
                <a:spcPts val="0"/>
              </a:spcAft>
              <a:buNone/>
            </a:pPr>
            <a:r>
              <a:rPr lang="en-GB"/>
              <a:t>Re-iterate expectations of full meaningful sentences.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8c01f468db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c01f468db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Think through very carefully what, if any, sentence starters might scaffold pupil thinking.</a:t>
            </a:r>
            <a:endParaRPr/>
          </a:p>
          <a:p>
            <a:pPr indent="0" lvl="0" marL="0" rtl="0" algn="l">
              <a:spcBef>
                <a:spcPts val="0"/>
              </a:spcBef>
              <a:spcAft>
                <a:spcPts val="0"/>
              </a:spcAft>
              <a:buNone/>
            </a:pPr>
            <a:r>
              <a:rPr lang="en-GB"/>
              <a:t>Avoid temptation to use generic sentence starters and instead try to work out what sentence stems might clarify a question.</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8d706bae13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8d706bae13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sz="3600">
                <a:solidFill>
                  <a:srgbClr val="4B3241"/>
                </a:solidFill>
              </a:rPr>
              <a:t>History Unit 2 Elizabeth</a:t>
            </a:r>
            <a:endParaRPr b="0" sz="3600">
              <a:solidFill>
                <a:srgbClr val="4B3241"/>
              </a:solidFill>
            </a:endParaRPr>
          </a:p>
          <a:p>
            <a:pPr indent="0" lvl="0" marL="0" rtl="0" algn="l">
              <a:spcBef>
                <a:spcPts val="0"/>
              </a:spcBef>
              <a:spcAft>
                <a:spcPts val="0"/>
              </a:spcAft>
              <a:buNone/>
            </a:pPr>
            <a:r>
              <a:rPr b="0" lang="en-GB" sz="3600">
                <a:solidFill>
                  <a:srgbClr val="4B3241"/>
                </a:solidFill>
              </a:rPr>
              <a:t>Lesson 18 of 30</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rgbClr val="4B3241"/>
                </a:solidFill>
                <a:latin typeface="Montserrat SemiBold"/>
                <a:ea typeface="Montserrat SemiBold"/>
                <a:cs typeface="Montserrat SemiBold"/>
                <a:sym typeface="Montserrat SemiBold"/>
              </a:rPr>
              <a:t>How did developments in the New World contribute to the breakdown of relations between England and Spain?</a:t>
            </a:r>
            <a:endParaRPr/>
          </a:p>
        </p:txBody>
      </p:sp>
      <p:sp>
        <p:nvSpPr>
          <p:cNvPr id="81" name="Google Shape;81;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171700" y="262375"/>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The New World </a:t>
            </a:r>
            <a:endParaRPr/>
          </a:p>
        </p:txBody>
      </p:sp>
      <p:sp>
        <p:nvSpPr>
          <p:cNvPr id="87" name="Google Shape;87;p15"/>
          <p:cNvSpPr txBox="1"/>
          <p:nvPr>
            <p:ph idx="1" type="body"/>
          </p:nvPr>
        </p:nvSpPr>
        <p:spPr>
          <a:xfrm>
            <a:off x="286075" y="1201050"/>
            <a:ext cx="17464200" cy="7827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900"/>
              <a:t>Before the reign of </a:t>
            </a:r>
            <a:r>
              <a:rPr b="1" lang="en-GB" sz="2900">
                <a:solidFill>
                  <a:schemeClr val="accent3"/>
                </a:solidFill>
              </a:rPr>
              <a:t>Elizabeth I, </a:t>
            </a:r>
            <a:r>
              <a:rPr lang="en-GB" sz="2900"/>
              <a:t>England had little involvement in global exploration. However, in the 16th century, England’s traditional trade in wool and cloth had been disrupted by ongoing conflict in the Netherlands. This made it hard for English merchants to make money.  Global exploration offered the chance to establish new trade opportunities.</a:t>
            </a:r>
            <a:endParaRPr sz="2900"/>
          </a:p>
          <a:p>
            <a:pPr indent="0" lvl="0" marL="0" rtl="0" algn="l">
              <a:spcBef>
                <a:spcPts val="2000"/>
              </a:spcBef>
              <a:spcAft>
                <a:spcPts val="0"/>
              </a:spcAft>
              <a:buNone/>
            </a:pPr>
            <a:r>
              <a:rPr lang="en-GB" sz="2900"/>
              <a:t>An area of </a:t>
            </a:r>
            <a:r>
              <a:rPr lang="en-GB" sz="2900"/>
              <a:t>particular</a:t>
            </a:r>
            <a:r>
              <a:rPr lang="en-GB" sz="2900"/>
              <a:t> interest to England was the </a:t>
            </a:r>
            <a:r>
              <a:rPr lang="en-GB" sz="2900">
                <a:solidFill>
                  <a:schemeClr val="accent4"/>
                </a:solidFill>
              </a:rPr>
              <a:t>‘</a:t>
            </a:r>
            <a:r>
              <a:rPr b="1" lang="en-GB" sz="2900">
                <a:solidFill>
                  <a:schemeClr val="accent4"/>
                </a:solidFill>
              </a:rPr>
              <a:t>New World’, </a:t>
            </a:r>
            <a:r>
              <a:rPr lang="en-GB" sz="2900"/>
              <a:t>areas of North and South America which were largely controlled by Spain. </a:t>
            </a:r>
            <a:r>
              <a:rPr b="1" lang="en-GB" sz="2900">
                <a:solidFill>
                  <a:schemeClr val="accent4"/>
                </a:solidFill>
              </a:rPr>
              <a:t>The New World </a:t>
            </a:r>
            <a:r>
              <a:rPr lang="en-GB" sz="2900"/>
              <a:t>had valuable resources such as sugar, tobacco and silver which was making Spain an incredibly wealthy country. England too desired the wealth that could be made through the trade of resources such as this in the </a:t>
            </a:r>
            <a:r>
              <a:rPr b="1" lang="en-GB" sz="2900">
                <a:solidFill>
                  <a:schemeClr val="accent4"/>
                </a:solidFill>
              </a:rPr>
              <a:t>New World.</a:t>
            </a:r>
            <a:endParaRPr b="1" sz="2900">
              <a:solidFill>
                <a:schemeClr val="accent4"/>
              </a:solidFill>
            </a:endParaRPr>
          </a:p>
          <a:p>
            <a:pPr indent="0" lvl="0" marL="0" rtl="0" algn="l">
              <a:spcBef>
                <a:spcPts val="2000"/>
              </a:spcBef>
              <a:spcAft>
                <a:spcPts val="0"/>
              </a:spcAft>
              <a:buNone/>
            </a:pPr>
            <a:r>
              <a:rPr lang="en-GB" sz="2900"/>
              <a:t>Increased exploration in the 16th century was made possible by developments in technology. Improved ship design made it easier for ships to withstand the long and dangerous journeys to the </a:t>
            </a:r>
            <a:r>
              <a:rPr b="1" lang="en-GB" sz="2900">
                <a:solidFill>
                  <a:schemeClr val="accent4"/>
                </a:solidFill>
              </a:rPr>
              <a:t>New World </a:t>
            </a:r>
            <a:r>
              <a:rPr lang="en-GB" sz="2900"/>
              <a:t>and the invention of the </a:t>
            </a:r>
            <a:r>
              <a:rPr b="1" lang="en-GB" sz="2900">
                <a:solidFill>
                  <a:schemeClr val="accent4"/>
                </a:solidFill>
              </a:rPr>
              <a:t>astrolabe</a:t>
            </a:r>
            <a:r>
              <a:rPr lang="en-GB" sz="2900"/>
              <a:t> made ships easier to navigate.</a:t>
            </a:r>
            <a:endParaRPr sz="2900"/>
          </a:p>
          <a:p>
            <a:pPr indent="0" lvl="0" marL="0" rtl="0" algn="l">
              <a:spcBef>
                <a:spcPts val="2000"/>
              </a:spcBef>
              <a:spcAft>
                <a:spcPts val="0"/>
              </a:spcAft>
              <a:buNone/>
            </a:pPr>
            <a:r>
              <a:t/>
            </a:r>
            <a:endParaRPr/>
          </a:p>
          <a:p>
            <a:pPr indent="0" lvl="0" marL="0" rtl="0" algn="l">
              <a:spcBef>
                <a:spcPts val="2000"/>
              </a:spcBef>
              <a:spcAft>
                <a:spcPts val="0"/>
              </a:spcAft>
              <a:buNone/>
            </a:pPr>
            <a:r>
              <a:t/>
            </a:r>
            <a:endParaRPr/>
          </a:p>
          <a:p>
            <a:pPr indent="0" lvl="0" marL="0" rtl="0" algn="l">
              <a:spcBef>
                <a:spcPts val="2000"/>
              </a:spcBef>
              <a:spcAft>
                <a:spcPts val="0"/>
              </a:spcAft>
              <a:buNone/>
            </a:pPr>
            <a:r>
              <a:t/>
            </a:r>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ph type="title"/>
          </p:nvPr>
        </p:nvSpPr>
        <p:spPr>
          <a:xfrm>
            <a:off x="290175" y="223200"/>
            <a:ext cx="13201200" cy="1122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Trade and territory</a:t>
            </a:r>
            <a:endParaRPr/>
          </a:p>
        </p:txBody>
      </p:sp>
      <p:sp>
        <p:nvSpPr>
          <p:cNvPr id="94" name="Google Shape;94;p16"/>
          <p:cNvSpPr txBox="1"/>
          <p:nvPr>
            <p:ph idx="1" type="body"/>
          </p:nvPr>
        </p:nvSpPr>
        <p:spPr>
          <a:xfrm>
            <a:off x="290175" y="1130075"/>
            <a:ext cx="17657700" cy="8309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2700" u="sng"/>
              <a:t>Background </a:t>
            </a:r>
            <a:endParaRPr b="1" sz="2700" u="sng"/>
          </a:p>
          <a:p>
            <a:pPr indent="0" lvl="0" marL="0" rtl="0" algn="l">
              <a:spcBef>
                <a:spcPts val="2000"/>
              </a:spcBef>
              <a:spcAft>
                <a:spcPts val="0"/>
              </a:spcAft>
              <a:buNone/>
            </a:pPr>
            <a:r>
              <a:rPr lang="en-GB" sz="2700"/>
              <a:t>In the 16th century, England relied heavily on the cloth trade which was based in Antwerp. The Netherlands were controlled by the Spanish and during </a:t>
            </a:r>
            <a:r>
              <a:rPr b="1" lang="en-GB" sz="2700">
                <a:solidFill>
                  <a:schemeClr val="accent3"/>
                </a:solidFill>
              </a:rPr>
              <a:t>Elizabeth’s</a:t>
            </a:r>
            <a:r>
              <a:rPr lang="en-GB" sz="2700"/>
              <a:t> reign, trade became more difficult due to the increased trade restrictions.</a:t>
            </a:r>
            <a:endParaRPr sz="2700"/>
          </a:p>
          <a:p>
            <a:pPr indent="0" lvl="0" marL="0" rtl="0" algn="l">
              <a:spcBef>
                <a:spcPts val="2000"/>
              </a:spcBef>
              <a:spcAft>
                <a:spcPts val="0"/>
              </a:spcAft>
              <a:buNone/>
            </a:pPr>
            <a:r>
              <a:rPr lang="en-GB" sz="2700"/>
              <a:t>Spain had established a large overseas Empire in the</a:t>
            </a:r>
            <a:r>
              <a:rPr b="1" lang="en-GB" sz="2700">
                <a:solidFill>
                  <a:schemeClr val="accent4"/>
                </a:solidFill>
              </a:rPr>
              <a:t> New World </a:t>
            </a:r>
            <a:r>
              <a:rPr lang="en-GB" sz="2700"/>
              <a:t>across the Americas. These territories made Spain rich through the export of goods such as sugar and tobacco, mining and through the trade of enslaved Africans. </a:t>
            </a:r>
            <a:endParaRPr sz="2700"/>
          </a:p>
          <a:p>
            <a:pPr indent="0" lvl="0" marL="0" rtl="0" algn="l">
              <a:spcBef>
                <a:spcPts val="2000"/>
              </a:spcBef>
              <a:spcAft>
                <a:spcPts val="0"/>
              </a:spcAft>
              <a:buNone/>
            </a:pPr>
            <a:r>
              <a:rPr b="1" lang="en-GB" sz="2700" u="sng"/>
              <a:t>Impact</a:t>
            </a:r>
            <a:endParaRPr b="1" sz="2700" u="sng"/>
          </a:p>
          <a:p>
            <a:pPr indent="0" lvl="0" marL="0" rtl="0" algn="l">
              <a:spcBef>
                <a:spcPts val="2000"/>
              </a:spcBef>
              <a:spcAft>
                <a:spcPts val="0"/>
              </a:spcAft>
              <a:buNone/>
            </a:pPr>
            <a:r>
              <a:rPr lang="en-GB" sz="2700"/>
              <a:t>England too wanted some of the wealth that the </a:t>
            </a:r>
            <a:r>
              <a:rPr b="1" lang="en-GB" sz="2700">
                <a:solidFill>
                  <a:schemeClr val="accent4"/>
                </a:solidFill>
              </a:rPr>
              <a:t>New World </a:t>
            </a:r>
            <a:r>
              <a:rPr lang="en-GB" sz="2700"/>
              <a:t>could offer. England began to establish a series of trading companies in the 16th century to set up more direct links with trading partners that were not controlled by Spain. Privateers such as</a:t>
            </a:r>
            <a:r>
              <a:rPr b="1" lang="en-GB" sz="2700">
                <a:solidFill>
                  <a:schemeClr val="accent3"/>
                </a:solidFill>
              </a:rPr>
              <a:t> Francis Drake </a:t>
            </a:r>
            <a:r>
              <a:rPr lang="en-GB" sz="2700"/>
              <a:t>also began to claim territory in the Americas under England’s name, such as </a:t>
            </a:r>
            <a:r>
              <a:rPr b="1" lang="en-GB" sz="2700">
                <a:solidFill>
                  <a:schemeClr val="accent5"/>
                </a:solidFill>
              </a:rPr>
              <a:t>New Albion</a:t>
            </a:r>
            <a:r>
              <a:rPr lang="en-GB" sz="2700"/>
              <a:t> in North California. </a:t>
            </a:r>
            <a:r>
              <a:rPr b="1" lang="en-GB" sz="2700">
                <a:solidFill>
                  <a:schemeClr val="accent3"/>
                </a:solidFill>
              </a:rPr>
              <a:t>King Philip II of Spain </a:t>
            </a:r>
            <a:r>
              <a:rPr lang="en-GB" sz="2700"/>
              <a:t>believed that these actions were a direct challenge to Spanish dominance in the </a:t>
            </a:r>
            <a:r>
              <a:rPr b="1" lang="en-GB" sz="2700">
                <a:solidFill>
                  <a:schemeClr val="accent4"/>
                </a:solidFill>
              </a:rPr>
              <a:t>New World</a:t>
            </a:r>
            <a:r>
              <a:rPr lang="en-GB" sz="2700"/>
              <a:t>.</a:t>
            </a:r>
            <a:endParaRPr sz="2700"/>
          </a:p>
          <a:p>
            <a:pPr indent="0" lvl="0" marL="0" rtl="0" algn="l">
              <a:spcBef>
                <a:spcPts val="2000"/>
              </a:spcBef>
              <a:spcAft>
                <a:spcPts val="0"/>
              </a:spcAft>
              <a:buNone/>
            </a:pPr>
            <a:r>
              <a:t/>
            </a:r>
            <a:endParaRPr b="1" u="sng"/>
          </a:p>
          <a:p>
            <a:pPr indent="0" lvl="0" marL="0" rtl="0" algn="l">
              <a:spcBef>
                <a:spcPts val="2000"/>
              </a:spcBef>
              <a:spcAft>
                <a:spcPts val="2000"/>
              </a:spcAft>
              <a:buNone/>
            </a:pPr>
            <a:r>
              <a:t/>
            </a:r>
            <a:endParaRPr b="1" u="sng"/>
          </a:p>
        </p:txBody>
      </p:sp>
      <p:sp>
        <p:nvSpPr>
          <p:cNvPr id="95" name="Google Shape;9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type="title"/>
          </p:nvPr>
        </p:nvSpPr>
        <p:spPr>
          <a:xfrm>
            <a:off x="245175" y="304075"/>
            <a:ext cx="13201200" cy="998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Privateering</a:t>
            </a:r>
            <a:endParaRPr/>
          </a:p>
        </p:txBody>
      </p:sp>
      <p:sp>
        <p:nvSpPr>
          <p:cNvPr id="101" name="Google Shape;101;p17"/>
          <p:cNvSpPr txBox="1"/>
          <p:nvPr>
            <p:ph idx="1" type="body"/>
          </p:nvPr>
        </p:nvSpPr>
        <p:spPr>
          <a:xfrm>
            <a:off x="245175" y="1390500"/>
            <a:ext cx="17550900" cy="7616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2900" u="sng"/>
              <a:t>Background</a:t>
            </a:r>
            <a:endParaRPr sz="2900"/>
          </a:p>
          <a:p>
            <a:pPr indent="0" lvl="0" marL="0" rtl="0" algn="l">
              <a:spcBef>
                <a:spcPts val="2000"/>
              </a:spcBef>
              <a:spcAft>
                <a:spcPts val="0"/>
              </a:spcAft>
              <a:buNone/>
            </a:pPr>
            <a:r>
              <a:rPr lang="en-GB" sz="2900"/>
              <a:t>Through the establishment of overseas territories in the New World, Spain was able to grow its wealth and power in the 16th century. England too, desired this wealth. However, Spain controlled trade in the New World and rarely allowed rival countries like England to trade with their colonies. </a:t>
            </a:r>
            <a:endParaRPr b="1" sz="2900" u="sng"/>
          </a:p>
          <a:p>
            <a:pPr indent="0" lvl="0" marL="0" rtl="0" algn="l">
              <a:spcBef>
                <a:spcPts val="2000"/>
              </a:spcBef>
              <a:spcAft>
                <a:spcPts val="0"/>
              </a:spcAft>
              <a:buNone/>
            </a:pPr>
            <a:r>
              <a:rPr b="1" lang="en-GB" sz="2900" u="sng"/>
              <a:t>Impact</a:t>
            </a:r>
            <a:endParaRPr b="1" sz="2900" u="sng"/>
          </a:p>
          <a:p>
            <a:pPr indent="0" lvl="0" marL="0" rtl="0" algn="l">
              <a:spcBef>
                <a:spcPts val="2000"/>
              </a:spcBef>
              <a:spcAft>
                <a:spcPts val="0"/>
              </a:spcAft>
              <a:buNone/>
            </a:pPr>
            <a:r>
              <a:rPr lang="en-GB" sz="2900"/>
              <a:t>In response, Elizabeth’s government licensed ‘privateers’. </a:t>
            </a:r>
            <a:r>
              <a:rPr b="1" lang="en-GB" sz="2900"/>
              <a:t>Privateers </a:t>
            </a:r>
            <a:r>
              <a:rPr lang="en-GB" sz="2900"/>
              <a:t>were individuals who routinely attacked Spanish ports and treasure ships to steal their treasure and goods. On one journey, privateer </a:t>
            </a:r>
            <a:r>
              <a:rPr b="1" lang="en-GB" sz="2900">
                <a:solidFill>
                  <a:schemeClr val="accent3"/>
                </a:solidFill>
              </a:rPr>
              <a:t>Francis Drake </a:t>
            </a:r>
            <a:r>
              <a:rPr lang="en-GB" sz="2900"/>
              <a:t>brought back an estimated £400,000 worth of Spanish treasure. </a:t>
            </a:r>
            <a:r>
              <a:rPr b="1" lang="en-GB" sz="2900">
                <a:solidFill>
                  <a:schemeClr val="accent3"/>
                </a:solidFill>
              </a:rPr>
              <a:t>King Philip II</a:t>
            </a:r>
            <a:r>
              <a:rPr lang="en-GB" sz="2900"/>
              <a:t> saw privateering </a:t>
            </a:r>
            <a:r>
              <a:rPr lang="en-GB" sz="2900"/>
              <a:t>as </a:t>
            </a:r>
            <a:r>
              <a:rPr lang="en-GB" sz="2900"/>
              <a:t>piracy. Attacks on Spanish ships and ports caused damage to both Spain’s finances and the navy. </a:t>
            </a:r>
            <a:r>
              <a:rPr b="1" lang="en-GB" sz="2900">
                <a:solidFill>
                  <a:schemeClr val="accent3"/>
                </a:solidFill>
              </a:rPr>
              <a:t>King Philip II </a:t>
            </a:r>
            <a:r>
              <a:rPr lang="en-GB" sz="2900"/>
              <a:t>saw this as an attack on Spain’s interests in the New World.</a:t>
            </a:r>
            <a:endParaRPr sz="2900"/>
          </a:p>
          <a:p>
            <a:pPr indent="0" lvl="0" marL="0" rtl="0" algn="l">
              <a:spcBef>
                <a:spcPts val="2000"/>
              </a:spcBef>
              <a:spcAft>
                <a:spcPts val="0"/>
              </a:spcAft>
              <a:buNone/>
            </a:pPr>
            <a:r>
              <a:t/>
            </a:r>
            <a:endParaRPr/>
          </a:p>
          <a:p>
            <a:pPr indent="0" lvl="0" marL="0" rtl="0" algn="l">
              <a:spcBef>
                <a:spcPts val="2000"/>
              </a:spcBef>
              <a:spcAft>
                <a:spcPts val="0"/>
              </a:spcAft>
              <a:buNone/>
            </a:pPr>
            <a:r>
              <a:t/>
            </a:r>
            <a:endParaRPr/>
          </a:p>
          <a:p>
            <a:pPr indent="0" lvl="0" marL="0" rtl="0" algn="l">
              <a:spcBef>
                <a:spcPts val="2000"/>
              </a:spcBef>
              <a:spcAft>
                <a:spcPts val="2000"/>
              </a:spcAft>
              <a:buNone/>
            </a:pPr>
            <a:r>
              <a:rPr b="1" lang="en-GB" u="sng"/>
              <a:t> </a:t>
            </a:r>
            <a:endParaRPr b="1" u="sng"/>
          </a:p>
        </p:txBody>
      </p:sp>
      <p:sp>
        <p:nvSpPr>
          <p:cNvPr id="102" name="Google Shape;102;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ph type="title"/>
          </p:nvPr>
        </p:nvSpPr>
        <p:spPr>
          <a:xfrm>
            <a:off x="401100" y="238975"/>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Drake’s circumnavigation of the Globe</a:t>
            </a:r>
            <a:endParaRPr/>
          </a:p>
        </p:txBody>
      </p:sp>
      <p:sp>
        <p:nvSpPr>
          <p:cNvPr id="108" name="Google Shape;108;p18"/>
          <p:cNvSpPr txBox="1"/>
          <p:nvPr>
            <p:ph idx="1" type="body"/>
          </p:nvPr>
        </p:nvSpPr>
        <p:spPr>
          <a:xfrm>
            <a:off x="314275" y="1313750"/>
            <a:ext cx="17850900" cy="7909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000" u="sng"/>
              <a:t>Background</a:t>
            </a:r>
            <a:endParaRPr b="1" sz="3000" u="sng"/>
          </a:p>
          <a:p>
            <a:pPr indent="0" lvl="0" marL="0" rtl="0" algn="l">
              <a:spcBef>
                <a:spcPts val="2000"/>
              </a:spcBef>
              <a:spcAft>
                <a:spcPts val="0"/>
              </a:spcAft>
              <a:buNone/>
            </a:pPr>
            <a:r>
              <a:rPr b="1" lang="en-GB" sz="3000">
                <a:solidFill>
                  <a:schemeClr val="accent3"/>
                </a:solidFill>
              </a:rPr>
              <a:t>Francis Drake</a:t>
            </a:r>
            <a:r>
              <a:rPr lang="en-GB" sz="3000"/>
              <a:t> was one of the most famous English privateers during Elizabeth’s reign. In 1577, he set off an an expedition on his ship ‘</a:t>
            </a:r>
            <a:r>
              <a:rPr b="1" lang="en-GB" sz="3000">
                <a:solidFill>
                  <a:schemeClr val="accent4"/>
                </a:solidFill>
              </a:rPr>
              <a:t>The Golden Hind’. </a:t>
            </a:r>
            <a:r>
              <a:rPr lang="en-GB" sz="3000"/>
              <a:t>Although he did not intend to, </a:t>
            </a:r>
            <a:r>
              <a:rPr b="1" lang="en-GB" sz="3000">
                <a:solidFill>
                  <a:schemeClr val="accent3"/>
                </a:solidFill>
              </a:rPr>
              <a:t>Drake </a:t>
            </a:r>
            <a:r>
              <a:rPr lang="en-GB" sz="3000"/>
              <a:t>became the second person to successfully circumnavigate (sail the whole way around) the Globe. On the voyage </a:t>
            </a:r>
            <a:r>
              <a:rPr b="1" lang="en-GB" sz="3000">
                <a:solidFill>
                  <a:schemeClr val="accent3"/>
                </a:solidFill>
              </a:rPr>
              <a:t>Drake </a:t>
            </a:r>
            <a:r>
              <a:rPr lang="en-GB" sz="3000"/>
              <a:t>and his crew had raided Spanish ports and ships and taken their treasure.</a:t>
            </a:r>
            <a:endParaRPr sz="3000"/>
          </a:p>
          <a:p>
            <a:pPr indent="0" lvl="0" marL="0" rtl="0" algn="l">
              <a:spcBef>
                <a:spcPts val="2000"/>
              </a:spcBef>
              <a:spcAft>
                <a:spcPts val="0"/>
              </a:spcAft>
              <a:buNone/>
            </a:pPr>
            <a:r>
              <a:rPr b="1" lang="en-GB" sz="3000" u="sng"/>
              <a:t>Impact on relations with Spain</a:t>
            </a:r>
            <a:endParaRPr b="1" sz="3000" u="sng"/>
          </a:p>
          <a:p>
            <a:pPr indent="0" lvl="0" marL="0" rtl="0" algn="l">
              <a:spcBef>
                <a:spcPts val="2000"/>
              </a:spcBef>
              <a:spcAft>
                <a:spcPts val="0"/>
              </a:spcAft>
              <a:buNone/>
            </a:pPr>
            <a:r>
              <a:rPr lang="en-GB" sz="3000"/>
              <a:t>When </a:t>
            </a:r>
            <a:r>
              <a:rPr b="1" lang="en-GB" sz="3000">
                <a:solidFill>
                  <a:schemeClr val="accent3"/>
                </a:solidFill>
              </a:rPr>
              <a:t>Drake</a:t>
            </a:r>
            <a:r>
              <a:rPr lang="en-GB" sz="3000"/>
              <a:t> returned to England in 1580, he returned with around £400,000 worth of treasure which had been taken from the Spanish ports and ships. This made both </a:t>
            </a:r>
            <a:r>
              <a:rPr b="1" lang="en-GB" sz="3000">
                <a:solidFill>
                  <a:schemeClr val="accent3"/>
                </a:solidFill>
              </a:rPr>
              <a:t>Drake </a:t>
            </a:r>
            <a:r>
              <a:rPr lang="en-GB" sz="3000"/>
              <a:t>and Elizabeth wealthy.</a:t>
            </a:r>
            <a:r>
              <a:rPr b="1" lang="en-GB" sz="3000">
                <a:solidFill>
                  <a:schemeClr val="accent3"/>
                </a:solidFill>
              </a:rPr>
              <a:t> King Philip II of Spain </a:t>
            </a:r>
            <a:r>
              <a:rPr lang="en-GB" sz="3000"/>
              <a:t>interpreted </a:t>
            </a:r>
            <a:r>
              <a:rPr b="1" lang="en-GB" sz="3000">
                <a:solidFill>
                  <a:schemeClr val="accent3"/>
                </a:solidFill>
              </a:rPr>
              <a:t>Drake’s</a:t>
            </a:r>
            <a:r>
              <a:rPr lang="en-GB" sz="3000"/>
              <a:t> privateering as a direct attack on Spanish interests and demanded his punishment. Relations deteriorated further when Elizabeth I knighted </a:t>
            </a:r>
            <a:r>
              <a:rPr b="1" lang="en-GB" sz="3000">
                <a:solidFill>
                  <a:schemeClr val="accent3"/>
                </a:solidFill>
              </a:rPr>
              <a:t>Drake</a:t>
            </a:r>
            <a:r>
              <a:rPr lang="en-GB" sz="3000"/>
              <a:t> in 1580 as a reward for his voyage.</a:t>
            </a:r>
            <a:endParaRPr sz="3000"/>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109" name="Google Shape;109;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5" name="Google Shape;115;p19"/>
          <p:cNvSpPr txBox="1"/>
          <p:nvPr>
            <p:ph type="title"/>
          </p:nvPr>
        </p:nvSpPr>
        <p:spPr>
          <a:xfrm>
            <a:off x="917950" y="33290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16" name="Google Shape;116;p19"/>
          <p:cNvSpPr txBox="1"/>
          <p:nvPr>
            <p:ph idx="1" type="body"/>
          </p:nvPr>
        </p:nvSpPr>
        <p:spPr>
          <a:xfrm>
            <a:off x="556750" y="1428750"/>
            <a:ext cx="17282100" cy="7429500"/>
          </a:xfrm>
          <a:prstGeom prst="rect">
            <a:avLst/>
          </a:prstGeom>
        </p:spPr>
        <p:txBody>
          <a:bodyPr anchorCtr="0" anchor="t" bIns="0" lIns="0" spcFirstLastPara="1" rIns="0" wrap="square" tIns="0">
            <a:noAutofit/>
          </a:bodyPr>
          <a:lstStyle/>
          <a:p>
            <a:pPr indent="-476250" lvl="0" marL="457200" rtl="0" algn="l">
              <a:lnSpc>
                <a:spcPct val="100000"/>
              </a:lnSpc>
              <a:spcBef>
                <a:spcPts val="0"/>
              </a:spcBef>
              <a:spcAft>
                <a:spcPts val="0"/>
              </a:spcAft>
              <a:buClr>
                <a:srgbClr val="000000"/>
              </a:buClr>
              <a:buSzPts val="3900"/>
              <a:buAutoNum type="arabicPeriod"/>
            </a:pPr>
            <a:r>
              <a:rPr lang="en-GB" sz="3900">
                <a:solidFill>
                  <a:srgbClr val="000000"/>
                </a:solidFill>
              </a:rPr>
              <a:t>Why did England undertake increased exploration in the 16th century?</a:t>
            </a:r>
            <a:endParaRPr sz="3900">
              <a:solidFill>
                <a:srgbClr val="000000"/>
              </a:solidFill>
            </a:endParaRPr>
          </a:p>
          <a:p>
            <a:pPr indent="-476250" lvl="0" marL="457200" rtl="0" algn="l">
              <a:lnSpc>
                <a:spcPct val="100000"/>
              </a:lnSpc>
              <a:spcBef>
                <a:spcPts val="0"/>
              </a:spcBef>
              <a:spcAft>
                <a:spcPts val="0"/>
              </a:spcAft>
              <a:buClr>
                <a:srgbClr val="000000"/>
              </a:buClr>
              <a:buSzPts val="3900"/>
              <a:buAutoNum type="arabicPeriod"/>
            </a:pPr>
            <a:r>
              <a:rPr lang="en-GB" sz="3900">
                <a:solidFill>
                  <a:srgbClr val="000000"/>
                </a:solidFill>
              </a:rPr>
              <a:t>How did countries like Spain gain wealth from the </a:t>
            </a:r>
            <a:r>
              <a:rPr b="1" lang="en-GB" sz="3900">
                <a:solidFill>
                  <a:schemeClr val="accent4"/>
                </a:solidFill>
              </a:rPr>
              <a:t>New World</a:t>
            </a:r>
            <a:r>
              <a:rPr lang="en-GB" sz="3900">
                <a:solidFill>
                  <a:srgbClr val="000000"/>
                </a:solidFill>
              </a:rPr>
              <a:t>?</a:t>
            </a:r>
            <a:endParaRPr sz="3900">
              <a:solidFill>
                <a:srgbClr val="000000"/>
              </a:solidFill>
            </a:endParaRPr>
          </a:p>
          <a:p>
            <a:pPr indent="-476250" lvl="0" marL="457200" rtl="0" algn="l">
              <a:lnSpc>
                <a:spcPct val="100000"/>
              </a:lnSpc>
              <a:spcBef>
                <a:spcPts val="0"/>
              </a:spcBef>
              <a:spcAft>
                <a:spcPts val="0"/>
              </a:spcAft>
              <a:buClr>
                <a:srgbClr val="000000"/>
              </a:buClr>
              <a:buSzPts val="3900"/>
              <a:buAutoNum type="arabicPeriod"/>
            </a:pPr>
            <a:r>
              <a:rPr lang="en-GB" sz="3900">
                <a:solidFill>
                  <a:srgbClr val="000000"/>
                </a:solidFill>
              </a:rPr>
              <a:t>Why did England engage in </a:t>
            </a:r>
            <a:r>
              <a:rPr b="1" lang="en-GB" sz="3900">
                <a:solidFill>
                  <a:schemeClr val="accent4"/>
                </a:solidFill>
              </a:rPr>
              <a:t>privateering </a:t>
            </a:r>
            <a:r>
              <a:rPr lang="en-GB" sz="3900">
                <a:solidFill>
                  <a:srgbClr val="000000"/>
                </a:solidFill>
              </a:rPr>
              <a:t>in the New World?</a:t>
            </a:r>
            <a:endParaRPr sz="3900">
              <a:solidFill>
                <a:srgbClr val="000000"/>
              </a:solidFill>
            </a:endParaRPr>
          </a:p>
          <a:p>
            <a:pPr indent="-476250" lvl="0" marL="457200" rtl="0" algn="l">
              <a:lnSpc>
                <a:spcPct val="100000"/>
              </a:lnSpc>
              <a:spcBef>
                <a:spcPts val="0"/>
              </a:spcBef>
              <a:spcAft>
                <a:spcPts val="0"/>
              </a:spcAft>
              <a:buClr>
                <a:srgbClr val="000000"/>
              </a:buClr>
              <a:buSzPts val="3900"/>
              <a:buAutoNum type="arabicPeriod"/>
            </a:pPr>
            <a:r>
              <a:rPr lang="en-GB" sz="3900">
                <a:solidFill>
                  <a:srgbClr val="000000"/>
                </a:solidFill>
              </a:rPr>
              <a:t>What did King Philip II of Spain think of </a:t>
            </a:r>
            <a:r>
              <a:rPr b="1" lang="en-GB" sz="3900">
                <a:solidFill>
                  <a:schemeClr val="accent4"/>
                </a:solidFill>
              </a:rPr>
              <a:t>privateering</a:t>
            </a:r>
            <a:r>
              <a:rPr lang="en-GB" sz="3900">
                <a:solidFill>
                  <a:srgbClr val="000000"/>
                </a:solidFill>
              </a:rPr>
              <a:t>?</a:t>
            </a:r>
            <a:endParaRPr sz="3900">
              <a:solidFill>
                <a:srgbClr val="000000"/>
              </a:solidFill>
            </a:endParaRPr>
          </a:p>
          <a:p>
            <a:pPr indent="-476250" lvl="0" marL="457200" rtl="0" algn="l">
              <a:lnSpc>
                <a:spcPct val="100000"/>
              </a:lnSpc>
              <a:spcBef>
                <a:spcPts val="0"/>
              </a:spcBef>
              <a:spcAft>
                <a:spcPts val="0"/>
              </a:spcAft>
              <a:buClr>
                <a:srgbClr val="000000"/>
              </a:buClr>
              <a:buSzPts val="3900"/>
              <a:buAutoNum type="arabicPeriod"/>
            </a:pPr>
            <a:r>
              <a:rPr b="1" lang="en-GB" sz="3900" u="sng">
                <a:solidFill>
                  <a:srgbClr val="000000"/>
                </a:solidFill>
              </a:rPr>
              <a:t>Challenge question: </a:t>
            </a:r>
            <a:r>
              <a:rPr lang="en-GB" sz="3900">
                <a:solidFill>
                  <a:srgbClr val="000000"/>
                </a:solidFill>
              </a:rPr>
              <a:t>Explain the consequences of England’s exploration of the New World. </a:t>
            </a:r>
            <a:endParaRPr sz="3900">
              <a:solidFill>
                <a:srgbClr val="000000"/>
              </a:solidFill>
            </a:endParaRPr>
          </a:p>
          <a:p>
            <a:pPr indent="0" lvl="0" marL="0" rtl="0" algn="l">
              <a:lnSpc>
                <a:spcPct val="100000"/>
              </a:lnSpc>
              <a:spcBef>
                <a:spcPts val="0"/>
              </a:spcBef>
              <a:spcAft>
                <a:spcPts val="0"/>
              </a:spcAft>
              <a:buNone/>
            </a:pPr>
            <a:r>
              <a:t/>
            </a:r>
            <a:endParaRPr i="1" sz="3900">
              <a:solidFill>
                <a:srgbClr val="000000"/>
              </a:solidFill>
            </a:endParaRPr>
          </a:p>
          <a:p>
            <a:pPr indent="0" lvl="0" marL="0" rtl="0" algn="l">
              <a:lnSpc>
                <a:spcPct val="100000"/>
              </a:lnSpc>
              <a:spcBef>
                <a:spcPts val="0"/>
              </a:spcBef>
              <a:spcAft>
                <a:spcPts val="0"/>
              </a:spcAft>
              <a:buNone/>
            </a:pPr>
            <a:r>
              <a:rPr i="1" lang="en-GB" sz="3900">
                <a:solidFill>
                  <a:srgbClr val="000000"/>
                </a:solidFill>
              </a:rPr>
              <a:t>One consequence of England’s exploration in the New World was…</a:t>
            </a:r>
            <a:endParaRPr i="1" sz="3900">
              <a:solidFill>
                <a:srgbClr val="000000"/>
              </a:solidFill>
            </a:endParaRPr>
          </a:p>
          <a:p>
            <a:pPr indent="0" lvl="0" marL="0" rtl="0" algn="l">
              <a:lnSpc>
                <a:spcPct val="100000"/>
              </a:lnSpc>
              <a:spcBef>
                <a:spcPts val="0"/>
              </a:spcBef>
              <a:spcAft>
                <a:spcPts val="0"/>
              </a:spcAft>
              <a:buNone/>
            </a:pPr>
            <a:r>
              <a:rPr i="1" lang="en-GB" sz="3900">
                <a:solidFill>
                  <a:srgbClr val="000000"/>
                </a:solidFill>
              </a:rPr>
              <a:t>This meant that….</a:t>
            </a:r>
            <a:endParaRPr i="1" sz="3900">
              <a:solidFill>
                <a:srgbClr val="000000"/>
              </a:solidFill>
            </a:endParaRPr>
          </a:p>
          <a:p>
            <a:pPr indent="0" lvl="0" marL="457200" rtl="0" algn="l">
              <a:lnSpc>
                <a:spcPct val="100000"/>
              </a:lnSpc>
              <a:spcBef>
                <a:spcPts val="0"/>
              </a:spcBef>
              <a:spcAft>
                <a:spcPts val="0"/>
              </a:spcAft>
              <a:buNone/>
            </a:pPr>
            <a:r>
              <a:rPr lang="en-GB" sz="3900">
                <a:solidFill>
                  <a:srgbClr val="000000"/>
                </a:solidFill>
              </a:rPr>
              <a:t> </a:t>
            </a:r>
            <a:endParaRPr sz="3900">
              <a:solidFill>
                <a:srgbClr val="000000"/>
              </a:solidFill>
            </a:endParaRPr>
          </a:p>
        </p:txBody>
      </p:sp>
      <p:sp>
        <p:nvSpPr>
          <p:cNvPr id="117" name="Google Shape;117;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0"/>
          <p:cNvSpPr txBox="1"/>
          <p:nvPr>
            <p:ph type="title"/>
          </p:nvPr>
        </p:nvSpPr>
        <p:spPr>
          <a:xfrm>
            <a:off x="918000" y="335450"/>
            <a:ext cx="16452000" cy="773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Extension Question</a:t>
            </a:r>
            <a:endParaRPr/>
          </a:p>
        </p:txBody>
      </p:sp>
      <p:sp>
        <p:nvSpPr>
          <p:cNvPr id="123" name="Google Shape;123;p20"/>
          <p:cNvSpPr txBox="1"/>
          <p:nvPr/>
        </p:nvSpPr>
        <p:spPr>
          <a:xfrm>
            <a:off x="273050" y="890050"/>
            <a:ext cx="17679600" cy="1309500"/>
          </a:xfrm>
          <a:prstGeom prst="rect">
            <a:avLst/>
          </a:prstGeom>
          <a:no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3100">
                <a:solidFill>
                  <a:srgbClr val="4B3241"/>
                </a:solidFill>
                <a:latin typeface="Montserrat SemiBold"/>
                <a:ea typeface="Montserrat SemiBold"/>
                <a:cs typeface="Montserrat SemiBold"/>
                <a:sym typeface="Montserrat SemiBold"/>
              </a:rPr>
              <a:t>Explain how the New World caused conflict between England and Spain.</a:t>
            </a:r>
            <a:endParaRPr sz="3100">
              <a:latin typeface="Montserrat"/>
              <a:ea typeface="Montserrat"/>
              <a:cs typeface="Montserrat"/>
              <a:sym typeface="Montserrat"/>
            </a:endParaRPr>
          </a:p>
          <a:p>
            <a:pPr indent="0" lvl="0" marL="0" rtl="0" algn="l">
              <a:lnSpc>
                <a:spcPct val="140000"/>
              </a:lnSpc>
              <a:spcBef>
                <a:spcPts val="0"/>
              </a:spcBef>
              <a:spcAft>
                <a:spcPts val="0"/>
              </a:spcAft>
              <a:buNone/>
            </a:pPr>
            <a:r>
              <a:rPr lang="en-GB" sz="3100">
                <a:solidFill>
                  <a:srgbClr val="222222"/>
                </a:solidFill>
                <a:latin typeface="Montserrat"/>
                <a:ea typeface="Montserrat"/>
                <a:cs typeface="Montserrat"/>
                <a:sym typeface="Montserrat"/>
              </a:rPr>
              <a:t>Use the sentence starters and key words below to answer this question</a:t>
            </a:r>
            <a:endParaRPr sz="3100">
              <a:latin typeface="Montserrat"/>
              <a:ea typeface="Montserrat"/>
              <a:cs typeface="Montserrat"/>
              <a:sym typeface="Montserrat"/>
            </a:endParaRPr>
          </a:p>
        </p:txBody>
      </p:sp>
      <p:graphicFrame>
        <p:nvGraphicFramePr>
          <p:cNvPr id="124" name="Google Shape;124;p20"/>
          <p:cNvGraphicFramePr/>
          <p:nvPr/>
        </p:nvGraphicFramePr>
        <p:xfrm>
          <a:off x="457413" y="2199550"/>
          <a:ext cx="3000000" cy="3000000"/>
        </p:xfrm>
        <a:graphic>
          <a:graphicData uri="http://schemas.openxmlformats.org/drawingml/2006/table">
            <a:tbl>
              <a:tblPr>
                <a:noFill/>
                <a:tableStyleId>{D24BF9D1-6CD9-4718-8BF7-2E07B9E4AC9F}</a:tableStyleId>
              </a:tblPr>
              <a:tblGrid>
                <a:gridCol w="12165175"/>
                <a:gridCol w="5208000"/>
              </a:tblGrid>
              <a:tr h="848775">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Sentence starters:</a:t>
                      </a:r>
                      <a:endParaRPr b="1" sz="2800">
                        <a:solidFill>
                          <a:srgbClr val="FFFFFF"/>
                        </a:solidFill>
                        <a:latin typeface="Montserrat"/>
                        <a:ea typeface="Montserrat"/>
                        <a:cs typeface="Montserrat"/>
                        <a:sym typeface="Montserrat"/>
                      </a:endParaRPr>
                    </a:p>
                  </a:txBody>
                  <a:tcPr marT="127000" marB="127000" marR="127000" marL="127000">
                    <a:solidFill>
                      <a:schemeClr val="accent1"/>
                    </a:solidFill>
                  </a:tcPr>
                </a:tc>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Key words</a:t>
                      </a:r>
                      <a:endParaRPr b="1" sz="2800">
                        <a:solidFill>
                          <a:srgbClr val="FFFFFF"/>
                        </a:solidFill>
                        <a:latin typeface="Montserrat"/>
                        <a:ea typeface="Montserrat"/>
                        <a:cs typeface="Montserrat"/>
                        <a:sym typeface="Montserrat"/>
                      </a:endParaRPr>
                    </a:p>
                  </a:txBody>
                  <a:tcPr marT="127000" marB="127000" marR="127000" marL="127000">
                    <a:solidFill>
                      <a:schemeClr val="accent1"/>
                    </a:solidFill>
                  </a:tcPr>
                </a:tc>
              </a:tr>
              <a:tr h="5619675">
                <a:tc>
                  <a:txBody>
                    <a:bodyPr/>
                    <a:lstStyle/>
                    <a:p>
                      <a:pPr indent="0" lvl="0" marL="0" rtl="0" algn="l">
                        <a:lnSpc>
                          <a:spcPct val="140000"/>
                        </a:lnSpc>
                        <a:spcBef>
                          <a:spcPts val="0"/>
                        </a:spcBef>
                        <a:spcAft>
                          <a:spcPts val="0"/>
                        </a:spcAft>
                        <a:buNone/>
                      </a:pPr>
                      <a:r>
                        <a:rPr i="1" lang="en-GB" sz="2700">
                          <a:latin typeface="Montserrat"/>
                          <a:ea typeface="Montserrat"/>
                          <a:cs typeface="Montserrat"/>
                          <a:sym typeface="Montserrat"/>
                        </a:rPr>
                        <a:t>One reason why the New World caused conflict between England and Spain was….</a:t>
                      </a:r>
                      <a:endParaRPr i="1" sz="2700">
                        <a:latin typeface="Montserrat"/>
                        <a:ea typeface="Montserrat"/>
                        <a:cs typeface="Montserrat"/>
                        <a:sym typeface="Montserrat"/>
                      </a:endParaRPr>
                    </a:p>
                    <a:p>
                      <a:pPr indent="0" lvl="0" marL="0" rtl="0" algn="l">
                        <a:lnSpc>
                          <a:spcPct val="140000"/>
                        </a:lnSpc>
                        <a:spcBef>
                          <a:spcPts val="0"/>
                        </a:spcBef>
                        <a:spcAft>
                          <a:spcPts val="0"/>
                        </a:spcAft>
                        <a:buNone/>
                      </a:pPr>
                      <a:r>
                        <a:t/>
                      </a:r>
                      <a:endParaRPr i="1" sz="2700">
                        <a:latin typeface="Montserrat"/>
                        <a:ea typeface="Montserrat"/>
                        <a:cs typeface="Montserrat"/>
                        <a:sym typeface="Montserrat"/>
                      </a:endParaRPr>
                    </a:p>
                    <a:p>
                      <a:pPr indent="0" lvl="0" marL="0" rtl="0" algn="l">
                        <a:lnSpc>
                          <a:spcPct val="140000"/>
                        </a:lnSpc>
                        <a:spcBef>
                          <a:spcPts val="0"/>
                        </a:spcBef>
                        <a:spcAft>
                          <a:spcPts val="0"/>
                        </a:spcAft>
                        <a:buNone/>
                      </a:pPr>
                      <a:r>
                        <a:rPr i="1" lang="en-GB" sz="2700">
                          <a:latin typeface="Montserrat"/>
                          <a:ea typeface="Montserrat"/>
                          <a:cs typeface="Montserrat"/>
                          <a:sym typeface="Montserrat"/>
                        </a:rPr>
                        <a:t>This caused conflict because….</a:t>
                      </a:r>
                      <a:endParaRPr i="1" sz="2700">
                        <a:latin typeface="Montserrat"/>
                        <a:ea typeface="Montserrat"/>
                        <a:cs typeface="Montserrat"/>
                        <a:sym typeface="Montserrat"/>
                      </a:endParaRPr>
                    </a:p>
                    <a:p>
                      <a:pPr indent="0" lvl="0" marL="0" rtl="0" algn="l">
                        <a:lnSpc>
                          <a:spcPct val="140000"/>
                        </a:lnSpc>
                        <a:spcBef>
                          <a:spcPts val="0"/>
                        </a:spcBef>
                        <a:spcAft>
                          <a:spcPts val="0"/>
                        </a:spcAft>
                        <a:buNone/>
                      </a:pPr>
                      <a:r>
                        <a:t/>
                      </a:r>
                      <a:endParaRPr i="1" sz="2700">
                        <a:latin typeface="Montserrat"/>
                        <a:ea typeface="Montserrat"/>
                        <a:cs typeface="Montserrat"/>
                        <a:sym typeface="Montserrat"/>
                      </a:endParaRPr>
                    </a:p>
                    <a:p>
                      <a:pPr indent="0" lvl="0" marL="0" rtl="0" algn="l">
                        <a:lnSpc>
                          <a:spcPct val="140000"/>
                        </a:lnSpc>
                        <a:spcBef>
                          <a:spcPts val="0"/>
                        </a:spcBef>
                        <a:spcAft>
                          <a:spcPts val="0"/>
                        </a:spcAft>
                        <a:buNone/>
                      </a:pPr>
                      <a:r>
                        <a:rPr i="1" lang="en-GB" sz="2700">
                          <a:latin typeface="Montserrat"/>
                          <a:ea typeface="Montserrat"/>
                          <a:cs typeface="Montserrat"/>
                          <a:sym typeface="Montserrat"/>
                        </a:rPr>
                        <a:t>Another why the New World caused conflict between England and Spain was….</a:t>
                      </a:r>
                      <a:endParaRPr i="1" sz="2700">
                        <a:latin typeface="Montserrat"/>
                        <a:ea typeface="Montserrat"/>
                        <a:cs typeface="Montserrat"/>
                        <a:sym typeface="Montserrat"/>
                      </a:endParaRPr>
                    </a:p>
                    <a:p>
                      <a:pPr indent="0" lvl="0" marL="0" rtl="0" algn="l">
                        <a:lnSpc>
                          <a:spcPct val="140000"/>
                        </a:lnSpc>
                        <a:spcBef>
                          <a:spcPts val="0"/>
                        </a:spcBef>
                        <a:spcAft>
                          <a:spcPts val="0"/>
                        </a:spcAft>
                        <a:buNone/>
                      </a:pPr>
                      <a:r>
                        <a:t/>
                      </a:r>
                      <a:endParaRPr i="1" sz="2700">
                        <a:latin typeface="Montserrat"/>
                        <a:ea typeface="Montserrat"/>
                        <a:cs typeface="Montserrat"/>
                        <a:sym typeface="Montserrat"/>
                      </a:endParaRPr>
                    </a:p>
                    <a:p>
                      <a:pPr indent="0" lvl="0" marL="0" rtl="0" algn="l">
                        <a:lnSpc>
                          <a:spcPct val="140000"/>
                        </a:lnSpc>
                        <a:spcBef>
                          <a:spcPts val="0"/>
                        </a:spcBef>
                        <a:spcAft>
                          <a:spcPts val="0"/>
                        </a:spcAft>
                        <a:buNone/>
                      </a:pPr>
                      <a:r>
                        <a:rPr i="1" lang="en-GB" sz="2700">
                          <a:latin typeface="Montserrat"/>
                          <a:ea typeface="Montserrat"/>
                          <a:cs typeface="Montserrat"/>
                          <a:sym typeface="Montserrat"/>
                        </a:rPr>
                        <a:t>This caused conflict because….</a:t>
                      </a:r>
                      <a:endParaRPr i="1" sz="2700">
                        <a:latin typeface="Montserrat"/>
                        <a:ea typeface="Montserrat"/>
                        <a:cs typeface="Montserrat"/>
                        <a:sym typeface="Montserrat"/>
                      </a:endParaRPr>
                    </a:p>
                  </a:txBody>
                  <a:tcPr marT="127000" marB="127000" marR="127000" marL="127000"/>
                </a:tc>
                <a:tc>
                  <a:txBody>
                    <a:bodyPr/>
                    <a:lstStyle/>
                    <a:p>
                      <a:pPr indent="-400050" lvl="0" marL="457200" rtl="0" algn="l">
                        <a:lnSpc>
                          <a:spcPct val="140000"/>
                        </a:lnSpc>
                        <a:spcBef>
                          <a:spcPts val="0"/>
                        </a:spcBef>
                        <a:spcAft>
                          <a:spcPts val="0"/>
                        </a:spcAft>
                        <a:buSzPts val="2700"/>
                        <a:buFont typeface="Montserrat"/>
                        <a:buChar char="-"/>
                      </a:pPr>
                      <a:r>
                        <a:rPr lang="en-GB" sz="2700">
                          <a:latin typeface="Montserrat"/>
                          <a:ea typeface="Montserrat"/>
                          <a:cs typeface="Montserrat"/>
                          <a:sym typeface="Montserrat"/>
                        </a:rPr>
                        <a:t>Commercial rivalry</a:t>
                      </a:r>
                      <a:endParaRPr sz="2700">
                        <a:latin typeface="Montserrat"/>
                        <a:ea typeface="Montserrat"/>
                        <a:cs typeface="Montserrat"/>
                        <a:sym typeface="Montserrat"/>
                      </a:endParaRPr>
                    </a:p>
                    <a:p>
                      <a:pPr indent="-400050" lvl="0" marL="457200" rtl="0" algn="l">
                        <a:lnSpc>
                          <a:spcPct val="140000"/>
                        </a:lnSpc>
                        <a:spcBef>
                          <a:spcPts val="0"/>
                        </a:spcBef>
                        <a:spcAft>
                          <a:spcPts val="0"/>
                        </a:spcAft>
                        <a:buSzPts val="2700"/>
                        <a:buFont typeface="Montserrat"/>
                        <a:buChar char="-"/>
                      </a:pPr>
                      <a:r>
                        <a:rPr lang="en-GB" sz="2700">
                          <a:latin typeface="Montserrat"/>
                          <a:ea typeface="Montserrat"/>
                          <a:cs typeface="Montserrat"/>
                          <a:sym typeface="Montserrat"/>
                        </a:rPr>
                        <a:t>Privateering </a:t>
                      </a:r>
                      <a:endParaRPr sz="2700">
                        <a:latin typeface="Montserrat"/>
                        <a:ea typeface="Montserrat"/>
                        <a:cs typeface="Montserrat"/>
                        <a:sym typeface="Montserrat"/>
                      </a:endParaRPr>
                    </a:p>
                    <a:p>
                      <a:pPr indent="-400050" lvl="0" marL="457200" rtl="0" algn="l">
                        <a:lnSpc>
                          <a:spcPct val="140000"/>
                        </a:lnSpc>
                        <a:spcBef>
                          <a:spcPts val="0"/>
                        </a:spcBef>
                        <a:spcAft>
                          <a:spcPts val="0"/>
                        </a:spcAft>
                        <a:buSzPts val="2700"/>
                        <a:buFont typeface="Montserrat"/>
                        <a:buChar char="-"/>
                      </a:pPr>
                      <a:r>
                        <a:rPr lang="en-GB" sz="2700">
                          <a:latin typeface="Montserrat"/>
                          <a:ea typeface="Montserrat"/>
                          <a:cs typeface="Montserrat"/>
                          <a:sym typeface="Montserrat"/>
                        </a:rPr>
                        <a:t>Sir Francis Drake</a:t>
                      </a:r>
                      <a:endParaRPr sz="2700">
                        <a:latin typeface="Montserrat"/>
                        <a:ea typeface="Montserrat"/>
                        <a:cs typeface="Montserrat"/>
                        <a:sym typeface="Montserrat"/>
                      </a:endParaRPr>
                    </a:p>
                    <a:p>
                      <a:pPr indent="-400050" lvl="0" marL="457200" rtl="0" algn="l">
                        <a:lnSpc>
                          <a:spcPct val="140000"/>
                        </a:lnSpc>
                        <a:spcBef>
                          <a:spcPts val="0"/>
                        </a:spcBef>
                        <a:spcAft>
                          <a:spcPts val="0"/>
                        </a:spcAft>
                        <a:buSzPts val="2700"/>
                        <a:buFont typeface="Montserrat"/>
                        <a:buChar char="-"/>
                      </a:pPr>
                      <a:r>
                        <a:rPr lang="en-GB" sz="2700">
                          <a:latin typeface="Montserrat"/>
                          <a:ea typeface="Montserrat"/>
                          <a:cs typeface="Montserrat"/>
                          <a:sym typeface="Montserrat"/>
                        </a:rPr>
                        <a:t>Circumnavigation of the Globe</a:t>
                      </a:r>
                      <a:endParaRPr sz="2700">
                        <a:latin typeface="Montserrat"/>
                        <a:ea typeface="Montserrat"/>
                        <a:cs typeface="Montserrat"/>
                        <a:sym typeface="Montserrat"/>
                      </a:endParaRPr>
                    </a:p>
                    <a:p>
                      <a:pPr indent="-400050" lvl="0" marL="457200" rtl="0" algn="l">
                        <a:lnSpc>
                          <a:spcPct val="140000"/>
                        </a:lnSpc>
                        <a:spcBef>
                          <a:spcPts val="0"/>
                        </a:spcBef>
                        <a:spcAft>
                          <a:spcPts val="0"/>
                        </a:spcAft>
                        <a:buSzPts val="2700"/>
                        <a:buFont typeface="Montserrat"/>
                        <a:buChar char="-"/>
                      </a:pPr>
                      <a:r>
                        <a:rPr lang="en-GB" sz="2700">
                          <a:latin typeface="Montserrat"/>
                          <a:ea typeface="Montserrat"/>
                          <a:cs typeface="Montserrat"/>
                          <a:sym typeface="Montserrat"/>
                        </a:rPr>
                        <a:t>Exploration</a:t>
                      </a:r>
                      <a:endParaRPr sz="2700">
                        <a:latin typeface="Montserrat"/>
                        <a:ea typeface="Montserrat"/>
                        <a:cs typeface="Montserrat"/>
                        <a:sym typeface="Montserrat"/>
                      </a:endParaRPr>
                    </a:p>
                    <a:p>
                      <a:pPr indent="-400050" lvl="0" marL="457200" rtl="0" algn="l">
                        <a:lnSpc>
                          <a:spcPct val="140000"/>
                        </a:lnSpc>
                        <a:spcBef>
                          <a:spcPts val="0"/>
                        </a:spcBef>
                        <a:spcAft>
                          <a:spcPts val="0"/>
                        </a:spcAft>
                        <a:buSzPts val="2700"/>
                        <a:buFont typeface="Montserrat"/>
                        <a:buChar char="-"/>
                      </a:pPr>
                      <a:r>
                        <a:rPr lang="en-GB" sz="2700">
                          <a:latin typeface="Montserrat"/>
                          <a:ea typeface="Montserrat"/>
                          <a:cs typeface="Montserrat"/>
                          <a:sym typeface="Montserrat"/>
                        </a:rPr>
                        <a:t>Colonies</a:t>
                      </a:r>
                      <a:endParaRPr sz="2700">
                        <a:latin typeface="Montserrat"/>
                        <a:ea typeface="Montserrat"/>
                        <a:cs typeface="Montserrat"/>
                        <a:sym typeface="Montserrat"/>
                      </a:endParaRPr>
                    </a:p>
                    <a:p>
                      <a:pPr indent="-400050" lvl="0" marL="457200" rtl="0" algn="l">
                        <a:lnSpc>
                          <a:spcPct val="140000"/>
                        </a:lnSpc>
                        <a:spcBef>
                          <a:spcPts val="0"/>
                        </a:spcBef>
                        <a:spcAft>
                          <a:spcPts val="0"/>
                        </a:spcAft>
                        <a:buSzPts val="2700"/>
                        <a:buFont typeface="Montserrat"/>
                        <a:buChar char="-"/>
                      </a:pPr>
                      <a:r>
                        <a:rPr lang="en-GB" sz="2700">
                          <a:latin typeface="Montserrat"/>
                          <a:ea typeface="Montserrat"/>
                          <a:cs typeface="Montserrat"/>
                          <a:sym typeface="Montserrat"/>
                        </a:rPr>
                        <a:t>Licenses</a:t>
                      </a:r>
                      <a:endParaRPr sz="2700">
                        <a:latin typeface="Montserrat"/>
                        <a:ea typeface="Montserrat"/>
                        <a:cs typeface="Montserrat"/>
                        <a:sym typeface="Montserrat"/>
                      </a:endParaRPr>
                    </a:p>
                    <a:p>
                      <a:pPr indent="-400050" lvl="0" marL="457200" rtl="0" algn="l">
                        <a:lnSpc>
                          <a:spcPct val="140000"/>
                        </a:lnSpc>
                        <a:spcBef>
                          <a:spcPts val="0"/>
                        </a:spcBef>
                        <a:spcAft>
                          <a:spcPts val="0"/>
                        </a:spcAft>
                        <a:buSzPts val="2700"/>
                        <a:buFont typeface="Montserrat"/>
                        <a:buChar char="-"/>
                      </a:pPr>
                      <a:r>
                        <a:rPr lang="en-GB" sz="2700">
                          <a:latin typeface="Montserrat"/>
                          <a:ea typeface="Montserrat"/>
                          <a:cs typeface="Montserrat"/>
                          <a:sym typeface="Montserrat"/>
                        </a:rPr>
                        <a:t>Trade </a:t>
                      </a:r>
                      <a:endParaRPr sz="2700">
                        <a:latin typeface="Montserrat"/>
                        <a:ea typeface="Montserrat"/>
                        <a:cs typeface="Montserrat"/>
                        <a:sym typeface="Montserrat"/>
                      </a:endParaRPr>
                    </a:p>
                  </a:txBody>
                  <a:tcPr marT="127000" marB="127000" marR="127000" marL="12700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1"/>
          <p:cNvSpPr txBox="1"/>
          <p:nvPr>
            <p:ph type="title"/>
          </p:nvPr>
        </p:nvSpPr>
        <p:spPr>
          <a:xfrm>
            <a:off x="554900" y="236525"/>
            <a:ext cx="13201200" cy="1106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30" name="Google Shape;130;p21"/>
          <p:cNvSpPr txBox="1"/>
          <p:nvPr>
            <p:ph idx="1" type="body"/>
          </p:nvPr>
        </p:nvSpPr>
        <p:spPr>
          <a:xfrm>
            <a:off x="409650" y="1343225"/>
            <a:ext cx="17574300" cy="8024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solidFill>
                  <a:schemeClr val="accent4"/>
                </a:solidFill>
              </a:rPr>
              <a:t>The New World</a:t>
            </a:r>
            <a:r>
              <a:rPr b="1" lang="en-GB"/>
              <a:t> - </a:t>
            </a:r>
            <a:r>
              <a:rPr lang="en-GB"/>
              <a:t>A term used to refer to the Americas (North and South America).</a:t>
            </a:r>
            <a:endParaRPr/>
          </a:p>
          <a:p>
            <a:pPr indent="0" lvl="0" marL="0" rtl="0" algn="l">
              <a:spcBef>
                <a:spcPts val="2000"/>
              </a:spcBef>
              <a:spcAft>
                <a:spcPts val="0"/>
              </a:spcAft>
              <a:buNone/>
            </a:pPr>
            <a:r>
              <a:rPr b="1" lang="en-GB">
                <a:solidFill>
                  <a:schemeClr val="accent4"/>
                </a:solidFill>
              </a:rPr>
              <a:t>Commercial</a:t>
            </a:r>
            <a:r>
              <a:rPr b="1" lang="en-GB">
                <a:solidFill>
                  <a:schemeClr val="accent4"/>
                </a:solidFill>
              </a:rPr>
              <a:t> rivalry</a:t>
            </a:r>
            <a:r>
              <a:rPr b="1" lang="en-GB"/>
              <a:t> - </a:t>
            </a:r>
            <a:r>
              <a:rPr lang="en-GB"/>
              <a:t>Rivalry between countries over trade.</a:t>
            </a:r>
            <a:endParaRPr/>
          </a:p>
          <a:p>
            <a:pPr indent="0" lvl="0" marL="0" rtl="0" algn="l">
              <a:spcBef>
                <a:spcPts val="2000"/>
              </a:spcBef>
              <a:spcAft>
                <a:spcPts val="0"/>
              </a:spcAft>
              <a:buNone/>
            </a:pPr>
            <a:r>
              <a:rPr b="1" lang="en-GB">
                <a:solidFill>
                  <a:schemeClr val="accent4"/>
                </a:solidFill>
              </a:rPr>
              <a:t>Circumnavigate</a:t>
            </a:r>
            <a:r>
              <a:rPr b="1" lang="en-GB"/>
              <a:t> - </a:t>
            </a:r>
            <a:r>
              <a:rPr lang="en-GB"/>
              <a:t>To sail/ travel all the way around something.</a:t>
            </a:r>
            <a:endParaRPr/>
          </a:p>
          <a:p>
            <a:pPr indent="0" lvl="0" marL="0" rtl="0" algn="l">
              <a:spcBef>
                <a:spcPts val="2000"/>
              </a:spcBef>
              <a:spcAft>
                <a:spcPts val="0"/>
              </a:spcAft>
              <a:buNone/>
            </a:pPr>
            <a:r>
              <a:rPr b="1" lang="en-GB">
                <a:solidFill>
                  <a:schemeClr val="accent4"/>
                </a:solidFill>
              </a:rPr>
              <a:t>Privateering</a:t>
            </a:r>
            <a:r>
              <a:rPr b="1" lang="en-GB"/>
              <a:t> - </a:t>
            </a:r>
            <a:r>
              <a:rPr lang="en-GB"/>
              <a:t>The act of attacking enemy ships at sea with the license to do so from the government.</a:t>
            </a:r>
            <a:endParaRPr/>
          </a:p>
          <a:p>
            <a:pPr indent="0" lvl="0" marL="0" rtl="0" algn="l">
              <a:spcBef>
                <a:spcPts val="2000"/>
              </a:spcBef>
              <a:spcAft>
                <a:spcPts val="0"/>
              </a:spcAft>
              <a:buNone/>
            </a:pPr>
            <a:r>
              <a:rPr b="1" lang="en-GB">
                <a:solidFill>
                  <a:schemeClr val="accent4"/>
                </a:solidFill>
              </a:rPr>
              <a:t>Piracy </a:t>
            </a:r>
            <a:r>
              <a:rPr b="1" lang="en-GB"/>
              <a:t>- </a:t>
            </a:r>
            <a:r>
              <a:rPr lang="en-GB"/>
              <a:t>The act of attacking enemy ships at sea without a license from the government to do so. </a:t>
            </a:r>
            <a:endParaRPr/>
          </a:p>
          <a:p>
            <a:pPr indent="0" lvl="0" marL="0" rtl="0" algn="l">
              <a:spcBef>
                <a:spcPts val="2000"/>
              </a:spcBef>
              <a:spcAft>
                <a:spcPts val="0"/>
              </a:spcAft>
              <a:buNone/>
            </a:pPr>
            <a:r>
              <a:rPr b="1" lang="en-GB">
                <a:solidFill>
                  <a:schemeClr val="accent4"/>
                </a:solidFill>
              </a:rPr>
              <a:t>The astrolabe </a:t>
            </a:r>
            <a:r>
              <a:rPr b="1" lang="en-GB"/>
              <a:t>- </a:t>
            </a:r>
            <a:r>
              <a:rPr lang="en-GB"/>
              <a:t>An instrument that was used to help sailors navigate.</a:t>
            </a:r>
            <a:endParaRPr/>
          </a:p>
          <a:p>
            <a:pPr indent="0" lvl="0" marL="0" rtl="0" algn="l">
              <a:spcBef>
                <a:spcPts val="2000"/>
              </a:spcBef>
              <a:spcAft>
                <a:spcPts val="0"/>
              </a:spcAft>
              <a:buNone/>
            </a:pPr>
            <a:r>
              <a:rPr b="1" lang="en-GB">
                <a:solidFill>
                  <a:schemeClr val="accent4"/>
                </a:solidFill>
              </a:rPr>
              <a:t>The Golden Hind</a:t>
            </a:r>
            <a:r>
              <a:rPr b="1" lang="en-GB"/>
              <a:t> - </a:t>
            </a:r>
            <a:r>
              <a:rPr lang="en-GB"/>
              <a:t>The ship upon which Sir Francis Drake circumnavigated the globe between 1577 and 1580.</a:t>
            </a:r>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131" name="Google Shape;131;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