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83F7DAE-5D9E-464E-B79A-7E6E3764E36B}">
  <a:tblStyle styleId="{F83F7DAE-5D9E-464E-B79A-7E6E3764E36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d2fdd3698_1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8d2fdd3698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Choose any </a:t>
            </a:r>
            <a:r>
              <a:rPr lang="en-GB" sz="1100">
                <a:solidFill>
                  <a:srgbClr val="FF0000"/>
                </a:solidFill>
              </a:rPr>
              <a:t>two</a:t>
            </a:r>
            <a:r>
              <a:rPr lang="en-GB" sz="1100"/>
              <a:t> and explain how they represent the same maths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/>
        </p:nvSpPr>
        <p:spPr>
          <a:xfrm>
            <a:off x="830857" y="770705"/>
            <a:ext cx="36249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49" name="Google Shape;49;p12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830857" y="770705"/>
            <a:ext cx="36249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52" name="Google Shape;52;p13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/>
        </p:nvSpPr>
        <p:spPr>
          <a:xfrm>
            <a:off x="830857" y="770705"/>
            <a:ext cx="65025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55" name="Google Shape;55;p14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/>
        </p:nvSpPr>
        <p:spPr>
          <a:xfrm>
            <a:off x="830857" y="770705"/>
            <a:ext cx="65025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58" name="Google Shape;58;p15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Explor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/>
        </p:nvSpPr>
        <p:spPr>
          <a:xfrm>
            <a:off x="830857" y="770705"/>
            <a:ext cx="65025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65" name="Google Shape;65;p17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0" cy="25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0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b="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Graphs of proportional relationships </a:t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t/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Downloadable resource.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1" name="Google Shape;71;p1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Dr Rim Saada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2" name="Google Shape;72;p18"/>
          <p:cNvSpPr/>
          <p:nvPr/>
        </p:nvSpPr>
        <p:spPr>
          <a:xfrm>
            <a:off x="752700" y="824400"/>
            <a:ext cx="2616600" cy="78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8"/>
          <p:cNvSpPr txBox="1"/>
          <p:nvPr>
            <p:ph idx="4294967295" type="subTitle"/>
          </p:nvPr>
        </p:nvSpPr>
        <p:spPr>
          <a:xfrm>
            <a:off x="918000" y="61350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/>
        </p:nvSpPr>
        <p:spPr>
          <a:xfrm>
            <a:off x="772215" y="1651213"/>
            <a:ext cx="9318269" cy="4171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A shop sells ribbon for £3 per metre.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The table below shows the cost (𝑦, £) for different lengths (𝑥, metres).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Complete the table and then plot the graph of quantity (</a:t>
            </a:r>
            <a:r>
              <a:rPr lang="en-GB" sz="28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b="0" i="0" lang="en-GB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) and cost (</a:t>
            </a:r>
            <a:r>
              <a:rPr lang="en-GB" sz="28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b="0" i="0" lang="en-GB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0484" y="608153"/>
            <a:ext cx="3384884" cy="8211479"/>
          </a:xfrm>
          <a:prstGeom prst="rect">
            <a:avLst/>
          </a:prstGeom>
          <a:noFill/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80" name="Google Shape;80;p19"/>
          <p:cNvGraphicFramePr/>
          <p:nvPr/>
        </p:nvGraphicFramePr>
        <p:xfrm>
          <a:off x="1276702" y="56805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{F83F7DAE-5D9E-464E-B79A-7E6E3764E36B}</a:tableStyleId>
              </a:tblPr>
              <a:tblGrid>
                <a:gridCol w="2775225"/>
                <a:gridCol w="917950"/>
                <a:gridCol w="917950"/>
                <a:gridCol w="765125"/>
                <a:gridCol w="858700"/>
                <a:gridCol w="893050"/>
                <a:gridCol w="893050"/>
              </a:tblGrid>
              <a:tr h="60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7625" marB="47625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solidFill>
                            <a:srgbClr val="131316"/>
                          </a:solidFill>
                        </a:rPr>
                        <a:t>0</a:t>
                      </a:r>
                      <a:endParaRPr/>
                    </a:p>
                  </a:txBody>
                  <a:tcPr marT="47625" marB="47625" marR="95250" marL="95250" anchor="ctr">
                    <a:lnL cap="flat" cmpd="sng" w="57150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GB" sz="2800" u="none" cap="none" strike="noStrike">
                          <a:solidFill>
                            <a:srgbClr val="13131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2800" u="none" cap="none" strike="noStrike">
                        <a:solidFill>
                          <a:srgbClr val="131316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GB" sz="2800" u="none" cap="none" strike="noStrike">
                          <a:solidFill>
                            <a:srgbClr val="13131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2800" u="none" cap="none" strike="noStrike">
                        <a:solidFill>
                          <a:srgbClr val="131316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GB" sz="2800" u="none" cap="none" strike="noStrike">
                          <a:solidFill>
                            <a:srgbClr val="13131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2800" u="none" cap="none" strike="noStrike">
                        <a:solidFill>
                          <a:srgbClr val="131316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GB" sz="2800" u="none" cap="none" strike="noStrike">
                          <a:solidFill>
                            <a:srgbClr val="13131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800" u="none" cap="none" strike="noStrike">
                        <a:solidFill>
                          <a:srgbClr val="131316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GB" sz="2800" u="none" cap="none" strike="noStrike">
                          <a:solidFill>
                            <a:srgbClr val="13131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2800" u="none" cap="none" strike="noStrike">
                        <a:solidFill>
                          <a:srgbClr val="131316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3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7625" marB="47625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131316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57150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131316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131316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131316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131316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131316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3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7625" marB="47625" marR="95250" marL="95250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131316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57150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131316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131316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131316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131316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solidFill>
                          <a:srgbClr val="131316"/>
                        </a:solidFill>
                      </a:endParaRPr>
                    </a:p>
                  </a:txBody>
                  <a:tcPr marT="47625" marB="47625" marR="95250" marL="95250" anchor="ctr">
                    <a:lnL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968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/>
        </p:nvSpPr>
        <p:spPr>
          <a:xfrm>
            <a:off x="724921" y="1596450"/>
            <a:ext cx="6325131" cy="8172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1) Here is a conversion graph between pound sterling (£) and the Australian dollar ($).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arenR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Change £40 to Australian dollars.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arenR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Change 100 Australian dollars to pounds sterling.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arenR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the difference between £100 and $100?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arenR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Give your answer in pound sterling and Australian dollars.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arenR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Caitlin converted £560 to dollars. How many dollars did she receive?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20"/>
          <p:cNvPicPr preferRelativeResize="0"/>
          <p:nvPr/>
        </p:nvPicPr>
        <p:blipFill rotWithShape="1">
          <a:blip r:embed="rId3">
            <a:alphaModFix/>
          </a:blip>
          <a:srcRect b="0" l="4973" r="0" t="0"/>
          <a:stretch/>
        </p:blipFill>
        <p:spPr>
          <a:xfrm>
            <a:off x="8573858" y="1847850"/>
            <a:ext cx="9714142" cy="565404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0"/>
          <p:cNvSpPr txBox="1"/>
          <p:nvPr/>
        </p:nvSpPr>
        <p:spPr>
          <a:xfrm>
            <a:off x="10417561" y="6871674"/>
            <a:ext cx="77613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endParaRPr/>
          </a:p>
        </p:txBody>
      </p:sp>
      <p:sp>
        <p:nvSpPr>
          <p:cNvPr id="88" name="Google Shape;88;p20"/>
          <p:cNvSpPr txBox="1"/>
          <p:nvPr/>
        </p:nvSpPr>
        <p:spPr>
          <a:xfrm>
            <a:off x="12108791" y="6892675"/>
            <a:ext cx="161782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endParaRPr/>
          </a:p>
        </p:txBody>
      </p:sp>
      <p:sp>
        <p:nvSpPr>
          <p:cNvPr id="89" name="Google Shape;89;p20"/>
          <p:cNvSpPr txBox="1"/>
          <p:nvPr/>
        </p:nvSpPr>
        <p:spPr>
          <a:xfrm>
            <a:off x="11934983" y="7358076"/>
            <a:ext cx="3783136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Pound sterling (£)</a:t>
            </a:r>
            <a:endParaRPr/>
          </a:p>
        </p:txBody>
      </p:sp>
      <p:sp>
        <p:nvSpPr>
          <p:cNvPr id="90" name="Google Shape;90;p20"/>
          <p:cNvSpPr txBox="1"/>
          <p:nvPr/>
        </p:nvSpPr>
        <p:spPr>
          <a:xfrm>
            <a:off x="13519803" y="6871338"/>
            <a:ext cx="1137951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60</a:t>
            </a:r>
            <a:endParaRPr/>
          </a:p>
        </p:txBody>
      </p:sp>
      <p:sp>
        <p:nvSpPr>
          <p:cNvPr id="91" name="Google Shape;91;p20"/>
          <p:cNvSpPr txBox="1"/>
          <p:nvPr/>
        </p:nvSpPr>
        <p:spPr>
          <a:xfrm>
            <a:off x="15417850" y="6871338"/>
            <a:ext cx="77613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80</a:t>
            </a:r>
            <a:endParaRPr/>
          </a:p>
        </p:txBody>
      </p:sp>
      <p:sp>
        <p:nvSpPr>
          <p:cNvPr id="92" name="Google Shape;92;p20"/>
          <p:cNvSpPr txBox="1"/>
          <p:nvPr/>
        </p:nvSpPr>
        <p:spPr>
          <a:xfrm>
            <a:off x="16983398" y="6870799"/>
            <a:ext cx="102380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endParaRPr/>
          </a:p>
        </p:txBody>
      </p:sp>
      <p:sp>
        <p:nvSpPr>
          <p:cNvPr id="93" name="Google Shape;93;p20"/>
          <p:cNvSpPr txBox="1"/>
          <p:nvPr/>
        </p:nvSpPr>
        <p:spPr>
          <a:xfrm>
            <a:off x="8573858" y="6844010"/>
            <a:ext cx="77613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94" name="Google Shape;94;p20"/>
          <p:cNvSpPr txBox="1"/>
          <p:nvPr/>
        </p:nvSpPr>
        <p:spPr>
          <a:xfrm>
            <a:off x="8257331" y="5441178"/>
            <a:ext cx="77613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50</a:t>
            </a:r>
            <a:endParaRPr/>
          </a:p>
        </p:txBody>
      </p:sp>
      <p:sp>
        <p:nvSpPr>
          <p:cNvPr id="95" name="Google Shape;95;p20"/>
          <p:cNvSpPr txBox="1"/>
          <p:nvPr/>
        </p:nvSpPr>
        <p:spPr>
          <a:xfrm rot="-5400000">
            <a:off x="5901522" y="4071536"/>
            <a:ext cx="3783136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Australian dollar ($)</a:t>
            </a:r>
            <a:endParaRPr/>
          </a:p>
        </p:txBody>
      </p:sp>
      <p:sp>
        <p:nvSpPr>
          <p:cNvPr id="96" name="Google Shape;96;p20"/>
          <p:cNvSpPr txBox="1"/>
          <p:nvPr/>
        </p:nvSpPr>
        <p:spPr>
          <a:xfrm>
            <a:off x="8065488" y="4333146"/>
            <a:ext cx="912480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endParaRPr/>
          </a:p>
        </p:txBody>
      </p:sp>
      <p:sp>
        <p:nvSpPr>
          <p:cNvPr id="97" name="Google Shape;97;p20"/>
          <p:cNvSpPr txBox="1"/>
          <p:nvPr/>
        </p:nvSpPr>
        <p:spPr>
          <a:xfrm>
            <a:off x="8117618" y="3225114"/>
            <a:ext cx="912480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150</a:t>
            </a:r>
            <a:endParaRPr/>
          </a:p>
        </p:txBody>
      </p:sp>
      <p:sp>
        <p:nvSpPr>
          <p:cNvPr id="98" name="Google Shape;98;p20"/>
          <p:cNvSpPr txBox="1"/>
          <p:nvPr/>
        </p:nvSpPr>
        <p:spPr>
          <a:xfrm>
            <a:off x="8088904" y="2113296"/>
            <a:ext cx="912480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/>
        </p:nvSpPr>
        <p:spPr>
          <a:xfrm>
            <a:off x="640284" y="1742888"/>
            <a:ext cx="7059927" cy="715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2) The graph to the right shows the approximate conversion between pounds (lb) and kilograms (kg).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arenR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the graph to convert 10 kilograms to pounds.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arenR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Use the graph to convert 10 pounds to kilograms.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arenR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the difference between 10 kilograms and 10 pounds? Give your answer in pounds and kilograms.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arenR"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Sofia weighs 75kg. She says that she is heavier than Jack who weighs 154 pounds. Is she correct?</a:t>
            </a:r>
            <a:endParaRPr/>
          </a:p>
        </p:txBody>
      </p:sp>
      <p:grpSp>
        <p:nvGrpSpPr>
          <p:cNvPr id="104" name="Google Shape;104;p21"/>
          <p:cNvGrpSpPr/>
          <p:nvPr/>
        </p:nvGrpSpPr>
        <p:grpSpPr>
          <a:xfrm>
            <a:off x="7858494" y="2655647"/>
            <a:ext cx="10092623" cy="5488882"/>
            <a:chOff x="7205666" y="2549358"/>
            <a:chExt cx="11082334" cy="5887110"/>
          </a:xfrm>
        </p:grpSpPr>
        <p:pic>
          <p:nvPicPr>
            <p:cNvPr id="105" name="Google Shape;105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84672" y="2549358"/>
              <a:ext cx="10103328" cy="4990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21"/>
            <p:cNvSpPr txBox="1"/>
            <p:nvPr/>
          </p:nvSpPr>
          <p:spPr>
            <a:xfrm>
              <a:off x="9755509" y="7064696"/>
              <a:ext cx="362348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/>
            </a:p>
          </p:txBody>
        </p:sp>
        <p:sp>
          <p:nvSpPr>
            <p:cNvPr id="107" name="Google Shape;107;p21"/>
            <p:cNvSpPr txBox="1"/>
            <p:nvPr/>
          </p:nvSpPr>
          <p:spPr>
            <a:xfrm>
              <a:off x="10880238" y="7064696"/>
              <a:ext cx="362348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/>
            </a:p>
          </p:txBody>
        </p:sp>
        <p:sp>
          <p:nvSpPr>
            <p:cNvPr id="108" name="Google Shape;108;p21"/>
            <p:cNvSpPr txBox="1"/>
            <p:nvPr/>
          </p:nvSpPr>
          <p:spPr>
            <a:xfrm>
              <a:off x="12080467" y="7064696"/>
              <a:ext cx="362348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/>
            </a:p>
          </p:txBody>
        </p:sp>
        <p:sp>
          <p:nvSpPr>
            <p:cNvPr id="109" name="Google Shape;109;p21"/>
            <p:cNvSpPr txBox="1"/>
            <p:nvPr/>
          </p:nvSpPr>
          <p:spPr>
            <a:xfrm>
              <a:off x="12849726" y="7064696"/>
              <a:ext cx="1219200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</a:t>
              </a:r>
              <a:endParaRPr/>
            </a:p>
          </p:txBody>
        </p:sp>
        <p:sp>
          <p:nvSpPr>
            <p:cNvPr id="110" name="Google Shape;110;p21"/>
            <p:cNvSpPr txBox="1"/>
            <p:nvPr/>
          </p:nvSpPr>
          <p:spPr>
            <a:xfrm>
              <a:off x="14354817" y="7064696"/>
              <a:ext cx="797669" cy="5611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</a:t>
              </a:r>
              <a:endParaRPr/>
            </a:p>
          </p:txBody>
        </p:sp>
        <p:sp>
          <p:nvSpPr>
            <p:cNvPr id="111" name="Google Shape;111;p21"/>
            <p:cNvSpPr txBox="1"/>
            <p:nvPr/>
          </p:nvSpPr>
          <p:spPr>
            <a:xfrm>
              <a:off x="15533913" y="7064696"/>
              <a:ext cx="771383" cy="5611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12</a:t>
              </a:r>
              <a:endParaRPr/>
            </a:p>
          </p:txBody>
        </p:sp>
        <p:sp>
          <p:nvSpPr>
            <p:cNvPr id="112" name="Google Shape;112;p21"/>
            <p:cNvSpPr txBox="1"/>
            <p:nvPr/>
          </p:nvSpPr>
          <p:spPr>
            <a:xfrm>
              <a:off x="16713008" y="7040632"/>
              <a:ext cx="1028920" cy="5611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14</a:t>
              </a:r>
              <a:endParaRPr/>
            </a:p>
          </p:txBody>
        </p:sp>
        <p:sp>
          <p:nvSpPr>
            <p:cNvPr id="113" name="Google Shape;113;p21"/>
            <p:cNvSpPr txBox="1"/>
            <p:nvPr/>
          </p:nvSpPr>
          <p:spPr>
            <a:xfrm>
              <a:off x="12442815" y="7875288"/>
              <a:ext cx="2427937" cy="5611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kilograms</a:t>
              </a:r>
              <a:endParaRPr/>
            </a:p>
          </p:txBody>
        </p:sp>
        <p:sp>
          <p:nvSpPr>
            <p:cNvPr id="114" name="Google Shape;114;p21"/>
            <p:cNvSpPr txBox="1"/>
            <p:nvPr/>
          </p:nvSpPr>
          <p:spPr>
            <a:xfrm>
              <a:off x="8280924" y="6158317"/>
              <a:ext cx="362348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/>
            </a:p>
          </p:txBody>
        </p:sp>
        <p:sp>
          <p:nvSpPr>
            <p:cNvPr id="115" name="Google Shape;115;p21"/>
            <p:cNvSpPr txBox="1"/>
            <p:nvPr/>
          </p:nvSpPr>
          <p:spPr>
            <a:xfrm>
              <a:off x="7986905" y="5530644"/>
              <a:ext cx="700789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</a:t>
              </a:r>
              <a:endParaRPr/>
            </a:p>
          </p:txBody>
        </p:sp>
        <p:sp>
          <p:nvSpPr>
            <p:cNvPr id="116" name="Google Shape;116;p21"/>
            <p:cNvSpPr txBox="1"/>
            <p:nvPr/>
          </p:nvSpPr>
          <p:spPr>
            <a:xfrm>
              <a:off x="7910654" y="4910990"/>
              <a:ext cx="700789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</a:t>
              </a:r>
              <a:endParaRPr/>
            </a:p>
          </p:txBody>
        </p:sp>
        <p:sp>
          <p:nvSpPr>
            <p:cNvPr id="117" name="Google Shape;117;p21"/>
            <p:cNvSpPr txBox="1"/>
            <p:nvPr/>
          </p:nvSpPr>
          <p:spPr>
            <a:xfrm>
              <a:off x="7986905" y="4408844"/>
              <a:ext cx="700789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</a:t>
              </a:r>
              <a:endParaRPr/>
            </a:p>
          </p:txBody>
        </p:sp>
        <p:sp>
          <p:nvSpPr>
            <p:cNvPr id="118" name="Google Shape;118;p21"/>
            <p:cNvSpPr txBox="1"/>
            <p:nvPr/>
          </p:nvSpPr>
          <p:spPr>
            <a:xfrm>
              <a:off x="7942483" y="3832159"/>
              <a:ext cx="700789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25</a:t>
              </a:r>
              <a:endParaRPr/>
            </a:p>
          </p:txBody>
        </p:sp>
        <p:sp>
          <p:nvSpPr>
            <p:cNvPr id="119" name="Google Shape;119;p21"/>
            <p:cNvSpPr txBox="1"/>
            <p:nvPr/>
          </p:nvSpPr>
          <p:spPr>
            <a:xfrm>
              <a:off x="7974565" y="3276855"/>
              <a:ext cx="700789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30</a:t>
              </a:r>
              <a:endParaRPr/>
            </a:p>
          </p:txBody>
        </p:sp>
        <p:sp>
          <p:nvSpPr>
            <p:cNvPr id="120" name="Google Shape;120;p21"/>
            <p:cNvSpPr txBox="1"/>
            <p:nvPr/>
          </p:nvSpPr>
          <p:spPr>
            <a:xfrm>
              <a:off x="7971140" y="2721551"/>
              <a:ext cx="700789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35</a:t>
              </a:r>
              <a:endParaRPr/>
            </a:p>
          </p:txBody>
        </p:sp>
        <p:sp>
          <p:nvSpPr>
            <p:cNvPr id="121" name="Google Shape;121;p21"/>
            <p:cNvSpPr txBox="1"/>
            <p:nvPr/>
          </p:nvSpPr>
          <p:spPr>
            <a:xfrm rot="-5400000">
              <a:off x="6434071" y="4235828"/>
              <a:ext cx="2066411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Pounds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791855" y="1669711"/>
            <a:ext cx="7630250" cy="341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Antoni wants to convert 321 Australian dollars to Euros.</a:t>
            </a:r>
            <a:r>
              <a:rPr b="0" i="0" lang="en-GB" sz="2800" u="none" cap="none" strike="noStrike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​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 How many different ways can he use the conversion graph to help him?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1090" y="1285791"/>
            <a:ext cx="5709519" cy="7325913"/>
          </a:xfrm>
          <a:prstGeom prst="rect">
            <a:avLst/>
          </a:prstGeom>
          <a:noFill/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" name="Google Shape;128;p22"/>
          <p:cNvSpPr txBox="1"/>
          <p:nvPr/>
        </p:nvSpPr>
        <p:spPr>
          <a:xfrm rot="-5400000">
            <a:off x="6766028" y="4466780"/>
            <a:ext cx="40128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Australian dollars ($)</a:t>
            </a:r>
            <a:endParaRPr/>
          </a:p>
        </p:txBody>
      </p:sp>
      <p:sp>
        <p:nvSpPr>
          <p:cNvPr id="129" name="Google Shape;129;p22"/>
          <p:cNvSpPr txBox="1"/>
          <p:nvPr/>
        </p:nvSpPr>
        <p:spPr>
          <a:xfrm>
            <a:off x="10724910" y="8652217"/>
            <a:ext cx="2694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Euros (€)</a:t>
            </a:r>
            <a:endParaRPr/>
          </a:p>
        </p:txBody>
      </p:sp>
      <p:pic>
        <p:nvPicPr>
          <p:cNvPr descr="A drawing of a person&#10;&#10;Description automatically generated" id="130" name="Google Shape;13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082" y="4565528"/>
            <a:ext cx="1892808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