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B3B035-AE68-42BB-B61E-F7C4132EADC7}">
  <a:tblStyle styleId="{08B3B035-AE68-42BB-B61E-F7C4132EAD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5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e6cb108f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e6cb108f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6cb108f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6cb108f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a256c92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a256c9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6812d268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6812d268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Integer Addition and Subtraction</a:t>
            </a:r>
            <a:r>
              <a:rPr b="1" lang="en-GB" sz="2800">
                <a:solidFill>
                  <a:srgbClr val="4B3241"/>
                </a:solidFill>
              </a:rPr>
              <a:t>:</a:t>
            </a:r>
            <a:br>
              <a:rPr lang="en-GB" sz="2800">
                <a:solidFill>
                  <a:srgbClr val="4B3241"/>
                </a:solidFill>
              </a:rPr>
            </a:br>
            <a:r>
              <a:rPr lang="en-GB" sz="2800">
                <a:solidFill>
                  <a:srgbClr val="4B3241"/>
                </a:solidFill>
              </a:rPr>
              <a:t>Subtracting using the column method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73925" y="1219525"/>
            <a:ext cx="3658200" cy="588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399 622 - 158 351 =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4625"/>
            <a:ext cx="8839201" cy="25168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28"/>
          <p:cNvGrpSpPr/>
          <p:nvPr/>
        </p:nvGrpSpPr>
        <p:grpSpPr>
          <a:xfrm>
            <a:off x="73926" y="-37802"/>
            <a:ext cx="457484" cy="574021"/>
            <a:chOff x="3258050" y="2365375"/>
            <a:chExt cx="1121284" cy="1975297"/>
          </a:xfrm>
        </p:grpSpPr>
        <p:pic>
          <p:nvPicPr>
            <p:cNvPr id="130" name="Google Shape;130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1" name="Google Shape;131;p2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28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758400" y="59530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" name="Google Shape;134;p28"/>
          <p:cNvGrpSpPr/>
          <p:nvPr/>
        </p:nvGrpSpPr>
        <p:grpSpPr>
          <a:xfrm>
            <a:off x="76062" y="550392"/>
            <a:ext cx="453204" cy="592924"/>
            <a:chOff x="6586700" y="4935125"/>
            <a:chExt cx="730975" cy="1080008"/>
          </a:xfrm>
        </p:grpSpPr>
        <p:pic>
          <p:nvPicPr>
            <p:cNvPr id="135" name="Google Shape;135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36" name="Google Shape;136;p28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9"/>
          <p:cNvGrpSpPr/>
          <p:nvPr/>
        </p:nvGrpSpPr>
        <p:grpSpPr>
          <a:xfrm>
            <a:off x="73926" y="-37802"/>
            <a:ext cx="457484" cy="574021"/>
            <a:chOff x="3258050" y="2365375"/>
            <a:chExt cx="1121284" cy="1975297"/>
          </a:xfrm>
        </p:grpSpPr>
        <p:pic>
          <p:nvPicPr>
            <p:cNvPr id="142" name="Google Shape;142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43" name="Google Shape;143;p2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9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758400" y="59530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29"/>
          <p:cNvGrpSpPr/>
          <p:nvPr/>
        </p:nvGrpSpPr>
        <p:grpSpPr>
          <a:xfrm>
            <a:off x="76062" y="550392"/>
            <a:ext cx="453204" cy="592924"/>
            <a:chOff x="6586700" y="4935125"/>
            <a:chExt cx="730975" cy="1080008"/>
          </a:xfrm>
        </p:grpSpPr>
        <p:pic>
          <p:nvPicPr>
            <p:cNvPr id="147" name="Google Shape;147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48" name="Google Shape;148;p29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9"/>
          <p:cNvSpPr/>
          <p:nvPr/>
        </p:nvSpPr>
        <p:spPr>
          <a:xfrm>
            <a:off x="76050" y="1266775"/>
            <a:ext cx="6628800" cy="1594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Estimate the answer to the calculation using rounding.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answer using the column method.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1186050" y="3009800"/>
            <a:ext cx="4235700" cy="14982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732 198 - 131 449 =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923 556 - 385 128 =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/>
          <p:nvPr/>
        </p:nvSpPr>
        <p:spPr>
          <a:xfrm>
            <a:off x="106025" y="53475"/>
            <a:ext cx="75615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Bar modelling</a:t>
            </a:r>
            <a:endParaRPr sz="2800"/>
          </a:p>
        </p:txBody>
      </p:sp>
      <p:sp>
        <p:nvSpPr>
          <p:cNvPr id="156" name="Google Shape;156;p30"/>
          <p:cNvSpPr/>
          <p:nvPr/>
        </p:nvSpPr>
        <p:spPr>
          <a:xfrm>
            <a:off x="212950" y="667950"/>
            <a:ext cx="4319100" cy="1594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Let’s represent: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653 119 - 120 401 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sing a bar model: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7" name="Google Shape;157;p30"/>
          <p:cNvGraphicFramePr/>
          <p:nvPr/>
        </p:nvGraphicFramePr>
        <p:xfrm>
          <a:off x="5026675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{08B3B035-AE68-42BB-B61E-F7C4132EADC7}</a:tableStyleId>
              </a:tblPr>
              <a:tblGrid>
                <a:gridCol w="491800"/>
                <a:gridCol w="491800"/>
                <a:gridCol w="491800"/>
                <a:gridCol w="491800"/>
                <a:gridCol w="491800"/>
                <a:gridCol w="491800"/>
                <a:gridCol w="491800"/>
              </a:tblGrid>
              <a:tr h="48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8" name="Google Shape;158;p30"/>
          <p:cNvSpPr txBox="1"/>
          <p:nvPr/>
        </p:nvSpPr>
        <p:spPr>
          <a:xfrm>
            <a:off x="212950" y="2443625"/>
            <a:ext cx="3892500" cy="676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Estimation:</a:t>
            </a:r>
            <a:endParaRPr sz="28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6448550" y="1990425"/>
            <a:ext cx="3892500" cy="676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Calculation:</a:t>
            </a:r>
            <a:endParaRPr sz="28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/>
          <p:nvPr/>
        </p:nvSpPr>
        <p:spPr>
          <a:xfrm>
            <a:off x="856799" y="506050"/>
            <a:ext cx="6467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800">
              <a:solidFill>
                <a:srgbClr val="65BE4B"/>
              </a:solidFill>
            </a:endParaRPr>
          </a:p>
        </p:txBody>
      </p:sp>
      <p:grpSp>
        <p:nvGrpSpPr>
          <p:cNvPr id="165" name="Google Shape;165;p31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66" name="Google Shape;166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67" name="Google Shape;167;p31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31"/>
          <p:cNvSpPr txBox="1"/>
          <p:nvPr/>
        </p:nvSpPr>
        <p:spPr>
          <a:xfrm>
            <a:off x="617400" y="1331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9" name="Google Shape;169;p31"/>
          <p:cNvGrpSpPr/>
          <p:nvPr/>
        </p:nvGrpSpPr>
        <p:grpSpPr>
          <a:xfrm>
            <a:off x="4823112" y="-4145"/>
            <a:ext cx="453204" cy="592924"/>
            <a:chOff x="6586700" y="4935125"/>
            <a:chExt cx="730975" cy="1080008"/>
          </a:xfrm>
        </p:grpSpPr>
        <p:pic>
          <p:nvPicPr>
            <p:cNvPr id="170" name="Google Shape;170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71" name="Google Shape;171;p31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31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144900" y="963100"/>
            <a:ext cx="88542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each of the equations below, provide a suitable estimate before calculating using the column method: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778 660 - 145 132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801 991 - 332 098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lphaLcParenR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563 109 - 23 986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Create a bar model to represent and calculate: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451 229 - 23 012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