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56EE8A-7309-44B8-B921-59B1947D87FA}">
  <a:tblStyle styleId="{ED56EE8A-7309-44B8-B921-59B1947D87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979020ae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979020ae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979020ae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c979020ae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979020ae_0_1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979020ae_0_1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979020ae_0_1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979020ae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979020ae_0_1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979020ae_0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b7450c2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b7450c2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979020ae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979020ae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b35716a2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b35716a2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b35716a2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b35716a2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979020ae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979020a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5934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Guided Writing:  Foundation </a:t>
            </a:r>
            <a:br>
              <a:rPr lang="en-GB">
                <a:solidFill>
                  <a:srgbClr val="4B3241"/>
                </a:solidFill>
              </a:rPr>
            </a:br>
            <a:r>
              <a:rPr i="1" lang="en-GB">
                <a:solidFill>
                  <a:srgbClr val="4B3241"/>
                </a:solidFill>
              </a:rPr>
              <a:t>Work and future plans </a:t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Sheikh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0350" y="8457325"/>
            <a:ext cx="967800" cy="187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2939350" y="2876300"/>
            <a:ext cx="14430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>
                <a:solidFill>
                  <a:srgbClr val="434343"/>
                </a:solidFill>
              </a:rPr>
              <a:t>Actuellement, je travaille dans un caf</a:t>
            </a:r>
            <a:r>
              <a:rPr b="1" lang="en-GB" sz="5700">
                <a:solidFill>
                  <a:srgbClr val="434343"/>
                </a:solidFill>
              </a:rPr>
              <a:t>é deux fois par semaine.</a:t>
            </a:r>
            <a:r>
              <a:rPr b="1" lang="en-GB" sz="5700">
                <a:solidFill>
                  <a:schemeClr val="accent1"/>
                </a:solidFill>
              </a:rPr>
              <a:t> </a:t>
            </a:r>
            <a:r>
              <a:rPr b="1" lang="en-GB" sz="5600">
                <a:solidFill>
                  <a:srgbClr val="999999"/>
                </a:solidFill>
              </a:rPr>
              <a:t>Normalement je sers les clients</a:t>
            </a:r>
            <a:r>
              <a:rPr b="1" lang="en-GB" sz="5700">
                <a:solidFill>
                  <a:srgbClr val="999999"/>
                </a:solidFill>
              </a:rPr>
              <a:t>.</a:t>
            </a:r>
            <a:r>
              <a:rPr b="1" lang="en-GB" sz="5700">
                <a:solidFill>
                  <a:schemeClr val="accent2"/>
                </a:solidFill>
              </a:rPr>
              <a:t> </a:t>
            </a:r>
            <a:r>
              <a:rPr b="1" lang="en-GB" sz="5600">
                <a:solidFill>
                  <a:srgbClr val="666666"/>
                </a:solidFill>
              </a:rPr>
              <a:t>À mon avis, c’est</a:t>
            </a:r>
            <a:r>
              <a:rPr b="1" lang="en-GB" sz="5700">
                <a:solidFill>
                  <a:srgbClr val="666666"/>
                </a:solidFill>
              </a:rPr>
              <a:t> une bonne expérience.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-152400"/>
            <a:ext cx="1432600" cy="93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2939350" y="2162400"/>
            <a:ext cx="14430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800">
                <a:solidFill>
                  <a:srgbClr val="434343"/>
                </a:solidFill>
              </a:rPr>
              <a:t>L'année dernière, j’ai fait un stage dans un garage</a:t>
            </a:r>
            <a:r>
              <a:rPr i="1" lang="en-GB" sz="4800">
                <a:solidFill>
                  <a:srgbClr val="434343"/>
                </a:solidFill>
              </a:rPr>
              <a:t>.</a:t>
            </a:r>
            <a:r>
              <a:rPr b="1" i="1" lang="en-GB" sz="4800">
                <a:solidFill>
                  <a:srgbClr val="434343"/>
                </a:solidFill>
              </a:rPr>
              <a:t> </a:t>
            </a:r>
            <a:r>
              <a:rPr b="1" i="1" lang="en-GB" sz="4800">
                <a:solidFill>
                  <a:srgbClr val="B7B7B7"/>
                </a:solidFill>
              </a:rPr>
              <a:t>Le premier jour, j’ai tapé des documents</a:t>
            </a:r>
            <a:r>
              <a:rPr b="1" i="1" lang="en-GB" sz="4800">
                <a:solidFill>
                  <a:schemeClr val="accent5"/>
                </a:solidFill>
              </a:rPr>
              <a:t> </a:t>
            </a:r>
            <a:r>
              <a:rPr b="1" i="1" lang="en-GB" sz="4800">
                <a:solidFill>
                  <a:srgbClr val="666666"/>
                </a:solidFill>
              </a:rPr>
              <a:t>et chaque jour, je devais servir les clients et répondre au téléphone.</a:t>
            </a:r>
            <a:r>
              <a:rPr b="1" i="1" lang="en-GB" sz="4800">
                <a:solidFill>
                  <a:srgbClr val="434343"/>
                </a:solidFill>
              </a:rPr>
              <a:t>C’était génial</a:t>
            </a:r>
            <a:r>
              <a:rPr b="1" i="1" lang="en-GB" sz="4800">
                <a:solidFill>
                  <a:srgbClr val="000000"/>
                </a:solidFill>
              </a:rPr>
              <a:t> </a:t>
            </a:r>
            <a:r>
              <a:rPr b="1" i="1" lang="en-GB" sz="4800">
                <a:solidFill>
                  <a:srgbClr val="999999"/>
                </a:solidFill>
              </a:rPr>
              <a:t>parce que j’ai beaucoup appris.</a:t>
            </a:r>
            <a:endParaRPr b="1" i="1" sz="48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800">
              <a:solidFill>
                <a:schemeClr val="accent4"/>
              </a:solidFill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609600"/>
            <a:ext cx="1286950" cy="85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2864350" y="62272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Vos qualités personnelles (your personal qualities).</a:t>
            </a:r>
            <a:endParaRPr sz="3500"/>
          </a:p>
        </p:txBody>
      </p:sp>
      <p:sp>
        <p:nvSpPr>
          <p:cNvPr id="203" name="Google Shape;203;p25"/>
          <p:cNvSpPr/>
          <p:nvPr/>
        </p:nvSpPr>
        <p:spPr>
          <a:xfrm>
            <a:off x="533400" y="530625"/>
            <a:ext cx="1451700" cy="43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533400" y="5255025"/>
            <a:ext cx="1451700" cy="43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 txBox="1"/>
          <p:nvPr>
            <p:ph type="title"/>
          </p:nvPr>
        </p:nvSpPr>
        <p:spPr>
          <a:xfrm>
            <a:off x="2864350" y="486832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Le métier que vous allez faire à l’avenir (the job that you are going to do in the future)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876850" y="1810775"/>
            <a:ext cx="108666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 pense que je suis… = I think that I am…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 dirais que je suis… = I would say that I am...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2294700" y="6898125"/>
            <a:ext cx="120309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À l’avenir = In the future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J’ai l’intention de + infinitive = I intend to + infinitive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 + verb in the future tense = I will …..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13956900" y="5678725"/>
            <a:ext cx="3951900" cy="2853900"/>
          </a:xfrm>
          <a:prstGeom prst="wedgeRectCallout">
            <a:avLst>
              <a:gd fmla="val -50000" name="adj1"/>
              <a:gd fmla="val 8143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what you will do!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Remember, there are two ways to form the future tense!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75" y="749275"/>
            <a:ext cx="600825" cy="40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75" y="5397475"/>
            <a:ext cx="600825" cy="40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/>
          <p:nvPr/>
        </p:nvSpPr>
        <p:spPr>
          <a:xfrm>
            <a:off x="13956975" y="1579325"/>
            <a:ext cx="3951900" cy="2352300"/>
          </a:xfrm>
          <a:prstGeom prst="wedgeRectCallout">
            <a:avLst>
              <a:gd fmla="val -50000" name="adj1"/>
              <a:gd fmla="val 8143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to include at least 3 adjectives. Don’t forget agreements!</a:t>
            </a:r>
            <a:endParaRPr sz="3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6163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writing a blog about work and future plans. Mention: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8000" y="2481600"/>
            <a:ext cx="16452000" cy="53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/>
          </a:p>
          <a:p>
            <a:pPr indent="-52705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700"/>
              <a:buAutoNum type="arabicPeriod"/>
            </a:pPr>
            <a:r>
              <a:rPr lang="en-GB" sz="4700"/>
              <a:t>Ce que vous faites actuellement.</a:t>
            </a:r>
            <a:endParaRPr sz="4700"/>
          </a:p>
          <a:p>
            <a:pPr indent="-527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AutoNum type="arabicPeriod"/>
            </a:pPr>
            <a:r>
              <a:rPr lang="en-GB" sz="4700"/>
              <a:t>Vos qualités </a:t>
            </a:r>
            <a:r>
              <a:rPr lang="en-GB" sz="4700"/>
              <a:t>personnelles.</a:t>
            </a:r>
            <a:endParaRPr sz="4700"/>
          </a:p>
          <a:p>
            <a:pPr indent="-527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AutoNum type="arabicPeriod"/>
            </a:pPr>
            <a:r>
              <a:rPr lang="en-GB" sz="4700"/>
              <a:t>Un stage que vous avez fait.</a:t>
            </a:r>
            <a:endParaRPr sz="4700"/>
          </a:p>
          <a:p>
            <a:pPr indent="-527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AutoNum type="arabicPeriod"/>
            </a:pPr>
            <a:r>
              <a:rPr lang="en-GB" sz="4700"/>
              <a:t>Le métier que vous allez faire à l’avenir.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3237750" y="680050"/>
            <a:ext cx="132084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791550" y="2188100"/>
            <a:ext cx="11613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307350" y="7908550"/>
            <a:ext cx="132084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902850" y="6435925"/>
            <a:ext cx="11613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 example :)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880700" y="5024275"/>
            <a:ext cx="11613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861500" y="3580800"/>
            <a:ext cx="11613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4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350700" y="2998450"/>
            <a:ext cx="1056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350700" y="4293850"/>
            <a:ext cx="1056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350700" y="5589250"/>
            <a:ext cx="1056000" cy="111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2" name="Google Shape;102;p16"/>
          <p:cNvCxnSpPr/>
          <p:nvPr/>
        </p:nvCxnSpPr>
        <p:spPr>
          <a:xfrm>
            <a:off x="2392100" y="485000"/>
            <a:ext cx="0" cy="9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1324450" cy="897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7"/>
          <p:cNvGraphicFramePr/>
          <p:nvPr/>
        </p:nvGraphicFramePr>
        <p:xfrm>
          <a:off x="712100" y="89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{ED56EE8A-7309-44B8-B921-59B1947D87FA}</a:tableStyleId>
              </a:tblPr>
              <a:tblGrid>
                <a:gridCol w="5021950"/>
                <a:gridCol w="7616200"/>
              </a:tblGrid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work/working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gagner de l’argent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earn/earning money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aper des documents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type/typing documents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servir les clients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serve/serving customers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répondre au téléphone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answer/answering the phone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ontinuer mes études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continue/continuing my studies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éussir mes examens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pass/passing my exams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aire du bénévolat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do/doing voluntary work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17"/>
          <p:cNvSpPr txBox="1"/>
          <p:nvPr/>
        </p:nvSpPr>
        <p:spPr>
          <a:xfrm>
            <a:off x="13659025" y="2876300"/>
            <a:ext cx="2633700" cy="3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Remember: infinitives can be translated as ‘to…’ as well as the gerund ‘...ing’.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402250" y="2133600"/>
            <a:ext cx="17484000" cy="30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228450" y="3082650"/>
            <a:ext cx="28614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Perfect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720650" y="3082800"/>
            <a:ext cx="28614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4400"/>
          </a:p>
        </p:txBody>
      </p:sp>
      <p:sp>
        <p:nvSpPr>
          <p:cNvPr id="117" name="Google Shape;117;p18"/>
          <p:cNvSpPr/>
          <p:nvPr/>
        </p:nvSpPr>
        <p:spPr>
          <a:xfrm>
            <a:off x="8430250" y="3082800"/>
            <a:ext cx="37212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sz="4400"/>
          </a:p>
        </p:txBody>
      </p:sp>
      <p:sp>
        <p:nvSpPr>
          <p:cNvPr id="118" name="Google Shape;118;p18"/>
          <p:cNvSpPr/>
          <p:nvPr/>
        </p:nvSpPr>
        <p:spPr>
          <a:xfrm>
            <a:off x="12532050" y="3082650"/>
            <a:ext cx="3798000" cy="1192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sz="4400"/>
          </a:p>
        </p:txBody>
      </p:sp>
      <p:sp>
        <p:nvSpPr>
          <p:cNvPr id="119" name="Google Shape;119;p18"/>
          <p:cNvSpPr txBox="1"/>
          <p:nvPr/>
        </p:nvSpPr>
        <p:spPr>
          <a:xfrm>
            <a:off x="1993300" y="560300"/>
            <a:ext cx="138822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Using Multiple Tenses Together - ER VERBS.  “I”</a:t>
            </a: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238050" y="5001150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098150" y="6734100"/>
            <a:ext cx="3252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J’ai …... é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5895650" y="5001150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437950" y="6821500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Je    ……e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/>
          <p:nvPr/>
        </p:nvSpPr>
        <p:spPr>
          <a:xfrm rot="2082331">
            <a:off x="9018952" y="4814100"/>
            <a:ext cx="629129" cy="134629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380050" y="6547050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Je vais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4277650" y="5001150"/>
            <a:ext cx="629400" cy="134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9970850" y="6547050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2866450" y="6547050"/>
            <a:ext cx="32520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/>
          <p:nvPr/>
        </p:nvSpPr>
        <p:spPr>
          <a:xfrm rot="-1731809">
            <a:off x="11152510" y="4814268"/>
            <a:ext cx="628931" cy="13459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 flipH="1">
            <a:off x="4446050" y="5123550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8"/>
          <p:cNvCxnSpPr/>
          <p:nvPr/>
        </p:nvCxnSpPr>
        <p:spPr>
          <a:xfrm flipH="1">
            <a:off x="7798850" y="5123550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8"/>
          <p:cNvCxnSpPr/>
          <p:nvPr/>
        </p:nvCxnSpPr>
        <p:spPr>
          <a:xfrm flipH="1">
            <a:off x="12675650" y="5123550"/>
            <a:ext cx="17400" cy="44586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8"/>
          <p:cNvCxnSpPr/>
          <p:nvPr/>
        </p:nvCxnSpPr>
        <p:spPr>
          <a:xfrm flipH="1">
            <a:off x="10333100" y="6994300"/>
            <a:ext cx="17400" cy="2413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651" y="743310"/>
            <a:ext cx="8856264" cy="809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343900" y="4604200"/>
            <a:ext cx="31860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finden</a:t>
            </a:r>
            <a:endParaRPr b="1" sz="5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6251550" y="3609950"/>
            <a:ext cx="5667600" cy="2014500"/>
          </a:xfrm>
          <a:prstGeom prst="flowChartConnector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00">
                <a:latin typeface="Montserrat"/>
                <a:ea typeface="Montserrat"/>
                <a:cs typeface="Montserrat"/>
                <a:sym typeface="Montserrat"/>
              </a:rPr>
              <a:t>travailler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3461650" y="6050500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73875" y="3930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Perfect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01025" y="58556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3716000" y="393025"/>
            <a:ext cx="38001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onditional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4376050" y="725955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travailler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473875" y="15426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’ai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travaill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01025" y="69493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travaill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3665750" y="1365375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travailler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651" y="743310"/>
            <a:ext cx="8856264" cy="809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7343900" y="4604200"/>
            <a:ext cx="31860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finden</a:t>
            </a:r>
            <a:endParaRPr b="1" sz="5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251550" y="3609950"/>
            <a:ext cx="5667600" cy="2014500"/>
          </a:xfrm>
          <a:prstGeom prst="flowChartConnector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00">
                <a:latin typeface="Montserrat"/>
                <a:ea typeface="Montserrat"/>
                <a:cs typeface="Montserrat"/>
                <a:sym typeface="Montserrat"/>
              </a:rPr>
              <a:t>servir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4183000" y="6050500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73875" y="3930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Perfect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301025" y="58556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3716000" y="393025"/>
            <a:ext cx="38001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4387400" y="71341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servir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73875" y="15426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serv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677375" y="69493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3916650" y="15426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servir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651" y="743310"/>
            <a:ext cx="8856264" cy="809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7343900" y="4604200"/>
            <a:ext cx="31860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finden</a:t>
            </a:r>
            <a:endParaRPr b="1" sz="5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6251550" y="3609950"/>
            <a:ext cx="5667600" cy="2014500"/>
          </a:xfrm>
          <a:prstGeom prst="flowChartConnector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00"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6100"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b="1" sz="6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4183000" y="6050500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73875" y="3930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Perfect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01025" y="5855625"/>
            <a:ext cx="25542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3716000" y="393025"/>
            <a:ext cx="3800100" cy="89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14387400" y="71341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fer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73875" y="15426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fai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77375" y="69493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13916650" y="1542600"/>
            <a:ext cx="3900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fer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84" name="Google Shape;184;p22"/>
          <p:cNvGraphicFramePr/>
          <p:nvPr/>
        </p:nvGraphicFramePr>
        <p:xfrm>
          <a:off x="689500" y="141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{ED56EE8A-7309-44B8-B921-59B1947D87FA}</a:tableStyleId>
              </a:tblPr>
              <a:tblGrid>
                <a:gridCol w="2132950"/>
                <a:gridCol w="3032000"/>
                <a:gridCol w="2723800"/>
                <a:gridCol w="3783250"/>
                <a:gridCol w="2588950"/>
                <a:gridCol w="3032000"/>
              </a:tblGrid>
              <a:tr h="138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Perfect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 Future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Simple Future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Conditional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</a:tr>
              <a:tr h="201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Gagner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earn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gagn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earned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gagn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earn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gagn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earn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gagn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erai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earn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gagn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erais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earn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solidFill>
                      <a:schemeClr val="lt1"/>
                    </a:solidFill>
                  </a:tcPr>
                </a:tc>
              </a:tr>
              <a:tr h="201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do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fait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did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fai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faire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do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ferai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do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ferais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do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1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pass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réussi</a:t>
                      </a:r>
                      <a:endParaRPr b="1"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passed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pass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pass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réussirai</a:t>
                      </a:r>
                      <a:endParaRPr b="1"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pass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réussirais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pass</a:t>
                      </a:r>
                      <a:endParaRPr i="1" sz="2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2"/>
          <p:cNvSpPr txBox="1"/>
          <p:nvPr>
            <p:ph type="title"/>
          </p:nvPr>
        </p:nvSpPr>
        <p:spPr>
          <a:xfrm>
            <a:off x="689350" y="2804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2"/>
                </a:solidFill>
              </a:rPr>
              <a:t>Using verbs in multiple tenses</a:t>
            </a:r>
            <a:endParaRPr sz="5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