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3"/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22" Type="http://schemas.openxmlformats.org/officeDocument/2006/relationships/font" Target="fonts/MontserratMedium-boldItalic.fntdata"/><Relationship Id="rId21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Medium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i="1" lang="en-GB" sz="1400"/>
              <a:t>5 seconds of silence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69c25c21_7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69c25c21_7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c69c25c2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c69c25c2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c69c25c21_8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c69c25c21_8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c6b2d947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c6b2d947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OBJECT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28700" y="1028700"/>
            <a:ext cx="15595601" cy="1728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1028700" y="3095625"/>
            <a:ext cx="15595601" cy="4967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-565150" lvl="0" marL="457200" algn="l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ts val="5300"/>
              <a:buChar char="●"/>
              <a:defRPr sz="2600"/>
            </a:lvl1pPr>
            <a:lvl2pPr indent="-565150" lvl="1" marL="9144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2pPr>
            <a:lvl3pPr indent="-565150" lvl="2" marL="13716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3pPr>
            <a:lvl4pPr indent="-565150" lvl="3" marL="18288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4pPr>
            <a:lvl5pPr indent="-565150" lvl="4" marL="22860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5pPr>
            <a:lvl6pPr indent="-565150" lvl="5" marL="274320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SzPts val="5300"/>
              <a:buChar char="–"/>
              <a:defRPr sz="2600"/>
            </a:lvl6pPr>
            <a:lvl7pPr indent="-565150" lvl="6" marL="32004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5300"/>
              <a:buChar char="–"/>
              <a:defRPr sz="2600"/>
            </a:lvl7pPr>
            <a:lvl8pPr indent="-565150" lvl="7" marL="3657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5300"/>
              <a:buChar char="–"/>
              <a:defRPr sz="2600"/>
            </a:lvl8pPr>
            <a:lvl9pPr indent="-565150" lvl="8" marL="4114800" algn="l">
              <a:lnSpc>
                <a:spcPct val="120000"/>
              </a:lnSpc>
              <a:spcBef>
                <a:spcPts val="800"/>
              </a:spcBef>
              <a:spcAft>
                <a:spcPts val="400"/>
              </a:spcAft>
              <a:buSzPts val="5300"/>
              <a:buChar char="–"/>
              <a:defRPr sz="2600"/>
            </a:lvl9pPr>
          </a:lstStyle>
          <a:p/>
        </p:txBody>
      </p:sp>
      <p:sp>
        <p:nvSpPr>
          <p:cNvPr id="96" name="Google Shape;96;p17"/>
          <p:cNvSpPr txBox="1"/>
          <p:nvPr>
            <p:ph idx="10" type="dt"/>
          </p:nvPr>
        </p:nvSpPr>
        <p:spPr>
          <a:xfrm>
            <a:off x="10947400" y="8636793"/>
            <a:ext cx="567690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4400">
                <a:solidFill>
                  <a:srgbClr val="F8CC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7" name="Google Shape;97;p17"/>
          <p:cNvSpPr txBox="1"/>
          <p:nvPr>
            <p:ph idx="11" type="ftr"/>
          </p:nvPr>
        </p:nvSpPr>
        <p:spPr>
          <a:xfrm>
            <a:off x="1028700" y="8636793"/>
            <a:ext cx="8248650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429750" y="8636793"/>
            <a:ext cx="1362074" cy="747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F8CCA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_3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257300" y="547688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257300" y="2738438"/>
            <a:ext cx="15773400" cy="652700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02" name="Google Shape;102;p18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3" name="Google Shape;103;p1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Arial"/>
              <a:buNone/>
              <a:defRPr b="0" i="0" sz="17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4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9" name="Google Shape;109;p19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OBJECT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8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815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815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815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8150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815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815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Font typeface="Arial"/>
              <a:buChar char="•"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0439400" y="8315325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OBJECT_5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019174" y="1128713"/>
            <a:ext cx="14420850" cy="162163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1019174" y="3505200"/>
            <a:ext cx="14420850" cy="539829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lt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20" name="Google Shape;120;p21"/>
          <p:cNvSpPr txBox="1"/>
          <p:nvPr>
            <p:ph idx="10" type="dt"/>
          </p:nvPr>
        </p:nvSpPr>
        <p:spPr>
          <a:xfrm>
            <a:off x="11325224" y="8903493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700">
                <a:solidFill>
                  <a:srgbClr val="EFE5F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1" name="Google Shape;121;p21"/>
          <p:cNvSpPr txBox="1"/>
          <p:nvPr>
            <p:ph idx="11" type="ftr"/>
          </p:nvPr>
        </p:nvSpPr>
        <p:spPr>
          <a:xfrm>
            <a:off x="1019174" y="8903493"/>
            <a:ext cx="1030605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16094073" y="1128713"/>
            <a:ext cx="1730374" cy="16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5F5"/>
              </a:buClr>
              <a:buSzPts val="6100"/>
              <a:buFont typeface="Arial"/>
              <a:buNone/>
              <a:defRPr b="0" i="0" sz="6100" u="none">
                <a:solidFill>
                  <a:srgbClr val="EFE5F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26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914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9296400" y="2400300"/>
            <a:ext cx="8077200" cy="6788945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552450" lvl="0" marL="45720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  <a:defRPr sz="5100"/>
            </a:lvl1pPr>
            <a:lvl2pPr indent="-508000" lvl="1" marL="9144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3550" lvl="2" marL="137160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 sz="3700"/>
            </a:lvl3pPr>
            <a:lvl4pPr indent="-43815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4pPr>
            <a:lvl5pPr indent="-43815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5pPr>
            <a:lvl6pPr indent="-43815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6pPr>
            <a:lvl7pPr indent="-43815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7pPr>
            <a:lvl8pPr indent="-43815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3300"/>
            </a:lvl8pPr>
            <a:lvl9pPr indent="-438150" lvl="8" marL="4114800" algn="l"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3300"/>
            </a:lvl9pPr>
          </a:lstStyle>
          <a:p/>
        </p:txBody>
      </p:sp>
      <p:sp>
        <p:nvSpPr>
          <p:cNvPr id="127" name="Google Shape;127;p22"/>
          <p:cNvSpPr txBox="1"/>
          <p:nvPr>
            <p:ph idx="10" type="dt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8" name="Google Shape;128;p22"/>
          <p:cNvSpPr txBox="1"/>
          <p:nvPr>
            <p:ph idx="11" type="ftr"/>
          </p:nvPr>
        </p:nvSpPr>
        <p:spPr>
          <a:xfrm>
            <a:off x="6248400" y="9534525"/>
            <a:ext cx="5791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13106400" y="9534525"/>
            <a:ext cx="4267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33" name="Google Shape;133;p23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4" name="Google Shape;134;p23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3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38" name="Google Shape;138;p24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4" name="Google Shape;144;p25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lvl="1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3pPr>
            <a:lvl4pPr lvl="3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4pPr>
            <a:lvl5pPr lvl="4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7pPr>
            <a:lvl8pPr lvl="7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8pPr>
            <a:lvl9pPr lvl="8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None/>
              <a:defRPr sz="2900"/>
            </a:lvl9pPr>
          </a:lstStyle>
          <a:p/>
        </p:txBody>
      </p:sp>
      <p:sp>
        <p:nvSpPr>
          <p:cNvPr id="145" name="Google Shape;145;p25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6" name="Google Shape;146;p25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0" name="Google Shape;150;p26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1" name="Google Shape;151;p26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33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1257300" y="547689"/>
            <a:ext cx="15773400" cy="1988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1028702" y="3095094"/>
            <a:ext cx="15592060" cy="4966784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-43815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  <a:defRPr sz="2600"/>
            </a:lvl1pPr>
            <a:lvl2pPr indent="-43815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2pPr>
            <a:lvl3pPr indent="-43815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3pPr>
            <a:lvl4pPr indent="-4381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4pPr>
            <a:lvl5pPr indent="-4381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5pPr>
            <a:lvl6pPr indent="-43815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6pPr>
            <a:lvl7pPr indent="-43815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7pPr>
            <a:lvl8pPr indent="-438150" lvl="7" marL="3657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  <a:defRPr sz="2600"/>
            </a:lvl8pPr>
            <a:lvl9pPr indent="-438150" lvl="8" marL="4114800" algn="l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3300"/>
              <a:buChar char="–"/>
              <a:defRPr sz="2600"/>
            </a:lvl9pPr>
          </a:lstStyle>
          <a:p/>
        </p:txBody>
      </p:sp>
      <p:sp>
        <p:nvSpPr>
          <p:cNvPr id="156" name="Google Shape;156;p27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7" name="Google Shape;157;p27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600"/>
            </a:lvl1pPr>
            <a:lvl2pPr indent="0" lvl="1" marL="0" algn="r">
              <a:spcBef>
                <a:spcPts val="0"/>
              </a:spcBef>
              <a:buNone/>
              <a:defRPr sz="2600"/>
            </a:lvl2pPr>
            <a:lvl3pPr indent="0" lvl="2" marL="0" algn="r">
              <a:spcBef>
                <a:spcPts val="0"/>
              </a:spcBef>
              <a:buNone/>
              <a:defRPr sz="2600"/>
            </a:lvl3pPr>
            <a:lvl4pPr indent="0" lvl="3" marL="0" algn="r">
              <a:spcBef>
                <a:spcPts val="0"/>
              </a:spcBef>
              <a:buNone/>
              <a:defRPr sz="2600"/>
            </a:lvl4pPr>
            <a:lvl5pPr indent="0" lvl="4" marL="0" algn="r">
              <a:spcBef>
                <a:spcPts val="0"/>
              </a:spcBef>
              <a:buNone/>
              <a:defRPr sz="2600"/>
            </a:lvl5pPr>
            <a:lvl6pPr indent="0" lvl="5" marL="0" algn="r">
              <a:spcBef>
                <a:spcPts val="0"/>
              </a:spcBef>
              <a:buNone/>
              <a:defRPr sz="2600"/>
            </a:lvl6pPr>
            <a:lvl7pPr indent="0" lvl="6" marL="0" algn="r">
              <a:spcBef>
                <a:spcPts val="0"/>
              </a:spcBef>
              <a:buNone/>
              <a:defRPr sz="2600"/>
            </a:lvl7pPr>
            <a:lvl8pPr indent="0" lvl="7" marL="0" algn="r">
              <a:spcBef>
                <a:spcPts val="0"/>
              </a:spcBef>
              <a:buNone/>
              <a:defRPr sz="2600"/>
            </a:lvl8pPr>
            <a:lvl9pPr indent="0" lvl="8" marL="0" algn="r">
              <a:spcBef>
                <a:spcPts val="0"/>
              </a:spcBef>
              <a:buNone/>
              <a:defRPr sz="2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5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ctrTitle"/>
          </p:nvPr>
        </p:nvSpPr>
        <p:spPr>
          <a:xfrm>
            <a:off x="1371600" y="1683544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Calibri"/>
              <a:buNone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300"/>
            </a:lvl9pPr>
          </a:lstStyle>
          <a:p/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900"/>
              </a:spcBef>
              <a:spcAft>
                <a:spcPts val="40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0" type="dt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8"/>
          <p:cNvSpPr txBox="1"/>
          <p:nvPr>
            <p:ph idx="11" type="ftr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8"/>
          <p:cNvSpPr txBox="1"/>
          <p:nvPr>
            <p:ph idx="12" type="sldNum"/>
          </p:nvPr>
        </p:nvSpPr>
        <p:spPr>
          <a:xfrm>
            <a:off x="10439400" y="8315327"/>
            <a:ext cx="63754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83775" lIns="167625" spcFirstLastPara="1" rIns="167625" wrap="square" tIns="837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300">
        <p:fade thruBlk="1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76" name="Google Shape;176;p3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4" name="Google Shape;184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5" name="Google Shape;185;p3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6" name="Google Shape;186;p3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7" name="Google Shape;187;p3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89" name="Google Shape;189;p3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29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Cohabitation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8 of 15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917950" y="3527825"/>
            <a:ext cx="16452000" cy="53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Religious Education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7" name="Google Shape;197;p3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Spence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418925" y="245650"/>
            <a:ext cx="5300400" cy="23427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out and complete the following scripture references.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315850" y="3107700"/>
            <a:ext cx="8980500" cy="443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to be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by all, and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must be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each other. God will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those who are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 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those who commit 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_____________</a:t>
            </a:r>
            <a:r>
              <a:rPr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5"/>
          <p:cNvSpPr txBox="1"/>
          <p:nvPr/>
        </p:nvSpPr>
        <p:spPr>
          <a:xfrm>
            <a:off x="10018145" y="6053600"/>
            <a:ext cx="7938900" cy="2784900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judge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husbands, faithful, honoured, marriage, immoral, wives, adultery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418925" y="7774000"/>
            <a:ext cx="8697000" cy="2231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Scriptures and additional materials quoted are from the Good News Bible © 1994 published by the Bible Societies/HarperCollins Publishers Ltd UK, Good News Bible © American Bible Society 1966, 1971, 1976, 1992. Used with permission.</a:t>
            </a:r>
            <a:endParaRPr sz="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50" y="1522000"/>
            <a:ext cx="8366800" cy="74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6"/>
          <p:cNvSpPr txBox="1"/>
          <p:nvPr>
            <p:ph type="title"/>
          </p:nvPr>
        </p:nvSpPr>
        <p:spPr>
          <a:xfrm>
            <a:off x="0" y="0"/>
            <a:ext cx="9268200" cy="152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Organise the building blocks in order of how Christians and Muslims believe they should occur from bottom to top.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213" name="Google Shape;213;p3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2800"/>
              <a:t>‹#›</a:t>
            </a:fld>
            <a:endParaRPr sz="2800"/>
          </a:p>
        </p:txBody>
      </p:sp>
      <p:sp>
        <p:nvSpPr>
          <p:cNvPr id="214" name="Google Shape;214;p36"/>
          <p:cNvSpPr txBox="1"/>
          <p:nvPr/>
        </p:nvSpPr>
        <p:spPr>
          <a:xfrm>
            <a:off x="15315875" y="5764150"/>
            <a:ext cx="2529600" cy="58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Procreation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9585800" y="4226875"/>
            <a:ext cx="2529600" cy="58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Union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11708500" y="2292000"/>
            <a:ext cx="2529600" cy="103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Pattern for Society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8920075" y="6891125"/>
            <a:ext cx="2529600" cy="11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One Flesh (Sex)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15315875" y="7304022"/>
            <a:ext cx="2529600" cy="58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Endless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8546550" y="8401675"/>
            <a:ext cx="37974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Seyi Ariyo -  Unsplash</a:t>
            </a:r>
            <a:endParaRPr sz="1900"/>
          </a:p>
        </p:txBody>
      </p:sp>
      <p:sp>
        <p:nvSpPr>
          <p:cNvPr id="220" name="Google Shape;220;p36"/>
          <p:cNvSpPr txBox="1"/>
          <p:nvPr/>
        </p:nvSpPr>
        <p:spPr>
          <a:xfrm>
            <a:off x="15185275" y="1933350"/>
            <a:ext cx="2529600" cy="11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Living together</a:t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11894800" y="5574550"/>
            <a:ext cx="2806800" cy="96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Sacrament or God’s blessing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6"/>
          <p:cNvSpPr txBox="1"/>
          <p:nvPr/>
        </p:nvSpPr>
        <p:spPr>
          <a:xfrm>
            <a:off x="1117850" y="7867350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1117850" y="4747875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3064025" y="6307613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5522900" y="4747875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2931800" y="3325500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814325" y="1718050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36"/>
          <p:cNvSpPr txBox="1"/>
          <p:nvPr/>
        </p:nvSpPr>
        <p:spPr>
          <a:xfrm>
            <a:off x="5321450" y="1718050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5321450" y="7777700"/>
            <a:ext cx="2249700" cy="964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6"/>
          <p:cNvSpPr txBox="1"/>
          <p:nvPr/>
        </p:nvSpPr>
        <p:spPr>
          <a:xfrm>
            <a:off x="15315875" y="5757800"/>
            <a:ext cx="2529600" cy="58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Procreation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9585800" y="4220525"/>
            <a:ext cx="2529600" cy="58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Union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6"/>
          <p:cNvSpPr txBox="1"/>
          <p:nvPr/>
        </p:nvSpPr>
        <p:spPr>
          <a:xfrm>
            <a:off x="8920075" y="6884775"/>
            <a:ext cx="2529600" cy="111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One Flesh (Sex)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6"/>
          <p:cNvSpPr txBox="1"/>
          <p:nvPr/>
        </p:nvSpPr>
        <p:spPr>
          <a:xfrm>
            <a:off x="15315875" y="7297672"/>
            <a:ext cx="2529600" cy="585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Endless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6"/>
          <p:cNvSpPr txBox="1"/>
          <p:nvPr/>
        </p:nvSpPr>
        <p:spPr>
          <a:xfrm>
            <a:off x="15185275" y="1927000"/>
            <a:ext cx="2529600" cy="111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Living together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1894800" y="5568200"/>
            <a:ext cx="2806800" cy="96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Sacrament or God’s blessing</a:t>
            </a:r>
            <a:endParaRPr sz="2800">
              <a:solidFill>
                <a:schemeClr val="dk2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7"/>
          <p:cNvSpPr txBox="1"/>
          <p:nvPr>
            <p:ph type="title"/>
          </p:nvPr>
        </p:nvSpPr>
        <p:spPr>
          <a:xfrm>
            <a:off x="9479400" y="0"/>
            <a:ext cx="8787000" cy="82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3775" lIns="167625" spcFirstLastPara="1" rIns="167625" wrap="square" tIns="83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u="sng">
                <a:solidFill>
                  <a:schemeClr val="dk2"/>
                </a:solidFill>
              </a:rPr>
              <a:t>Read the passage from the Qur’an and the Bible.</a:t>
            </a:r>
            <a:endParaRPr sz="4000" u="sng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What do you think will the Christian and Islamic view on Cohabitation?</a:t>
            </a:r>
            <a:endParaRPr b="0" sz="4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000">
                <a:solidFill>
                  <a:schemeClr val="dk2"/>
                </a:solidFill>
              </a:rPr>
              <a:t>________________________________________________________________________________________________________________________________________________________________________________________________</a:t>
            </a:r>
            <a:endParaRPr b="0" sz="4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000">
              <a:solidFill>
                <a:schemeClr val="dk2"/>
              </a:solidFill>
            </a:endParaRPr>
          </a:p>
        </p:txBody>
      </p:sp>
      <p:sp>
        <p:nvSpPr>
          <p:cNvPr id="242" name="Google Shape;242;p37"/>
          <p:cNvSpPr/>
          <p:nvPr/>
        </p:nvSpPr>
        <p:spPr>
          <a:xfrm>
            <a:off x="0" y="0"/>
            <a:ext cx="9479400" cy="44919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Matthew 19:4-5</a:t>
            </a:r>
            <a:endParaRPr b="1" baseline="30000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Jesus answered, “Haven't you read the scripture that says that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beginning the Creator made people male and female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? And God said, ‘For this reason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man will leave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his father and mother and unite with his wife, and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two will become one.’</a:t>
            </a:r>
            <a:endParaRPr b="1" i="0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37"/>
          <p:cNvSpPr/>
          <p:nvPr/>
        </p:nvSpPr>
        <p:spPr>
          <a:xfrm>
            <a:off x="0" y="4729000"/>
            <a:ext cx="9479400" cy="33396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83775" lIns="167625" spcFirstLastPara="1" rIns="167625" wrap="square" tIns="8377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of His signs is that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created for you from yourselves mates that you may find tranquillity in them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; and He placed between you affection and mercy. Indeed in that are signs for a people who give thought. 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Surah 30:21</a:t>
            </a:r>
            <a:endParaRPr b="1" i="0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8374275" y="8197050"/>
            <a:ext cx="83607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Any reference to verses from the Qur’an mentioned or included within this lesson are sourced from The Qur’anic Arabic Corpus using the Sahih International translation</a:t>
            </a:r>
            <a:endParaRPr sz="900"/>
          </a:p>
        </p:txBody>
      </p:sp>
      <p:sp>
        <p:nvSpPr>
          <p:cNvPr id="245" name="Google Shape;245;p37"/>
          <p:cNvSpPr txBox="1"/>
          <p:nvPr/>
        </p:nvSpPr>
        <p:spPr>
          <a:xfrm>
            <a:off x="418925" y="7774000"/>
            <a:ext cx="7837200" cy="205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Scriptures and additional materials quoted are from the Good News Bible © 1994 published by the Bible Societies/HarperCollins Publishers Ltd UK, Good News Bible © American Bible Society 1966, 1971, 1976, 1992. Used with permission.</a:t>
            </a:r>
            <a:endParaRPr sz="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</a:rPr>
              <a:t>Summarise the following religious or non-religious viewpoints.</a:t>
            </a:r>
            <a:endParaRPr u="sng">
              <a:solidFill>
                <a:srgbClr val="434343"/>
              </a:solidFill>
            </a:endParaRPr>
          </a:p>
        </p:txBody>
      </p:sp>
      <p:sp>
        <p:nvSpPr>
          <p:cNvPr id="251" name="Google Shape;251;p3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Quaker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3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__________________________________________________________________________</a:t>
            </a:r>
            <a:endParaRPr/>
          </a:p>
        </p:txBody>
      </p:sp>
      <p:sp>
        <p:nvSpPr>
          <p:cNvPr id="253" name="Google Shape;253;p3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Catholic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4" name="Google Shape;254;p3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__________________________________________________________________________</a:t>
            </a:r>
            <a:endParaRPr/>
          </a:p>
        </p:txBody>
      </p:sp>
      <p:sp>
        <p:nvSpPr>
          <p:cNvPr id="255" name="Google Shape;255;p3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Islamic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6" name="Google Shape;256;p3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__________________________________________________________________________</a:t>
            </a:r>
            <a:endParaRPr/>
          </a:p>
        </p:txBody>
      </p:sp>
      <p:sp>
        <p:nvSpPr>
          <p:cNvPr id="257" name="Google Shape;257;p3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Non-</a:t>
            </a:r>
            <a:r>
              <a:rPr lang="en-GB">
                <a:solidFill>
                  <a:schemeClr val="dk2"/>
                </a:solidFill>
              </a:rPr>
              <a:t>Religious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8" name="Google Shape;258;p3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__________________________________________________________________________</a:t>
            </a:r>
            <a:endParaRPr/>
          </a:p>
        </p:txBody>
      </p:sp>
      <p:sp>
        <p:nvSpPr>
          <p:cNvPr id="259" name="Google Shape;259;p3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