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ryThi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/>
          </a:p>
        </p:txBody>
      </p:sp>
      <p:sp>
        <p:nvSpPr>
          <p:cNvPr id="18" name="Google Shape;18;p3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onn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/>
        </p:nvSpPr>
        <p:spPr>
          <a:xfrm>
            <a:off x="830857" y="770705"/>
            <a:ext cx="3625029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/>
          </a:p>
        </p:txBody>
      </p:sp>
      <p:sp>
        <p:nvSpPr>
          <p:cNvPr id="21" name="Google Shape;21;p4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Independent tas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/>
          </a:p>
        </p:txBody>
      </p:sp>
      <p:sp>
        <p:nvSpPr>
          <p:cNvPr id="24" name="Google Shape;24;p5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Explor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/>
        </p:nvSpPr>
        <p:spPr>
          <a:xfrm>
            <a:off x="830857" y="770705"/>
            <a:ext cx="6502400" cy="891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/>
          </a:p>
        </p:txBody>
      </p:sp>
      <p:sp>
        <p:nvSpPr>
          <p:cNvPr id="27" name="Google Shape;27;p6"/>
          <p:cNvSpPr txBox="1"/>
          <p:nvPr/>
        </p:nvSpPr>
        <p:spPr>
          <a:xfrm>
            <a:off x="830857" y="9487267"/>
            <a:ext cx="812800" cy="383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0" name="Google Shape;30;p7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000"/>
              <a:buNone/>
              <a:defRPr/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1600"/>
              <a:buNone/>
              <a:defRPr/>
            </a:lvl9pPr>
          </a:lstStyle>
          <a:p/>
        </p:txBody>
      </p:sp>
      <p:pic>
        <p:nvPicPr>
          <p:cNvPr id="31" name="Google Shape;31;p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1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b="0" i="0" sz="2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 sz="6000">
                <a:solidFill>
                  <a:srgbClr val="4B3241"/>
                </a:solidFill>
              </a:rPr>
              <a:t>The Collatz conjecture</a:t>
            </a:r>
            <a:br>
              <a:rPr lang="en-GB" sz="6000">
                <a:solidFill>
                  <a:srgbClr val="4B3241"/>
                </a:solidFill>
              </a:rPr>
            </a:br>
            <a:r>
              <a:rPr lang="en-GB" sz="6000">
                <a:solidFill>
                  <a:srgbClr val="4B3241"/>
                </a:solidFill>
              </a:rPr>
              <a:t>Unsolved maths problems</a:t>
            </a:r>
            <a:endParaRPr sz="6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Downloadable resource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39" name="Google Shape;39;p9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Miss Kidd-Rossiter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40" name="Google Shape;40;p9"/>
          <p:cNvSpPr txBox="1"/>
          <p:nvPr>
            <p:ph idx="4294967295" type="subTitle"/>
          </p:nvPr>
        </p:nvSpPr>
        <p:spPr>
          <a:xfrm>
            <a:off x="1070350" y="10424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10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6" name="Google Shape;46;p10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7" name="Google Shape;47;p10"/>
          <p:cNvSpPr/>
          <p:nvPr/>
        </p:nvSpPr>
        <p:spPr>
          <a:xfrm>
            <a:off x="3457910" y="3412559"/>
            <a:ext cx="3299728" cy="2051824"/>
          </a:xfrm>
          <a:prstGeom prst="wedgeRoundRectCallout">
            <a:avLst>
              <a:gd fmla="val -63552" name="adj1"/>
              <a:gd fmla="val 52717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your number is even, divide it by two.</a:t>
            </a:r>
            <a:endParaRPr/>
          </a:p>
        </p:txBody>
      </p:sp>
      <p:sp>
        <p:nvSpPr>
          <p:cNvPr id="48" name="Google Shape;48;p10"/>
          <p:cNvSpPr txBox="1"/>
          <p:nvPr/>
        </p:nvSpPr>
        <p:spPr>
          <a:xfrm>
            <a:off x="953961" y="1916591"/>
            <a:ext cx="13649094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Yasmin and Zaki are writing number sequences.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To get to the next number, they apply these rules to their sequence.</a:t>
            </a:r>
            <a:endParaRPr/>
          </a:p>
        </p:txBody>
      </p:sp>
      <p:sp>
        <p:nvSpPr>
          <p:cNvPr id="49" name="Google Shape;49;p10"/>
          <p:cNvSpPr txBox="1"/>
          <p:nvPr/>
        </p:nvSpPr>
        <p:spPr>
          <a:xfrm>
            <a:off x="3676186" y="6044246"/>
            <a:ext cx="11864897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Choose a number between 1 and 10 to start your sequence.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Continue your sequence. What do you notice?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Choose a different number and try again.</a:t>
            </a:r>
            <a:endParaRPr/>
          </a:p>
        </p:txBody>
      </p:sp>
      <p:sp>
        <p:nvSpPr>
          <p:cNvPr id="50" name="Google Shape;50;p10"/>
          <p:cNvSpPr/>
          <p:nvPr/>
        </p:nvSpPr>
        <p:spPr>
          <a:xfrm>
            <a:off x="10883590" y="3702491"/>
            <a:ext cx="4398864" cy="2051824"/>
          </a:xfrm>
          <a:prstGeom prst="wedgeRoundRectCallout">
            <a:avLst>
              <a:gd fmla="val 64867" name="adj1"/>
              <a:gd fmla="val 39674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If your number is odd, multiply it by three and then add one.</a:t>
            </a:r>
            <a:endParaRPr/>
          </a:p>
        </p:txBody>
      </p:sp>
      <p:sp>
        <p:nvSpPr>
          <p:cNvPr id="51" name="Google Shape;51;p10"/>
          <p:cNvSpPr txBox="1"/>
          <p:nvPr/>
        </p:nvSpPr>
        <p:spPr>
          <a:xfrm>
            <a:off x="1660775" y="5464375"/>
            <a:ext cx="19086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Zaki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10"/>
          <p:cNvSpPr txBox="1"/>
          <p:nvPr/>
        </p:nvSpPr>
        <p:spPr>
          <a:xfrm>
            <a:off x="15967100" y="5464375"/>
            <a:ext cx="19086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Yasmin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>
            <a:off x="869795" y="2319454"/>
            <a:ext cx="7181385" cy="728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Lothar Collatz (1910-1990)</a:t>
            </a:r>
            <a:endParaRPr/>
          </a:p>
        </p:txBody>
      </p:sp>
      <p:sp>
        <p:nvSpPr>
          <p:cNvPr id="58" name="Google Shape;58;p11"/>
          <p:cNvSpPr txBox="1"/>
          <p:nvPr/>
        </p:nvSpPr>
        <p:spPr>
          <a:xfrm>
            <a:off x="869795" y="3891076"/>
            <a:ext cx="7181384" cy="386772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782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>
            <a:off x="6913756" y="5824939"/>
            <a:ext cx="5910146" cy="1624076"/>
          </a:xfrm>
          <a:prstGeom prst="wedgeRoundRectCallout">
            <a:avLst>
              <a:gd fmla="val -72367" name="adj1"/>
              <a:gd fmla="val -39827" name="adj2"/>
              <a:gd fmla="val 16667" name="adj3"/>
            </a:avLst>
          </a:prstGeom>
          <a:blipFill rotWithShape="1">
            <a:blip r:embed="rId4">
              <a:alphaModFix/>
            </a:blip>
            <a:stretch>
              <a:fillRect b="-9629" l="0" r="-166" t="-1851"/>
            </a:stretch>
          </a:blip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0" name="Google Shape;60;p11"/>
          <p:cNvSpPr txBox="1"/>
          <p:nvPr/>
        </p:nvSpPr>
        <p:spPr>
          <a:xfrm>
            <a:off x="6913757" y="2427729"/>
            <a:ext cx="11374243" cy="3210879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-1339" r="0" t="-22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2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66" name="Google Shape;66;p12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7" name="Google Shape;67;p12"/>
          <p:cNvSpPr txBox="1"/>
          <p:nvPr/>
        </p:nvSpPr>
        <p:spPr>
          <a:xfrm>
            <a:off x="959005" y="2475571"/>
            <a:ext cx="16258478" cy="2234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number between 1 and 10 gives the longest sequence?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number between 1 and 20 gives the longest sequence?</a:t>
            </a:r>
            <a:endParaRPr/>
          </a:p>
          <a:p>
            <a:pPr indent="-514350" lvl="0" marL="51435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AutoNum type="arabicPeriod"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Are there any shortcuts you can take with the conjecture?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/>
          <p:nvPr/>
        </p:nvSpPr>
        <p:spPr>
          <a:xfrm>
            <a:off x="802887" y="2698595"/>
            <a:ext cx="5664819" cy="17214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Fill in the missing boxes in this representation of the Collatz conjecture.</a:t>
            </a:r>
            <a:endParaRPr/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056" y="1524000"/>
            <a:ext cx="9391650" cy="731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8" name="Google Shape;78;p14"/>
          <p:cNvCxnSpPr/>
          <p:nvPr/>
        </p:nvCxnSpPr>
        <p:spPr>
          <a:xfrm rot="10800000">
            <a:off x="18288001" y="8974183"/>
            <a:ext cx="54864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9" name="Google Shape;79;p14"/>
          <p:cNvCxnSpPr/>
          <p:nvPr/>
        </p:nvCxnSpPr>
        <p:spPr>
          <a:xfrm>
            <a:off x="-427108" y="8974183"/>
            <a:ext cx="360000" cy="0"/>
          </a:xfrm>
          <a:prstGeom prst="straightConnector1">
            <a:avLst/>
          </a:prstGeom>
          <a:noFill/>
          <a:ln cap="flat" cmpd="sng" w="9525">
            <a:solidFill>
              <a:srgbClr val="008234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0" name="Google Shape;80;p14"/>
          <p:cNvSpPr/>
          <p:nvPr/>
        </p:nvSpPr>
        <p:spPr>
          <a:xfrm>
            <a:off x="4907570" y="2971699"/>
            <a:ext cx="8875337" cy="2051824"/>
          </a:xfrm>
          <a:prstGeom prst="wedgeRoundRectCallout">
            <a:avLst>
              <a:gd fmla="val -63552" name="adj1"/>
              <a:gd fmla="val 52717" name="adj2"/>
              <a:gd fmla="val 16667" name="adj3"/>
            </a:avLst>
          </a:prstGeom>
          <a:noFill/>
          <a:ln cap="flat" cmpd="sng" w="254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Some sequences will only contain even numbers.</a:t>
            </a:r>
            <a:endParaRPr/>
          </a:p>
        </p:txBody>
      </p:sp>
      <p:sp>
        <p:nvSpPr>
          <p:cNvPr id="81" name="Google Shape;81;p14"/>
          <p:cNvSpPr txBox="1"/>
          <p:nvPr/>
        </p:nvSpPr>
        <p:spPr>
          <a:xfrm>
            <a:off x="825190" y="2051824"/>
            <a:ext cx="11864897" cy="6011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Cala is thinking about the Collatz conjecture.</a:t>
            </a: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4438185" y="5574526"/>
            <a:ext cx="13849814" cy="141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 you agree with Cala?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Can you find some examples that either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show 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 </a:t>
            </a:r>
            <a:r>
              <a:rPr b="1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don’t show</a:t>
            </a:r>
            <a:r>
              <a:rPr b="0" i="0" lang="en-GB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this to be true?</a:t>
            </a:r>
            <a:endParaRPr/>
          </a:p>
        </p:txBody>
      </p:sp>
      <p:sp>
        <p:nvSpPr>
          <p:cNvPr id="83" name="Google Shape;83;p14"/>
          <p:cNvSpPr txBox="1"/>
          <p:nvPr/>
        </p:nvSpPr>
        <p:spPr>
          <a:xfrm>
            <a:off x="2529575" y="4830825"/>
            <a:ext cx="1908600" cy="74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Cala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