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y="5143500" cx="9144000"/>
  <p:notesSz cx="6858000" cy="9144000"/>
  <p:embeddedFontLst>
    <p:embeddedFont>
      <p:font typeface="Montserrat SemiBold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Montserrat Medium"/>
      <p:regular r:id="rId25"/>
      <p:bold r:id="rId26"/>
      <p:italic r:id="rId27"/>
      <p:boldItalic r:id="rId28"/>
    </p:embeddedFont>
    <p:embeddedFont>
      <p:font typeface="Century Gothic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394E0E6-5549-46C8-9312-F78AC8926EC0}">
  <a:tblStyle styleId="{0394E0E6-5549-46C8-9312-F78AC8926EC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MontserratMedium-bold.fntdata"/><Relationship Id="rId25" Type="http://schemas.openxmlformats.org/officeDocument/2006/relationships/font" Target="fonts/MontserratMedium-regular.fntdata"/><Relationship Id="rId28" Type="http://schemas.openxmlformats.org/officeDocument/2006/relationships/font" Target="fonts/MontserratMedium-boldItalic.fntdata"/><Relationship Id="rId27" Type="http://schemas.openxmlformats.org/officeDocument/2006/relationships/font" Target="fonts/MontserratMedium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CenturyGothic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CenturyGothic-italic.fntdata"/><Relationship Id="rId30" Type="http://schemas.openxmlformats.org/officeDocument/2006/relationships/font" Target="fonts/CenturyGothic-bold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32" Type="http://schemas.openxmlformats.org/officeDocument/2006/relationships/font" Target="fonts/CenturyGothic-bold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font" Target="fonts/MontserratSemiBold-regular.fntdata"/><Relationship Id="rId16" Type="http://schemas.openxmlformats.org/officeDocument/2006/relationships/slide" Target="slides/slide9.xml"/><Relationship Id="rId19" Type="http://schemas.openxmlformats.org/officeDocument/2006/relationships/font" Target="fonts/MontserratSemiBold-italic.fntdata"/><Relationship Id="rId1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e7a06e2a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e7a06e2a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e722a698c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e722a698c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Let’s look at an example.  How would you pronounce this word?  Dis-moi!  That’s right we would say fais.  RETURN.  The ‘s’ on the end of the word is silent.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e722a698c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8e722a698c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“The first thing I’d like us to consider today is the concept of SFC - silent final consonants.  This is the most important pronunciation rule in French. .What can you tell me about silent final consonants in French?”  That’s right they are silent - apart from CRFL.  We need to be careful with these letters.  These are the consonants which we pronounce at the end of words.”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e722a698c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e722a698c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Let’s look at some more examples.  Here’s our first example word - the word for takes, like take a photo.  We pronounce this word as ‘prends’  Can you say this word aloud? Écoute et répète. What about this example the French word for ‘read/ reads’. How will we pronounce this word then? </a:t>
            </a:r>
            <a:r>
              <a:rPr b="1" i="1" lang="en-GB"/>
              <a:t>dis-moi! That’s right</a:t>
            </a:r>
            <a:r>
              <a:rPr b="1" lang="en-GB"/>
              <a:t>.</a:t>
            </a:r>
            <a:r>
              <a:rPr i="1" lang="en-GB"/>
              <a:t> We pronounce this word as ‘lis’. Can you say this word aloud? Écoute et répète.  Our final example is the word for word.  How will we pronounce this word then? </a:t>
            </a:r>
            <a:r>
              <a:rPr b="1" i="1" lang="en-GB"/>
              <a:t>dis-moi! That’s right</a:t>
            </a:r>
            <a:r>
              <a:rPr b="1" lang="en-GB"/>
              <a:t>. </a:t>
            </a:r>
            <a:r>
              <a:rPr i="1" lang="en-GB"/>
              <a:t>We pronounce this word as ‘mets’.  Can you say this word aloud? Écoute et répète.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You could also ask the students how they would pronounce these words. Then say dis-moi!  Then give them the feedback.</a:t>
            </a:r>
            <a:endParaRPr b="1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e722a698c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8e722a698c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Another sound that is going to be really important in today’s lesson is the sound ‘ay’ It’s written at the end of many infinitives like this: -ER but we mustn’t pronounce it the English way. In French it is pronounced…….can you tell me? Dis-moi! Yes, that’ right, it’s pronounced- ay’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8e722a698c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8e722a698c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Phonics practice slide [Presentation slide to practice cluster words.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-GB"/>
            </a:br>
            <a:r>
              <a:rPr lang="en-GB"/>
              <a:t>Let’s take a look at some more examples………..How am I going to pronounce these -ER verbs?  In today’s lesson there will be lots of opportunity to practise these key phonic sounds. </a:t>
            </a:r>
            <a:br>
              <a:rPr lang="en-GB"/>
            </a:br>
            <a:r>
              <a:rPr lang="en-GB"/>
              <a:t>Timing: 1 minute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Procedure:</a:t>
            </a:r>
            <a:br>
              <a:rPr lang="en-GB"/>
            </a:br>
            <a:r>
              <a:rPr lang="en-GB"/>
              <a:t>1. Say the SSC sound</a:t>
            </a:r>
            <a:br>
              <a:rPr lang="en-GB"/>
            </a:br>
            <a:r>
              <a:rPr lang="en-GB"/>
              <a:t>2. Ask student to repeat (use TL for ‘repeat’).</a:t>
            </a:r>
            <a:br>
              <a:rPr lang="en-GB"/>
            </a:br>
            <a:r>
              <a:rPr lang="en-GB"/>
              <a:t>3. Bring on five CLUSTER words which have the same sound.  Ask student to repeat.  Then you say each word and leave space for the student to say them after you.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e722a698c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8e722a698c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If you don’t have the core words written in your book, please pause the video and make a note of them now.</a:t>
            </a:r>
            <a:endParaRPr i="1" sz="1400">
              <a:solidFill>
                <a:srgbClr val="00206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8e722a698c_0_3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8e722a698c_0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On the screen now you can see a summary of our learning. The structure of the impersonal expressions are on the left with a reminder for how to use the ‘je’ form of the verb in the present tense on the right. Please make a note of this learning in your books before we practice using these 2 structures together. </a:t>
            </a:r>
            <a:endParaRPr i="1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8e7a06e2a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8e7a06e2a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4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3" name="Google Shape;73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3" name="Google Shape;83;p19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5" name="Google Shape;85;p19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4" name="Google Shape;114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15" name="Google Shape;115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Relationship Id="rId6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/>
          <p:nvPr>
            <p:ph idx="4294967295" type="ctrTitle"/>
          </p:nvPr>
        </p:nvSpPr>
        <p:spPr>
          <a:xfrm>
            <a:off x="458975" y="1471850"/>
            <a:ext cx="8004300" cy="110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Using the internet   </a:t>
            </a:r>
            <a:r>
              <a:rPr lang="en-GB" sz="2300">
                <a:solidFill>
                  <a:srgbClr val="4B3241"/>
                </a:solidFill>
              </a:rPr>
              <a:t>[2 / 3]</a:t>
            </a:r>
            <a:endParaRPr sz="2300">
              <a:solidFill>
                <a:srgbClr val="4B3241"/>
              </a:solidFill>
            </a:endParaRPr>
          </a:p>
          <a:p>
            <a:pPr indent="-26035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300"/>
              <a:buChar char="-"/>
            </a:pPr>
            <a:r>
              <a:rPr lang="en-GB" sz="2300">
                <a:solidFill>
                  <a:srgbClr val="4B3241"/>
                </a:solidFill>
              </a:rPr>
              <a:t>Using </a:t>
            </a:r>
            <a:r>
              <a:rPr i="1" lang="en-GB" sz="2300">
                <a:solidFill>
                  <a:srgbClr val="4B3241"/>
                </a:solidFill>
              </a:rPr>
              <a:t>je + </a:t>
            </a:r>
            <a:r>
              <a:rPr lang="en-GB" sz="2300">
                <a:solidFill>
                  <a:srgbClr val="4B3241"/>
                </a:solidFill>
              </a:rPr>
              <a:t>present tense verb vs using the infinitive </a:t>
            </a:r>
            <a:endParaRPr sz="2300">
              <a:solidFill>
                <a:srgbClr val="4B3241"/>
              </a:solidFill>
            </a:endParaRPr>
          </a:p>
          <a:p>
            <a:pPr indent="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4B3241"/>
              </a:solidFill>
            </a:endParaRPr>
          </a:p>
        </p:txBody>
      </p:sp>
      <p:sp>
        <p:nvSpPr>
          <p:cNvPr id="125" name="Google Shape;125;p26"/>
          <p:cNvSpPr txBox="1"/>
          <p:nvPr>
            <p:ph idx="4294967295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French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126" name="Google Shape;126;p2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Madame Clare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27" name="Google Shape;127;p26"/>
          <p:cNvSpPr txBox="1"/>
          <p:nvPr/>
        </p:nvSpPr>
        <p:spPr>
          <a:xfrm>
            <a:off x="370800" y="2905413"/>
            <a:ext cx="70941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400">
                <a:latin typeface="Montserrat"/>
                <a:ea typeface="Montserrat"/>
                <a:cs typeface="Montserrat"/>
                <a:sym typeface="Montserrat"/>
              </a:rPr>
              <a:t>*Lesson contains references to social media which is restricted to ages 13+</a:t>
            </a:r>
            <a:endParaRPr i="1" sz="1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132" name="Google Shape;132;p27"/>
          <p:cNvSpPr/>
          <p:nvPr/>
        </p:nvSpPr>
        <p:spPr>
          <a:xfrm>
            <a:off x="2888138" y="1969754"/>
            <a:ext cx="3146700" cy="26016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3" name="Google Shape;133;p27"/>
          <p:cNvSpPr/>
          <p:nvPr/>
        </p:nvSpPr>
        <p:spPr>
          <a:xfrm>
            <a:off x="3139500" y="2553475"/>
            <a:ext cx="2541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6000"/>
              <a:buFont typeface="Arial"/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fai</a:t>
            </a:r>
            <a:r>
              <a:rPr lang="en-GB" sz="6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i="0" sz="60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4" name="Google Shape;13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7"/>
          <p:cNvSpPr txBox="1"/>
          <p:nvPr/>
        </p:nvSpPr>
        <p:spPr>
          <a:xfrm>
            <a:off x="3508425" y="838238"/>
            <a:ext cx="23172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[SFC]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27"/>
          <p:cNvSpPr txBox="1"/>
          <p:nvPr/>
        </p:nvSpPr>
        <p:spPr>
          <a:xfrm>
            <a:off x="51663" y="48150"/>
            <a:ext cx="15000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Quiet Sign Clip Art" id="137" name="Google Shape;137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62381" y="3662322"/>
            <a:ext cx="333375" cy="471488"/>
          </a:xfrm>
          <a:prstGeom prst="rect">
            <a:avLst/>
          </a:prstGeom>
          <a:noFill/>
          <a:ln>
            <a:noFill/>
          </a:ln>
        </p:spPr>
      </p:pic>
      <p:sp>
        <p:nvSpPr>
          <p:cNvPr descr="orange x" id="138" name="Google Shape;138;p27"/>
          <p:cNvSpPr/>
          <p:nvPr/>
        </p:nvSpPr>
        <p:spPr>
          <a:xfrm>
            <a:off x="4488111" y="2469475"/>
            <a:ext cx="861600" cy="1183800"/>
          </a:xfrm>
          <a:prstGeom prst="mathMultiply">
            <a:avLst>
              <a:gd fmla="val 23520" name="adj1"/>
            </a:avLst>
          </a:prstGeom>
          <a:solidFill>
            <a:schemeClr val="accent3"/>
          </a:solidFill>
          <a:ln cap="flat" cmpd="sng" w="12700">
            <a:solidFill>
              <a:srgbClr val="E65D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143" name="Google Shape;143;p28"/>
          <p:cNvSpPr/>
          <p:nvPr/>
        </p:nvSpPr>
        <p:spPr>
          <a:xfrm>
            <a:off x="2262575" y="2111100"/>
            <a:ext cx="4319700" cy="26016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4" name="Google Shape;14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8"/>
          <p:cNvSpPr txBox="1"/>
          <p:nvPr/>
        </p:nvSpPr>
        <p:spPr>
          <a:xfrm>
            <a:off x="3445275" y="902225"/>
            <a:ext cx="23172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[SFC]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28"/>
          <p:cNvSpPr txBox="1"/>
          <p:nvPr/>
        </p:nvSpPr>
        <p:spPr>
          <a:xfrm>
            <a:off x="51663" y="48150"/>
            <a:ext cx="15000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147;p28"/>
          <p:cNvSpPr txBox="1"/>
          <p:nvPr/>
        </p:nvSpPr>
        <p:spPr>
          <a:xfrm>
            <a:off x="2333296" y="2706711"/>
            <a:ext cx="4248900" cy="13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  r  f  l</a:t>
            </a:r>
            <a:endParaRPr sz="700">
              <a:solidFill>
                <a:schemeClr val="accent5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F4E79"/>
                </a:solidFill>
                <a:latin typeface="Montserrat"/>
                <a:ea typeface="Montserrat"/>
                <a:cs typeface="Montserrat"/>
                <a:sym typeface="Montserrat"/>
              </a:rPr>
              <a:t>Be</a:t>
            </a:r>
            <a:r>
              <a:rPr lang="en-GB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b="1" lang="en-GB" sz="2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n-GB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400">
                <a:solidFill>
                  <a:srgbClr val="1F4E79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en-GB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400">
                <a:solidFill>
                  <a:srgbClr val="1F4E79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lang="en-GB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400">
                <a:solidFill>
                  <a:srgbClr val="1F4E79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b="1" lang="en-GB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4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b="1" lang="en-GB" sz="2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en-GB" sz="2400">
                <a:solidFill>
                  <a:srgbClr val="1F4E79"/>
                </a:solidFill>
                <a:latin typeface="Montserrat"/>
                <a:ea typeface="Montserrat"/>
                <a:cs typeface="Montserrat"/>
                <a:sym typeface="Montserrat"/>
              </a:rPr>
              <a:t>with these!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/>
          <p:nvPr/>
        </p:nvSpPr>
        <p:spPr>
          <a:xfrm>
            <a:off x="687337" y="1276394"/>
            <a:ext cx="15795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prend</a:t>
            </a:r>
            <a:r>
              <a:rPr lang="en-GB" sz="3000" strike="sng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29"/>
          <p:cNvSpPr txBox="1"/>
          <p:nvPr/>
        </p:nvSpPr>
        <p:spPr>
          <a:xfrm flipH="1">
            <a:off x="6576161" y="1232863"/>
            <a:ext cx="17673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li</a:t>
            </a:r>
            <a:r>
              <a:rPr lang="en-GB" sz="3000" strike="sng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29"/>
          <p:cNvSpPr txBox="1"/>
          <p:nvPr/>
        </p:nvSpPr>
        <p:spPr>
          <a:xfrm>
            <a:off x="3508425" y="838238"/>
            <a:ext cx="23172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[SFC]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9"/>
          <p:cNvSpPr txBox="1"/>
          <p:nvPr/>
        </p:nvSpPr>
        <p:spPr>
          <a:xfrm>
            <a:off x="3793198" y="2615444"/>
            <a:ext cx="15576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</a:t>
            </a:r>
            <a:r>
              <a:rPr lang="en-GB" sz="3000" strike="sng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ts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6" name="Google Shape;15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iet Sign Clip Art" id="157" name="Google Shape;157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55799" y="1200299"/>
            <a:ext cx="424030" cy="599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iet Sign Clip Art" id="158" name="Google Shape;15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76231" y="2472591"/>
            <a:ext cx="333375" cy="4714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iet Sign Clip Art" id="159" name="Google Shape;15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92711" y="959363"/>
            <a:ext cx="424025" cy="599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13963" y="1749875"/>
            <a:ext cx="1165425" cy="2330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89206" y="3089837"/>
            <a:ext cx="1355638" cy="1355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4088" y="1961294"/>
            <a:ext cx="2286000" cy="16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167" name="Google Shape;167;p30"/>
          <p:cNvSpPr/>
          <p:nvPr/>
        </p:nvSpPr>
        <p:spPr>
          <a:xfrm>
            <a:off x="2888138" y="1969754"/>
            <a:ext cx="3146700" cy="26016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8" name="Google Shape;168;p30"/>
          <p:cNvSpPr/>
          <p:nvPr/>
        </p:nvSpPr>
        <p:spPr>
          <a:xfrm>
            <a:off x="3139500" y="2553475"/>
            <a:ext cx="2541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6000"/>
              <a:buFont typeface="Arial"/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all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 i="0" sz="6000" u="none" cap="none" strike="noStrike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9" name="Google Shape;16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0"/>
          <p:cNvSpPr txBox="1"/>
          <p:nvPr/>
        </p:nvSpPr>
        <p:spPr>
          <a:xfrm>
            <a:off x="2656188" y="693850"/>
            <a:ext cx="39564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[er / é / et]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30"/>
          <p:cNvSpPr txBox="1"/>
          <p:nvPr/>
        </p:nvSpPr>
        <p:spPr>
          <a:xfrm>
            <a:off x="51663" y="48150"/>
            <a:ext cx="15000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 txBox="1"/>
          <p:nvPr/>
        </p:nvSpPr>
        <p:spPr>
          <a:xfrm>
            <a:off x="458975" y="1242838"/>
            <a:ext cx="24312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é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é</a:t>
            </a: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charg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31"/>
          <p:cNvSpPr txBox="1"/>
          <p:nvPr/>
        </p:nvSpPr>
        <p:spPr>
          <a:xfrm flipH="1">
            <a:off x="6576161" y="1232863"/>
            <a:ext cx="17673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all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31"/>
          <p:cNvSpPr txBox="1"/>
          <p:nvPr/>
        </p:nvSpPr>
        <p:spPr>
          <a:xfrm>
            <a:off x="3685842" y="2597501"/>
            <a:ext cx="15576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jou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9" name="Google Shape;17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1"/>
          <p:cNvSpPr txBox="1"/>
          <p:nvPr/>
        </p:nvSpPr>
        <p:spPr>
          <a:xfrm>
            <a:off x="2353275" y="355425"/>
            <a:ext cx="43563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é / er / et 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1" name="Google Shape;181;p31"/>
          <p:cNvPicPr preferRelativeResize="0"/>
          <p:nvPr/>
        </p:nvPicPr>
        <p:blipFill rotWithShape="1">
          <a:blip r:embed="rId4">
            <a:alphaModFix/>
          </a:blip>
          <a:srcRect b="46624" l="11707" r="79444" t="28683"/>
          <a:stretch/>
        </p:blipFill>
        <p:spPr>
          <a:xfrm>
            <a:off x="6576012" y="1766088"/>
            <a:ext cx="809050" cy="1270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76068" y="3112288"/>
            <a:ext cx="1310566" cy="13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51000" y="1937713"/>
            <a:ext cx="1402262" cy="1402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8" name="Google Shape;188;p32"/>
          <p:cNvGraphicFramePr/>
          <p:nvPr/>
        </p:nvGraphicFramePr>
        <p:xfrm>
          <a:off x="417675" y="249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{0394E0E6-5549-46C8-9312-F78AC8926EC0}</a:tableStyleId>
              </a:tblPr>
              <a:tblGrid>
                <a:gridCol w="3510425"/>
                <a:gridCol w="34115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passer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spend time / spending time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retrouver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meet up / meeting up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partager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share / sharing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apprendre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learn / learning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l’ordinateur (m)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computer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des réseaux sociaux (mpl)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social networks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des achats (mpl)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purchases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des recherches (fpl)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research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cependant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however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par contre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 the other hand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89" name="Google Shape;18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9700" y="121329"/>
            <a:ext cx="1316825" cy="131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/>
          <p:nvPr/>
        </p:nvSpPr>
        <p:spPr>
          <a:xfrm>
            <a:off x="4503888" y="1957825"/>
            <a:ext cx="3995400" cy="1373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33"/>
          <p:cNvSpPr txBox="1"/>
          <p:nvPr/>
        </p:nvSpPr>
        <p:spPr>
          <a:xfrm>
            <a:off x="395988" y="2006500"/>
            <a:ext cx="3835200" cy="1327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33"/>
          <p:cNvSpPr txBox="1"/>
          <p:nvPr/>
        </p:nvSpPr>
        <p:spPr>
          <a:xfrm>
            <a:off x="411063" y="222163"/>
            <a:ext cx="63861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Using the infinitive vs </a:t>
            </a:r>
            <a:r>
              <a:rPr b="1" i="1" lang="en-GB" sz="23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je</a:t>
            </a:r>
            <a:r>
              <a:rPr b="1" lang="en-GB" sz="23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+ present tense</a:t>
            </a:r>
            <a:endParaRPr b="1" sz="23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7" name="Google Shape;19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8857" y="205950"/>
            <a:ext cx="701193" cy="701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8" name="Google Shape;198;p33"/>
          <p:cNvCxnSpPr/>
          <p:nvPr/>
        </p:nvCxnSpPr>
        <p:spPr>
          <a:xfrm>
            <a:off x="4351488" y="852250"/>
            <a:ext cx="31800" cy="363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99" name="Google Shape;199;p33"/>
          <p:cNvSpPr txBox="1"/>
          <p:nvPr/>
        </p:nvSpPr>
        <p:spPr>
          <a:xfrm>
            <a:off x="458975" y="2272175"/>
            <a:ext cx="2135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latin typeface="Montserrat"/>
                <a:ea typeface="Montserrat"/>
                <a:cs typeface="Montserrat"/>
                <a:sym typeface="Montserrat"/>
              </a:rPr>
              <a:t>il est</a:t>
            </a: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15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possible</a:t>
            </a: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 de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33"/>
          <p:cNvSpPr txBox="1"/>
          <p:nvPr/>
        </p:nvSpPr>
        <p:spPr>
          <a:xfrm>
            <a:off x="2586738" y="2283225"/>
            <a:ext cx="16443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-209550" lvl="0" marL="2286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Montserrat"/>
              <a:buChar char="+"/>
            </a:pPr>
            <a:r>
              <a:rPr b="1" lang="en-GB" sz="1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infinitive -er</a:t>
            </a:r>
            <a:endParaRPr b="1" sz="15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-ir</a:t>
            </a:r>
            <a:endParaRPr b="1" sz="15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-re</a:t>
            </a:r>
            <a:endParaRPr b="1" sz="15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33"/>
          <p:cNvSpPr txBox="1"/>
          <p:nvPr/>
        </p:nvSpPr>
        <p:spPr>
          <a:xfrm>
            <a:off x="5518163" y="2288675"/>
            <a:ext cx="30879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-209550" lvl="0" marL="2286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Montserrat"/>
              <a:buChar char="+"/>
            </a:pPr>
            <a:r>
              <a:rPr b="1" lang="en-GB" sz="1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verb ending in 	</a:t>
            </a:r>
            <a:r>
              <a:rPr b="1" lang="en-GB" sz="1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-e</a:t>
            </a:r>
            <a:endParaRPr b="1" sz="15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 	 							</a:t>
            </a:r>
            <a:r>
              <a:rPr b="1" lang="en-GB" sz="15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-s</a:t>
            </a:r>
            <a:endParaRPr b="1" sz="15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33"/>
          <p:cNvSpPr txBox="1"/>
          <p:nvPr/>
        </p:nvSpPr>
        <p:spPr>
          <a:xfrm>
            <a:off x="4629030" y="2325219"/>
            <a:ext cx="6216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je</a:t>
            </a:r>
            <a:endParaRPr b="1" sz="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p33"/>
          <p:cNvSpPr txBox="1"/>
          <p:nvPr/>
        </p:nvSpPr>
        <p:spPr>
          <a:xfrm>
            <a:off x="397038" y="3952625"/>
            <a:ext cx="3835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Il est </a:t>
            </a:r>
            <a:r>
              <a:rPr b="1" lang="en-GB" sz="15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important</a:t>
            </a: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b="1" lang="en-GB" sz="1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fai</a:t>
            </a:r>
            <a:r>
              <a:rPr b="1" lang="en-GB" sz="1500" u="sng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re</a:t>
            </a:r>
            <a:r>
              <a:rPr b="1" lang="en-GB" sz="15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les devoirs. 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33"/>
          <p:cNvSpPr txBox="1"/>
          <p:nvPr/>
        </p:nvSpPr>
        <p:spPr>
          <a:xfrm>
            <a:off x="397038" y="3443488"/>
            <a:ext cx="3629700" cy="6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Il est</a:t>
            </a:r>
            <a:r>
              <a:rPr b="1" lang="en-GB" sz="15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 possible</a:t>
            </a: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b="1" lang="en-GB" sz="1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télécharg</a:t>
            </a:r>
            <a:r>
              <a:rPr b="1" lang="en-GB" sz="1500" u="sng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r>
              <a:rPr b="1" lang="en-GB" sz="1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de la musique. 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33"/>
          <p:cNvSpPr txBox="1"/>
          <p:nvPr/>
        </p:nvSpPr>
        <p:spPr>
          <a:xfrm>
            <a:off x="4569575" y="3499638"/>
            <a:ext cx="3835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Je</a:t>
            </a:r>
            <a:r>
              <a:rPr b="1" lang="en-GB" sz="15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1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télécharg</a:t>
            </a:r>
            <a:r>
              <a:rPr b="1" lang="en-GB" sz="1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1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 la musique</a:t>
            </a:r>
            <a:endParaRPr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" name="Google Shape;206;p33"/>
          <p:cNvSpPr txBox="1"/>
          <p:nvPr/>
        </p:nvSpPr>
        <p:spPr>
          <a:xfrm>
            <a:off x="4579038" y="3938788"/>
            <a:ext cx="39954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J</a:t>
            </a:r>
            <a:r>
              <a:rPr b="1" i="1" lang="en-GB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1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fai</a:t>
            </a:r>
            <a:r>
              <a:rPr b="1" lang="en-GB" sz="1500" u="sng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b="1" i="1" lang="en-GB" sz="1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beaucoup de recherches en ligne.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7" name="Google Shape;207;p33"/>
          <p:cNvSpPr txBox="1"/>
          <p:nvPr/>
        </p:nvSpPr>
        <p:spPr>
          <a:xfrm>
            <a:off x="283263" y="1157906"/>
            <a:ext cx="39102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After </a:t>
            </a:r>
            <a:r>
              <a:rPr b="1" lang="en-GB" sz="1700">
                <a:latin typeface="Montserrat"/>
                <a:ea typeface="Montserrat"/>
                <a:cs typeface="Montserrat"/>
                <a:sym typeface="Montserrat"/>
              </a:rPr>
              <a:t>impersonal phrases,</a:t>
            </a: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 I use the </a:t>
            </a:r>
            <a:r>
              <a:rPr b="1" lang="en-GB" sz="1700">
                <a:latin typeface="Montserrat"/>
                <a:ea typeface="Montserrat"/>
                <a:cs typeface="Montserrat"/>
                <a:sym typeface="Montserrat"/>
              </a:rPr>
              <a:t>infinitive </a:t>
            </a: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of the verb.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33"/>
          <p:cNvSpPr txBox="1"/>
          <p:nvPr/>
        </p:nvSpPr>
        <p:spPr>
          <a:xfrm>
            <a:off x="4579038" y="1133569"/>
            <a:ext cx="41529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After the </a:t>
            </a:r>
            <a:r>
              <a:rPr b="1" lang="en-GB" sz="1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subject pronoun,</a:t>
            </a: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 I </a:t>
            </a:r>
            <a:r>
              <a:rPr b="1" lang="en-GB" sz="1700">
                <a:latin typeface="Montserrat"/>
                <a:ea typeface="Montserrat"/>
                <a:cs typeface="Montserrat"/>
                <a:sym typeface="Montserrat"/>
              </a:rPr>
              <a:t>conjugate </a:t>
            </a:r>
            <a:r>
              <a:rPr lang="en-GB" sz="1700">
                <a:latin typeface="Montserrat"/>
                <a:ea typeface="Montserrat"/>
                <a:cs typeface="Montserrat"/>
                <a:sym typeface="Montserrat"/>
              </a:rPr>
              <a:t>the verb. 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9" name="Google Shape;20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04168" y="205956"/>
            <a:ext cx="477645" cy="629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/>
          <p:nvPr>
            <p:ph type="title"/>
          </p:nvPr>
        </p:nvSpPr>
        <p:spPr>
          <a:xfrm>
            <a:off x="458975" y="258375"/>
            <a:ext cx="8443800" cy="396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Using the internet (2/3)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1. When I change -ER verbs to the </a:t>
            </a:r>
            <a:r>
              <a:rPr i="1" lang="en-GB" sz="2300"/>
              <a:t>je </a:t>
            </a:r>
            <a:r>
              <a:rPr lang="en-GB" sz="2300"/>
              <a:t>form, I take off the -ER and I add 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2. When I change -RE verbs to the </a:t>
            </a:r>
            <a:r>
              <a:rPr i="1" lang="en-GB" sz="2300"/>
              <a:t>je </a:t>
            </a:r>
            <a:r>
              <a:rPr lang="en-GB" sz="2300"/>
              <a:t>form, I take off the -RE  and I add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3. When I use an impersonal expression, the </a:t>
            </a:r>
            <a:r>
              <a:rPr i="1" lang="en-GB" sz="2300"/>
              <a:t>il est </a:t>
            </a:r>
            <a:r>
              <a:rPr lang="en-GB" sz="2300"/>
              <a:t>means:</a:t>
            </a:r>
            <a:endParaRPr sz="2300"/>
          </a:p>
          <a:p>
            <a:pPr indent="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    a) he is 				b) it is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4. When I use the impersonal expression, the verb that follows </a:t>
            </a:r>
            <a:r>
              <a:rPr i="1" lang="en-GB" sz="2300"/>
              <a:t>de</a:t>
            </a:r>
            <a:r>
              <a:rPr lang="en-GB" sz="2300"/>
              <a:t> is the 														5) ending in</a:t>
            </a:r>
            <a:endParaRPr sz="2300"/>
          </a:p>
        </p:txBody>
      </p:sp>
      <p:cxnSp>
        <p:nvCxnSpPr>
          <p:cNvPr id="215" name="Google Shape;215;p34"/>
          <p:cNvCxnSpPr/>
          <p:nvPr/>
        </p:nvCxnSpPr>
        <p:spPr>
          <a:xfrm>
            <a:off x="2515425" y="1629125"/>
            <a:ext cx="2206800" cy="24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6" name="Google Shape;216;p34"/>
          <p:cNvCxnSpPr/>
          <p:nvPr/>
        </p:nvCxnSpPr>
        <p:spPr>
          <a:xfrm flipH="1" rot="10800000">
            <a:off x="4410000" y="3289625"/>
            <a:ext cx="2516400" cy="105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7" name="Google Shape;217;p34"/>
          <p:cNvCxnSpPr/>
          <p:nvPr/>
        </p:nvCxnSpPr>
        <p:spPr>
          <a:xfrm flipH="1" rot="10800000">
            <a:off x="2918763" y="4008888"/>
            <a:ext cx="2765100" cy="51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8" name="Google Shape;218;p34"/>
          <p:cNvCxnSpPr/>
          <p:nvPr/>
        </p:nvCxnSpPr>
        <p:spPr>
          <a:xfrm flipH="1" rot="10800000">
            <a:off x="2734463" y="2416381"/>
            <a:ext cx="2301000" cy="183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9" name="Google Shape;219;p34"/>
          <p:cNvCxnSpPr/>
          <p:nvPr/>
        </p:nvCxnSpPr>
        <p:spPr>
          <a:xfrm>
            <a:off x="553350" y="4378613"/>
            <a:ext cx="2947800" cy="54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0" name="Google Shape;220;p34"/>
          <p:cNvSpPr txBox="1"/>
          <p:nvPr/>
        </p:nvSpPr>
        <p:spPr>
          <a:xfrm>
            <a:off x="3616338" y="4091818"/>
            <a:ext cx="1911300" cy="41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infinitive</a:t>
            </a:r>
            <a:endParaRPr b="1" sz="23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1" name="Google Shape;221;p34"/>
          <p:cNvSpPr txBox="1"/>
          <p:nvPr/>
        </p:nvSpPr>
        <p:spPr>
          <a:xfrm>
            <a:off x="5117088" y="2884325"/>
            <a:ext cx="1247400" cy="41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b) it is</a:t>
            </a:r>
            <a:endParaRPr b="1" sz="23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p34"/>
          <p:cNvSpPr txBox="1"/>
          <p:nvPr/>
        </p:nvSpPr>
        <p:spPr>
          <a:xfrm>
            <a:off x="3229725" y="4585413"/>
            <a:ext cx="2206800" cy="41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-er / -ir/ -re</a:t>
            </a:r>
            <a:endParaRPr b="1" sz="23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p34"/>
          <p:cNvSpPr txBox="1"/>
          <p:nvPr/>
        </p:nvSpPr>
        <p:spPr>
          <a:xfrm>
            <a:off x="3345663" y="2034675"/>
            <a:ext cx="778200" cy="41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-s</a:t>
            </a:r>
            <a:endParaRPr b="1" sz="23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34"/>
          <p:cNvSpPr txBox="1"/>
          <p:nvPr/>
        </p:nvSpPr>
        <p:spPr>
          <a:xfrm>
            <a:off x="3229725" y="1230250"/>
            <a:ext cx="778200" cy="41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-e</a:t>
            </a:r>
            <a:endParaRPr b="1" sz="23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