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1dbd87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1dbd87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9b58d4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9b58d4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00"/>
                </a:highlight>
              </a:rPr>
              <a:t>Is canon a texture, rather than a structure?  Or both?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c29045309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c29045309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1dbd87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c1dbd87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Demonstrate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c29045309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c29045309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Play eg. from garageband (keyboard)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Students write down answer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c29045309_0_6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c29045309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Demonstrate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c29045309_0_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c29045309_0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Demonstrate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251b7f5dc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251b7f5dc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ommons.wikimedia.org/wiki/User:Denelson83" TargetMode="External"/><Relationship Id="rId4" Type="http://schemas.openxmlformats.org/officeDocument/2006/relationships/hyperlink" Target="https://commons.wikimedia.org/wiki/User:Denelson83" TargetMode="External"/><Relationship Id="rId5" Type="http://schemas.openxmlformats.org/officeDocument/2006/relationships/hyperlink" Target="https://en.wikipedia.org/wiki/User:Camembert" TargetMode="External"/><Relationship Id="rId6" Type="http://schemas.openxmlformats.org/officeDocument/2006/relationships/hyperlink" Target="https://commons.wikimedia.org/wiki/User:Kisipil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did Pachelbel successfully compose and weave together melodies?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Music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3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Miss Charatan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428650" y="558475"/>
            <a:ext cx="5059200" cy="47865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Instrumentation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5" type="subTitle"/>
          </p:nvPr>
        </p:nvSpPr>
        <p:spPr>
          <a:xfrm>
            <a:off x="428650" y="5798350"/>
            <a:ext cx="11114400" cy="30345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Texture and structure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5"/>
          <p:cNvSpPr txBox="1"/>
          <p:nvPr>
            <p:ph type="title"/>
          </p:nvPr>
        </p:nvSpPr>
        <p:spPr>
          <a:xfrm>
            <a:off x="5733000" y="4116300"/>
            <a:ext cx="6822000" cy="20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do we now know about Baroque music?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1" name="Google Shape;91;p15"/>
          <p:cNvSpPr txBox="1"/>
          <p:nvPr>
            <p:ph idx="2" type="body"/>
          </p:nvPr>
        </p:nvSpPr>
        <p:spPr>
          <a:xfrm>
            <a:off x="5925725" y="558475"/>
            <a:ext cx="5617200" cy="32667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Composers</a:t>
            </a:r>
            <a:endParaRPr b="1"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/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195" y="1594250"/>
            <a:ext cx="4335606" cy="32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9550" y="6575108"/>
            <a:ext cx="3081650" cy="181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76250" y="1103082"/>
            <a:ext cx="2195600" cy="249959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>
            <p:ph idx="3" type="subTitle"/>
          </p:nvPr>
        </p:nvSpPr>
        <p:spPr>
          <a:xfrm>
            <a:off x="12555000" y="4105600"/>
            <a:ext cx="5574600" cy="47328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Melody/Harmony/Tonality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6">
            <a:alphaModFix/>
          </a:blip>
          <a:srcRect b="0" l="0" r="45003" t="0"/>
          <a:stretch/>
        </p:blipFill>
        <p:spPr>
          <a:xfrm>
            <a:off x="12812698" y="5344975"/>
            <a:ext cx="5059199" cy="160714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/>
          <p:nvPr/>
        </p:nvSpPr>
        <p:spPr>
          <a:xfrm>
            <a:off x="13002275" y="7176975"/>
            <a:ext cx="3274500" cy="1274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47849" y="7176975"/>
            <a:ext cx="3274350" cy="105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03184" y="6461825"/>
            <a:ext cx="3081632" cy="20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How can we play something musically?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600" y="4498238"/>
            <a:ext cx="2705900" cy="388238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/>
          <p:nvPr/>
        </p:nvSpPr>
        <p:spPr>
          <a:xfrm>
            <a:off x="6708962" y="5099734"/>
            <a:ext cx="3917700" cy="1443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4">
            <a:alphaModFix/>
          </a:blip>
          <a:srcRect b="0" l="0" r="49049" t="0"/>
          <a:stretch/>
        </p:blipFill>
        <p:spPr>
          <a:xfrm>
            <a:off x="6785486" y="5099734"/>
            <a:ext cx="3764566" cy="63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4">
            <a:alphaModFix/>
          </a:blip>
          <a:srcRect b="0" l="49410" r="0" t="0"/>
          <a:stretch/>
        </p:blipFill>
        <p:spPr>
          <a:xfrm>
            <a:off x="7234399" y="5870881"/>
            <a:ext cx="3315654" cy="82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84275" y="4498255"/>
            <a:ext cx="2761100" cy="414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54126" l="0" r="0" t="0"/>
          <a:stretch/>
        </p:blipFill>
        <p:spPr>
          <a:xfrm>
            <a:off x="2363400" y="5031125"/>
            <a:ext cx="12615400" cy="408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287575" y="5671550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3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18" name="Google Shape;118;p17"/>
          <p:cNvSpPr txBox="1"/>
          <p:nvPr>
            <p:ph idx="4294967295" type="subTitle"/>
          </p:nvPr>
        </p:nvSpPr>
        <p:spPr>
          <a:xfrm>
            <a:off x="287575" y="8007025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4</a:t>
            </a:r>
            <a:endParaRPr b="1" sz="3500">
              <a:solidFill>
                <a:srgbClr val="FFFFFF"/>
              </a:solidFill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4">
            <a:alphaModFix/>
          </a:blip>
          <a:srcRect b="0" l="0" r="0" t="50308"/>
          <a:stretch/>
        </p:blipFill>
        <p:spPr>
          <a:xfrm>
            <a:off x="2564325" y="2760451"/>
            <a:ext cx="12213549" cy="206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287575" y="3665012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2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21" name="Google Shape;121;p17"/>
          <p:cNvSpPr txBox="1"/>
          <p:nvPr>
            <p:ph type="title"/>
          </p:nvPr>
        </p:nvSpPr>
        <p:spPr>
          <a:xfrm>
            <a:off x="622200" y="342750"/>
            <a:ext cx="13201200" cy="5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Playing musically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2150" y="6285121"/>
            <a:ext cx="6105850" cy="91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5">
            <a:alphaModFix/>
          </a:blip>
          <a:srcRect b="0" l="49410" r="0" t="0"/>
          <a:stretch/>
        </p:blipFill>
        <p:spPr>
          <a:xfrm>
            <a:off x="8820000" y="4448071"/>
            <a:ext cx="5816550" cy="7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5">
            <a:alphaModFix/>
          </a:blip>
          <a:srcRect b="0" l="0" r="49049" t="0"/>
          <a:stretch/>
        </p:blipFill>
        <p:spPr>
          <a:xfrm>
            <a:off x="3505500" y="4448075"/>
            <a:ext cx="5416675" cy="91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5">
            <a:alphaModFix/>
          </a:blip>
          <a:srcRect b="0" l="0" r="49049" t="0"/>
          <a:stretch/>
        </p:blipFill>
        <p:spPr>
          <a:xfrm>
            <a:off x="3505500" y="8656650"/>
            <a:ext cx="6722976" cy="9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5">
            <a:alphaModFix/>
          </a:blip>
          <a:srcRect b="0" l="49410" r="0" t="0"/>
          <a:stretch/>
        </p:blipFill>
        <p:spPr>
          <a:xfrm>
            <a:off x="10955200" y="8714450"/>
            <a:ext cx="3681350" cy="79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>
            <p:ph idx="4294967295" type="subTitle"/>
          </p:nvPr>
        </p:nvSpPr>
        <p:spPr>
          <a:xfrm>
            <a:off x="9065025" y="6978700"/>
            <a:ext cx="2430900" cy="5688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100">
                <a:solidFill>
                  <a:srgbClr val="FFFFFF"/>
                </a:solidFill>
              </a:rPr>
              <a:t>Slur</a:t>
            </a:r>
            <a:endParaRPr b="1" sz="3100">
              <a:solidFill>
                <a:srgbClr val="FFFFFF"/>
              </a:solidFill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7547600" y="7470875"/>
            <a:ext cx="1084500" cy="915900"/>
          </a:xfrm>
          <a:prstGeom prst="ellipse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b="50174" l="0" r="0" t="0"/>
          <a:stretch/>
        </p:blipFill>
        <p:spPr>
          <a:xfrm>
            <a:off x="2754172" y="1270303"/>
            <a:ext cx="10939949" cy="18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5">
            <a:alphaModFix/>
          </a:blip>
          <a:srcRect b="0" l="49410" r="0" t="0"/>
          <a:stretch/>
        </p:blipFill>
        <p:spPr>
          <a:xfrm>
            <a:off x="5412050" y="2481425"/>
            <a:ext cx="9365824" cy="91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18"/>
          <p:cNvSpPr txBox="1"/>
          <p:nvPr>
            <p:ph type="title"/>
          </p:nvPr>
        </p:nvSpPr>
        <p:spPr>
          <a:xfrm>
            <a:off x="917950" y="15390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Melodies 1 and 2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950" y="3168075"/>
            <a:ext cx="15012001" cy="511773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693850" y="3894200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1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40" name="Google Shape;140;p18"/>
          <p:cNvSpPr txBox="1"/>
          <p:nvPr>
            <p:ph idx="4294967295" type="subTitle"/>
          </p:nvPr>
        </p:nvSpPr>
        <p:spPr>
          <a:xfrm>
            <a:off x="577650" y="6813075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2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41" name="Google Shape;141;p18"/>
          <p:cNvSpPr txBox="1"/>
          <p:nvPr>
            <p:ph idx="4294967295" type="body"/>
          </p:nvPr>
        </p:nvSpPr>
        <p:spPr>
          <a:xfrm>
            <a:off x="10767450" y="5027925"/>
            <a:ext cx="6449100" cy="759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B            A            B           C#</a:t>
            </a:r>
            <a:endParaRPr sz="3500"/>
          </a:p>
        </p:txBody>
      </p:sp>
      <p:sp>
        <p:nvSpPr>
          <p:cNvPr id="142" name="Google Shape;142;p18"/>
          <p:cNvSpPr txBox="1"/>
          <p:nvPr>
            <p:ph idx="4294967295" type="body"/>
          </p:nvPr>
        </p:nvSpPr>
        <p:spPr>
          <a:xfrm>
            <a:off x="10767450" y="7705050"/>
            <a:ext cx="6449100" cy="759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G           F#           G           E</a:t>
            </a:r>
            <a:endParaRPr sz="3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775" y="249625"/>
            <a:ext cx="12615400" cy="891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2357950" y="890050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3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51" name="Google Shape;151;p19"/>
          <p:cNvSpPr txBox="1"/>
          <p:nvPr>
            <p:ph idx="4294967295" type="subTitle"/>
          </p:nvPr>
        </p:nvSpPr>
        <p:spPr>
          <a:xfrm>
            <a:off x="2357950" y="3225525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4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52" name="Google Shape;152;p19"/>
          <p:cNvSpPr txBox="1"/>
          <p:nvPr>
            <p:ph idx="4294967295" type="subTitle"/>
          </p:nvPr>
        </p:nvSpPr>
        <p:spPr>
          <a:xfrm>
            <a:off x="2357950" y="5561000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5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53" name="Google Shape;153;p19"/>
          <p:cNvSpPr txBox="1"/>
          <p:nvPr>
            <p:ph idx="4294967295" type="subTitle"/>
          </p:nvPr>
        </p:nvSpPr>
        <p:spPr>
          <a:xfrm>
            <a:off x="2357950" y="7896475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6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54" name="Google Shape;154;p19"/>
          <p:cNvSpPr txBox="1"/>
          <p:nvPr>
            <p:ph idx="4294967295" type="body"/>
          </p:nvPr>
        </p:nvSpPr>
        <p:spPr>
          <a:xfrm>
            <a:off x="11519500" y="1702950"/>
            <a:ext cx="5224800" cy="568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900">
                <a:solidFill>
                  <a:srgbClr val="000000"/>
                </a:solidFill>
              </a:rPr>
              <a:t>D    B     D   A    G    B    A   G</a:t>
            </a:r>
            <a:endParaRPr sz="2900"/>
          </a:p>
        </p:txBody>
      </p:sp>
      <p:sp>
        <p:nvSpPr>
          <p:cNvPr id="155" name="Google Shape;155;p19"/>
          <p:cNvSpPr txBox="1"/>
          <p:nvPr>
            <p:ph idx="4294967295" type="body"/>
          </p:nvPr>
        </p:nvSpPr>
        <p:spPr>
          <a:xfrm>
            <a:off x="11519500" y="3794325"/>
            <a:ext cx="4693800" cy="568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900">
                <a:solidFill>
                  <a:srgbClr val="000000"/>
                </a:solidFill>
              </a:rPr>
              <a:t>B           D           D C B C A</a:t>
            </a:r>
            <a:endParaRPr sz="2900"/>
          </a:p>
        </p:txBody>
      </p:sp>
      <p:sp>
        <p:nvSpPr>
          <p:cNvPr id="156" name="Google Shape;156;p19"/>
          <p:cNvSpPr txBox="1"/>
          <p:nvPr>
            <p:ph idx="4294967295" type="body"/>
          </p:nvPr>
        </p:nvSpPr>
        <p:spPr>
          <a:xfrm>
            <a:off x="11295875" y="8465275"/>
            <a:ext cx="5224800" cy="568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900">
                <a:solidFill>
                  <a:srgbClr val="000000"/>
                </a:solidFill>
              </a:rPr>
              <a:t>D C B C A      A    G   D    C#</a:t>
            </a:r>
            <a:endParaRPr sz="2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1951550" y="4019375"/>
            <a:ext cx="20706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Chords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64" name="Google Shape;164;p20"/>
          <p:cNvSpPr txBox="1"/>
          <p:nvPr>
            <p:ph idx="4294967295" type="subTitle"/>
          </p:nvPr>
        </p:nvSpPr>
        <p:spPr>
          <a:xfrm>
            <a:off x="1521550" y="5288125"/>
            <a:ext cx="2500500" cy="1423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Ground Bass</a:t>
            </a:r>
            <a:endParaRPr b="1" sz="3500">
              <a:solidFill>
                <a:srgbClr val="FFFFFF"/>
              </a:solidFill>
            </a:endParaRPr>
          </a:p>
        </p:txBody>
      </p:sp>
      <p:pic>
        <p:nvPicPr>
          <p:cNvPr id="165" name="Google Shape;16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2050" y="3225525"/>
            <a:ext cx="13587400" cy="34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1" name="Google Shape;171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References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2" name="Google Shape;172;p21"/>
          <p:cNvSpPr txBox="1"/>
          <p:nvPr>
            <p:ph idx="1" type="body"/>
          </p:nvPr>
        </p:nvSpPr>
        <p:spPr>
          <a:xfrm>
            <a:off x="936800" y="1261650"/>
            <a:ext cx="17370000" cy="832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eorgia"/>
              <a:buChar char="●"/>
            </a:pPr>
            <a:r>
              <a:rPr lang="en-GB" sz="2800">
                <a:solidFill>
                  <a:srgbClr val="000000"/>
                </a:solidFill>
              </a:rPr>
              <a:t>Slide [2] - [Wikimedia Commons] - [</a:t>
            </a:r>
            <a:r>
              <a:rPr lang="en-GB" sz="28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Denelson83</a:t>
            </a:r>
            <a:r>
              <a:rPr lang="en-GB" sz="2800">
                <a:solidFill>
                  <a:srgbClr val="000000"/>
                </a:solidFill>
              </a:rPr>
              <a:t>] - [Trill notation]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eorgia"/>
              <a:buChar char="●"/>
            </a:pPr>
            <a:r>
              <a:rPr lang="en-GB" sz="2800">
                <a:solidFill>
                  <a:srgbClr val="000000"/>
                </a:solidFill>
              </a:rPr>
              <a:t>Slide [3] - [Wikimedia Commons] - [</a:t>
            </a:r>
            <a:r>
              <a:rPr lang="en-GB" sz="2800">
                <a:solidFill>
                  <a:srgbClr val="00000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Denelson83</a:t>
            </a:r>
            <a:r>
              <a:rPr lang="en-GB" sz="2800">
                <a:solidFill>
                  <a:srgbClr val="000000"/>
                </a:solidFill>
              </a:rPr>
              <a:t>] - [Trill notation]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eorgia"/>
              <a:buChar char="●"/>
            </a:pPr>
            <a:r>
              <a:rPr lang="en-GB" sz="2800">
                <a:solidFill>
                  <a:srgbClr val="000000"/>
                </a:solidFill>
              </a:rPr>
              <a:t>Slide [3] - [Wikimedia Commons] - [</a:t>
            </a:r>
            <a:r>
              <a:rPr lang="en-GB" sz="2800">
                <a:solidFill>
                  <a:srgbClr val="00000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Camembert</a:t>
            </a:r>
            <a:r>
              <a:rPr lang="en-GB" sz="2800">
                <a:solidFill>
                  <a:srgbClr val="000000"/>
                </a:solidFill>
              </a:rPr>
              <a:t> ] -  [ Acciaccatura notation]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GB" sz="2800">
                <a:solidFill>
                  <a:srgbClr val="000000"/>
                </a:solidFill>
              </a:rPr>
              <a:t>Slide [3] - [Wikimedia Commons] - [</a:t>
            </a:r>
            <a:r>
              <a:rPr lang="en-GB" sz="2800">
                <a:solidFill>
                  <a:srgbClr val="000000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Kisipila</a:t>
            </a:r>
            <a:r>
              <a:rPr lang="en-GB" sz="2800">
                <a:solidFill>
                  <a:srgbClr val="000000"/>
                </a:solidFill>
              </a:rPr>
              <a:t>] - [ Upper.lower.mordent.notation]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eorgia"/>
              <a:buChar char="●"/>
            </a:pPr>
            <a:r>
              <a:rPr lang="en-GB" sz="2800">
                <a:solidFill>
                  <a:srgbClr val="000000"/>
                </a:solidFill>
              </a:rPr>
              <a:t>Slide [4] - [Wikimedia Commons] - [JLTB84] - [ Crescendo-decrescendo]</a:t>
            </a:r>
            <a:endParaRPr sz="2800">
              <a:solidFill>
                <a:srgbClr val="000000"/>
              </a:solidFill>
            </a:endParaRPr>
          </a:p>
          <a:p>
            <a:pPr indent="0" lvl="0" marL="914400" marR="190500" rtl="0" algn="l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marR="190500" rtl="0" algn="l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914400" rtl="0" algn="l">
              <a:spcBef>
                <a:spcPts val="1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73" name="Google Shape;173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