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Montserrat Medium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MontserratMedium-bold.fntdata"/><Relationship Id="rId25" Type="http://schemas.openxmlformats.org/officeDocument/2006/relationships/font" Target="fonts/MontserratMedium-regular.fntdata"/><Relationship Id="rId28" Type="http://schemas.openxmlformats.org/officeDocument/2006/relationships/font" Target="fonts/MontserratMedium-boldItalic.fntdata"/><Relationship Id="rId27" Type="http://schemas.openxmlformats.org/officeDocument/2006/relationships/font" Target="fonts/MontserratMedium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1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8dd2b3441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8dd2b3441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dc09b02a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dc09b02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8dd2b3441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8dd2b3441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8dd2b3441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8dd2b3441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8db249e0d3_0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8db249e0d3_0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db249e0d3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db249e0d3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dd2b3441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dd2b3441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db249e0d3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db249e0d3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8db249e0d3_0_7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8db249e0d3_0_7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8db249e0d3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8db249e0d3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8dd2b3441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8dd2b3441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1">
  <p:cSld name="TITLE_ONLY_1_1_1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917942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3" name="Google Shape;93;p16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4" name="Google Shape;94;p16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99" name="Google Shape;99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9" name="Google Shape;109;p19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17" name="Google Shape;117;p21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19" name="Google Shape;119;p21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121" name="Google Shape;121;p21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2" name="Google Shape;122;p21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35" name="Google Shape;135;p23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6" name="Google Shape;136;p23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8" name="Google Shape;138;p23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39" name="Google Shape;139;p23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0" name="Google Shape;140;p23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1" name="Google Shape;141;p23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42" name="Google Shape;142;p23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3" name="Google Shape;143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6" name="Google Shape;146;p24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147" name="Google Shape;147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50" name="Google Shape;150;p25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151" name="Google Shape;151;p2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4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rtl="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rtl="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rtl="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rtl="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idx="4294967295" type="ctrTitle"/>
          </p:nvPr>
        </p:nvSpPr>
        <p:spPr>
          <a:xfrm>
            <a:off x="917938" y="2368850"/>
            <a:ext cx="151929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</a:rPr>
              <a:t>Describing a region [5 / 5]</a:t>
            </a:r>
            <a:endParaRPr sz="6000">
              <a:solidFill>
                <a:srgbClr val="4B3241"/>
              </a:solidFill>
            </a:endParaRPr>
          </a:p>
          <a:p>
            <a:pPr indent="-609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Char char="-"/>
            </a:pPr>
            <a:r>
              <a:rPr lang="en-GB" sz="6000">
                <a:solidFill>
                  <a:srgbClr val="4B3241"/>
                </a:solidFill>
              </a:rPr>
              <a:t>Using </a:t>
            </a:r>
            <a:r>
              <a:rPr i="1" lang="en-GB" sz="6000">
                <a:solidFill>
                  <a:srgbClr val="4B3241"/>
                </a:solidFill>
              </a:rPr>
              <a:t>depuis</a:t>
            </a:r>
            <a:endParaRPr i="1" sz="6000">
              <a:solidFill>
                <a:srgbClr val="4B3241"/>
              </a:solidFill>
            </a:endParaRPr>
          </a:p>
          <a:p>
            <a:pPr indent="-609600" lvl="0" marL="457200" rtl="0" algn="l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Char char="-"/>
            </a:pPr>
            <a:r>
              <a:rPr lang="en-GB" sz="6000">
                <a:solidFill>
                  <a:srgbClr val="4B3241"/>
                </a:solidFill>
              </a:rPr>
              <a:t>Using the pronoun </a:t>
            </a:r>
            <a:r>
              <a:rPr i="1" lang="en-GB" sz="6000">
                <a:solidFill>
                  <a:srgbClr val="4B3241"/>
                </a:solidFill>
              </a:rPr>
              <a:t>y</a:t>
            </a:r>
            <a:endParaRPr i="1" sz="6000">
              <a:solidFill>
                <a:srgbClr val="4B3241"/>
              </a:solidFill>
            </a:endParaRPr>
          </a:p>
        </p:txBody>
      </p:sp>
      <p:sp>
        <p:nvSpPr>
          <p:cNvPr id="161" name="Google Shape;161;p28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French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162" name="Google Shape;162;p28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Monsieur Lowe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7"/>
          <p:cNvSpPr txBox="1"/>
          <p:nvPr/>
        </p:nvSpPr>
        <p:spPr>
          <a:xfrm>
            <a:off x="6079350" y="5500350"/>
            <a:ext cx="5899500" cy="9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Je </a:t>
            </a:r>
            <a:r>
              <a:rPr b="1" lang="en-GB"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becomes  j’</a:t>
            </a:r>
            <a:r>
              <a:rPr b="1" lang="en-GB"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6" name="Google Shape;266;p37"/>
          <p:cNvSpPr txBox="1"/>
          <p:nvPr>
            <p:ph type="title"/>
          </p:nvPr>
        </p:nvSpPr>
        <p:spPr>
          <a:xfrm>
            <a:off x="986103" y="585250"/>
            <a:ext cx="98502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Y - there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67" name="Google Shape;267;p37"/>
          <p:cNvSpPr txBox="1"/>
          <p:nvPr/>
        </p:nvSpPr>
        <p:spPr>
          <a:xfrm>
            <a:off x="4644150" y="1887850"/>
            <a:ext cx="161241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J’habite </a:t>
            </a:r>
            <a:r>
              <a:rPr b="1" lang="en-GB"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en France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 - I live in France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68" name="Google Shape;268;p37"/>
          <p:cNvCxnSpPr/>
          <p:nvPr/>
        </p:nvCxnSpPr>
        <p:spPr>
          <a:xfrm flipH="1" rot="10800000">
            <a:off x="857850" y="6562100"/>
            <a:ext cx="16572300" cy="23400"/>
          </a:xfrm>
          <a:prstGeom prst="straightConnector1">
            <a:avLst/>
          </a:prstGeom>
          <a:noFill/>
          <a:ln cap="flat" cmpd="sng" w="9525">
            <a:solidFill>
              <a:srgbClr val="0B5394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69" name="Google Shape;269;p37"/>
          <p:cNvSpPr txBox="1"/>
          <p:nvPr/>
        </p:nvSpPr>
        <p:spPr>
          <a:xfrm>
            <a:off x="910350" y="7002425"/>
            <a:ext cx="16124100" cy="12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J’habite </a:t>
            </a:r>
            <a:r>
              <a:rPr b="1" lang="en-GB"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en France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 depuis 4 ans → J’</a:t>
            </a:r>
            <a:r>
              <a:rPr b="1" lang="en-GB"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 habite depuis 4 ans.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Il habite </a:t>
            </a:r>
            <a:r>
              <a:rPr b="1" lang="en-GB"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au Japon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 depuis 15 ans → Il </a:t>
            </a:r>
            <a:r>
              <a:rPr b="1" lang="en-GB"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 habite depuis 15 ans.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37"/>
          <p:cNvSpPr txBox="1"/>
          <p:nvPr/>
        </p:nvSpPr>
        <p:spPr>
          <a:xfrm>
            <a:off x="7025550" y="3432550"/>
            <a:ext cx="5149800" cy="9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J’</a:t>
            </a:r>
            <a:r>
              <a:rPr b="1" lang="en-GB"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y </a:t>
            </a:r>
            <a:r>
              <a:rPr lang="en-GB" sz="3500">
                <a:latin typeface="Montserrat"/>
                <a:ea typeface="Montserrat"/>
                <a:cs typeface="Montserrat"/>
                <a:sym typeface="Montserrat"/>
              </a:rPr>
              <a:t>habite - I live there</a:t>
            </a:r>
            <a:endParaRPr sz="3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37"/>
          <p:cNvSpPr txBox="1"/>
          <p:nvPr/>
        </p:nvSpPr>
        <p:spPr>
          <a:xfrm>
            <a:off x="757950" y="4681300"/>
            <a:ext cx="166818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 pronoun ‘</a:t>
            </a:r>
            <a:r>
              <a:rPr b="1" lang="en-GB" sz="35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y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 goes after the personal pronoun/before the verb.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2" name="Google Shape;272;p37"/>
          <p:cNvSpPr/>
          <p:nvPr/>
        </p:nvSpPr>
        <p:spPr>
          <a:xfrm>
            <a:off x="7463525" y="2859200"/>
            <a:ext cx="258000" cy="4971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37"/>
          <p:cNvSpPr/>
          <p:nvPr/>
        </p:nvSpPr>
        <p:spPr>
          <a:xfrm>
            <a:off x="6382200" y="1669700"/>
            <a:ext cx="2683500" cy="1041600"/>
          </a:xfrm>
          <a:prstGeom prst="ellipse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4" name="Google Shape;274;p37"/>
          <p:cNvCxnSpPr/>
          <p:nvPr/>
        </p:nvCxnSpPr>
        <p:spPr>
          <a:xfrm flipH="1">
            <a:off x="7276700" y="5488625"/>
            <a:ext cx="756900" cy="619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5" name="Google Shape;275;p37"/>
          <p:cNvCxnSpPr/>
          <p:nvPr/>
        </p:nvCxnSpPr>
        <p:spPr>
          <a:xfrm>
            <a:off x="7173500" y="5496000"/>
            <a:ext cx="860100" cy="585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8"/>
          <p:cNvSpPr txBox="1"/>
          <p:nvPr>
            <p:ph type="title"/>
          </p:nvPr>
        </p:nvSpPr>
        <p:spPr>
          <a:xfrm>
            <a:off x="917950" y="8951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600"/>
              <a:t>Describing a region</a:t>
            </a:r>
            <a:endParaRPr sz="5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i="1" lang="en-GB" sz="5600"/>
              <a:t>Depuis</a:t>
            </a:r>
            <a:r>
              <a:rPr lang="en-GB" sz="5600"/>
              <a:t> means   </a:t>
            </a:r>
            <a:endParaRPr sz="5600" u="sng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i="1" lang="en-GB" sz="5600"/>
              <a:t>Y</a:t>
            </a:r>
            <a:r>
              <a:rPr lang="en-GB" sz="5600"/>
              <a:t> means</a:t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We use the 						tense with </a:t>
            </a:r>
            <a:r>
              <a:rPr i="1" lang="en-GB" sz="5600"/>
              <a:t>depuis</a:t>
            </a:r>
            <a:r>
              <a:rPr lang="en-GB" sz="5600"/>
              <a:t>.              </a:t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J’y habite = </a:t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L’âge de 3 ans =</a:t>
            </a:r>
            <a:endParaRPr sz="5600"/>
          </a:p>
          <a:p>
            <a:pPr indent="-812800" lvl="0" marL="914400" rtl="0" algn="l">
              <a:spcBef>
                <a:spcPts val="0"/>
              </a:spcBef>
              <a:spcAft>
                <a:spcPts val="0"/>
              </a:spcAft>
              <a:buSzPts val="5600"/>
              <a:buAutoNum type="arabicPeriod"/>
            </a:pPr>
            <a:r>
              <a:rPr lang="en-GB" sz="5600"/>
              <a:t>Il/Elle y habite = </a:t>
            </a:r>
            <a:endParaRPr i="1" sz="5800"/>
          </a:p>
        </p:txBody>
      </p:sp>
      <p:pic>
        <p:nvPicPr>
          <p:cNvPr id="281" name="Google Shape;28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5874" y="593600"/>
            <a:ext cx="1680175" cy="1334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2" name="Google Shape;282;p38"/>
          <p:cNvCxnSpPr/>
          <p:nvPr/>
        </p:nvCxnSpPr>
        <p:spPr>
          <a:xfrm>
            <a:off x="7268400" y="3495975"/>
            <a:ext cx="4017600" cy="13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38"/>
          <p:cNvCxnSpPr/>
          <p:nvPr/>
        </p:nvCxnSpPr>
        <p:spPr>
          <a:xfrm flipH="1" rot="10800000">
            <a:off x="5169875" y="4536725"/>
            <a:ext cx="2744700" cy="135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4" name="Google Shape;284;p38"/>
          <p:cNvCxnSpPr/>
          <p:nvPr/>
        </p:nvCxnSpPr>
        <p:spPr>
          <a:xfrm flipH="1" rot="10800000">
            <a:off x="6167200" y="5524738"/>
            <a:ext cx="2277000" cy="18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38"/>
          <p:cNvCxnSpPr/>
          <p:nvPr/>
        </p:nvCxnSpPr>
        <p:spPr>
          <a:xfrm flipH="1" rot="10800000">
            <a:off x="7815850" y="7511038"/>
            <a:ext cx="2277000" cy="18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6" name="Google Shape;286;p38"/>
          <p:cNvCxnSpPr/>
          <p:nvPr/>
        </p:nvCxnSpPr>
        <p:spPr>
          <a:xfrm flipH="1" rot="10800000">
            <a:off x="6464975" y="6517900"/>
            <a:ext cx="2277000" cy="186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38"/>
          <p:cNvCxnSpPr/>
          <p:nvPr/>
        </p:nvCxnSpPr>
        <p:spPr>
          <a:xfrm>
            <a:off x="7862800" y="8504175"/>
            <a:ext cx="4017600" cy="13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8" name="Google Shape;288;p38"/>
          <p:cNvSpPr txBox="1"/>
          <p:nvPr/>
        </p:nvSpPr>
        <p:spPr>
          <a:xfrm>
            <a:off x="7279650" y="2707800"/>
            <a:ext cx="40176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For or Since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38"/>
          <p:cNvSpPr txBox="1"/>
          <p:nvPr/>
        </p:nvSpPr>
        <p:spPr>
          <a:xfrm>
            <a:off x="5169875" y="3698463"/>
            <a:ext cx="40176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there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0" name="Google Shape;290;p38"/>
          <p:cNvSpPr txBox="1"/>
          <p:nvPr/>
        </p:nvSpPr>
        <p:spPr>
          <a:xfrm>
            <a:off x="6167200" y="4665375"/>
            <a:ext cx="22770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present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1" name="Google Shape;291;p38"/>
          <p:cNvSpPr txBox="1"/>
          <p:nvPr/>
        </p:nvSpPr>
        <p:spPr>
          <a:xfrm>
            <a:off x="6464975" y="5682125"/>
            <a:ext cx="25956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 live there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2" name="Google Shape;292;p38"/>
          <p:cNvSpPr txBox="1"/>
          <p:nvPr/>
        </p:nvSpPr>
        <p:spPr>
          <a:xfrm>
            <a:off x="7769950" y="6672775"/>
            <a:ext cx="32091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age of 3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p38"/>
          <p:cNvSpPr txBox="1"/>
          <p:nvPr/>
        </p:nvSpPr>
        <p:spPr>
          <a:xfrm>
            <a:off x="7863450" y="7690200"/>
            <a:ext cx="4115700" cy="85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He/She lives there</a:t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700" y="575134"/>
            <a:ext cx="3031725" cy="304106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 txBox="1"/>
          <p:nvPr/>
        </p:nvSpPr>
        <p:spPr>
          <a:xfrm>
            <a:off x="646575" y="8001800"/>
            <a:ext cx="11286000" cy="16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29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29"/>
          <p:cNvSpPr txBox="1"/>
          <p:nvPr>
            <p:ph type="title"/>
          </p:nvPr>
        </p:nvSpPr>
        <p:spPr>
          <a:xfrm>
            <a:off x="1026100" y="5886075"/>
            <a:ext cx="139578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Phonétique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75" name="Google Shape;175;p30"/>
          <p:cNvSpPr/>
          <p:nvPr/>
        </p:nvSpPr>
        <p:spPr>
          <a:xfrm>
            <a:off x="5673301" y="2684832"/>
            <a:ext cx="6293400" cy="52035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0"/>
          <p:cNvSpPr txBox="1"/>
          <p:nvPr/>
        </p:nvSpPr>
        <p:spPr>
          <a:xfrm>
            <a:off x="6016100" y="482675"/>
            <a:ext cx="57945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j / ge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30"/>
          <p:cNvSpPr txBox="1"/>
          <p:nvPr/>
        </p:nvSpPr>
        <p:spPr>
          <a:xfrm>
            <a:off x="7286301" y="5739250"/>
            <a:ext cx="39738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our</a:t>
            </a:r>
            <a:endParaRPr sz="1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he sun" id="179" name="Google Shape;17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05618" y="2964533"/>
            <a:ext cx="3228763" cy="32417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/>
        </p:nvSpPr>
        <p:spPr>
          <a:xfrm>
            <a:off x="2356098" y="2381025"/>
            <a:ext cx="3159000" cy="13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’ai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31"/>
          <p:cNvSpPr txBox="1"/>
          <p:nvPr/>
        </p:nvSpPr>
        <p:spPr>
          <a:xfrm flipH="1">
            <a:off x="13152022" y="2465726"/>
            <a:ext cx="3534900" cy="14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amais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31"/>
          <p:cNvSpPr txBox="1"/>
          <p:nvPr/>
        </p:nvSpPr>
        <p:spPr>
          <a:xfrm>
            <a:off x="7438921" y="3879551"/>
            <a:ext cx="3115200" cy="11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énial</a:t>
            </a:r>
            <a:endParaRPr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7" name="Google Shape;18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50" y="37540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1"/>
          <p:cNvSpPr txBox="1"/>
          <p:nvPr/>
        </p:nvSpPr>
        <p:spPr>
          <a:xfrm>
            <a:off x="6397100" y="482675"/>
            <a:ext cx="55536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[ j / ge ]</a:t>
            </a:r>
            <a:endParaRPr b="1" sz="10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9" name="Google Shape;189;p31"/>
          <p:cNvPicPr preferRelativeResize="0"/>
          <p:nvPr/>
        </p:nvPicPr>
        <p:blipFill rotWithShape="1">
          <a:blip r:embed="rId4">
            <a:alphaModFix/>
          </a:blip>
          <a:srcRect b="26901" l="73470" r="13613" t="49642"/>
          <a:stretch/>
        </p:blipFill>
        <p:spPr>
          <a:xfrm>
            <a:off x="7886701" y="5078951"/>
            <a:ext cx="2362200" cy="2413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1"/>
          <p:cNvSpPr/>
          <p:nvPr/>
        </p:nvSpPr>
        <p:spPr>
          <a:xfrm>
            <a:off x="2085250" y="3702675"/>
            <a:ext cx="187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[I have]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31"/>
          <p:cNvSpPr/>
          <p:nvPr/>
        </p:nvSpPr>
        <p:spPr>
          <a:xfrm>
            <a:off x="13589750" y="3702675"/>
            <a:ext cx="1878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[never]</a:t>
            </a:r>
            <a:endParaRPr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/>
          <p:nvPr>
            <p:ph type="title"/>
          </p:nvPr>
        </p:nvSpPr>
        <p:spPr>
          <a:xfrm>
            <a:off x="797500" y="4819275"/>
            <a:ext cx="139578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Grammaire</a:t>
            </a:r>
            <a:endParaRPr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Using </a:t>
            </a:r>
            <a:r>
              <a:rPr i="1" lang="en-GB" sz="7200"/>
              <a:t>depuis</a:t>
            </a:r>
            <a:endParaRPr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</p:txBody>
      </p:sp>
      <p:sp>
        <p:nvSpPr>
          <p:cNvPr id="197" name="Google Shape;197;p32"/>
          <p:cNvSpPr/>
          <p:nvPr/>
        </p:nvSpPr>
        <p:spPr>
          <a:xfrm>
            <a:off x="719175" y="680550"/>
            <a:ext cx="3052200" cy="303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8" name="Google Shape;19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588" y="837500"/>
            <a:ext cx="2721373" cy="272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3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04" name="Google Shape;204;p33"/>
          <p:cNvSpPr txBox="1"/>
          <p:nvPr>
            <p:ph type="title"/>
          </p:nvPr>
        </p:nvSpPr>
        <p:spPr>
          <a:xfrm>
            <a:off x="917950" y="890050"/>
            <a:ext cx="2244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dk2"/>
                </a:solidFill>
              </a:rPr>
              <a:t>Depuis </a:t>
            </a:r>
            <a:endParaRPr i="1">
              <a:solidFill>
                <a:schemeClr val="dk2"/>
              </a:solidFill>
            </a:endParaRPr>
          </a:p>
        </p:txBody>
      </p:sp>
      <p:sp>
        <p:nvSpPr>
          <p:cNvPr id="205" name="Google Shape;205;p33"/>
          <p:cNvSpPr txBox="1"/>
          <p:nvPr>
            <p:ph idx="1" type="body"/>
          </p:nvPr>
        </p:nvSpPr>
        <p:spPr>
          <a:xfrm>
            <a:off x="4192000" y="5027313"/>
            <a:ext cx="102246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800"/>
              <a:t>J’</a:t>
            </a:r>
            <a:r>
              <a:rPr b="1" i="1" lang="en-GB" sz="3800">
                <a:solidFill>
                  <a:schemeClr val="accent5"/>
                </a:solidFill>
              </a:rPr>
              <a:t>habite</a:t>
            </a:r>
            <a:r>
              <a:rPr i="1" lang="en-GB" sz="3800"/>
              <a:t> à la campagne </a:t>
            </a:r>
            <a:r>
              <a:rPr b="1" i="1" lang="en-GB" sz="3800">
                <a:solidFill>
                  <a:schemeClr val="accent3"/>
                </a:solidFill>
              </a:rPr>
              <a:t>depuis</a:t>
            </a:r>
            <a:r>
              <a:rPr i="1" lang="en-GB" sz="3800"/>
              <a:t> </a:t>
            </a:r>
            <a:r>
              <a:rPr lang="en-GB" sz="3800"/>
              <a:t>5 ans.</a:t>
            </a:r>
            <a:endParaRPr i="1" sz="3100"/>
          </a:p>
        </p:txBody>
      </p:sp>
      <p:sp>
        <p:nvSpPr>
          <p:cNvPr id="206" name="Google Shape;206;p33"/>
          <p:cNvSpPr txBox="1"/>
          <p:nvPr>
            <p:ph idx="1" type="body"/>
          </p:nvPr>
        </p:nvSpPr>
        <p:spPr>
          <a:xfrm>
            <a:off x="3460775" y="6145700"/>
            <a:ext cx="6366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</a:t>
            </a:r>
            <a:endParaRPr b="1" sz="2800"/>
          </a:p>
        </p:txBody>
      </p:sp>
      <p:sp>
        <p:nvSpPr>
          <p:cNvPr id="207" name="Google Shape;207;p33"/>
          <p:cNvSpPr txBox="1"/>
          <p:nvPr>
            <p:ph type="title"/>
          </p:nvPr>
        </p:nvSpPr>
        <p:spPr>
          <a:xfrm>
            <a:off x="3356350" y="890050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Char char="-"/>
            </a:pPr>
            <a:r>
              <a:rPr b="0" lang="en-GB">
                <a:solidFill>
                  <a:schemeClr val="dk2"/>
                </a:solidFill>
              </a:rPr>
              <a:t>means </a:t>
            </a:r>
            <a:r>
              <a:rPr lang="en-GB">
                <a:solidFill>
                  <a:schemeClr val="dk2"/>
                </a:solidFill>
              </a:rPr>
              <a:t>for </a:t>
            </a:r>
            <a:r>
              <a:rPr b="0" lang="en-GB">
                <a:solidFill>
                  <a:schemeClr val="dk2"/>
                </a:solidFill>
              </a:rPr>
              <a:t>or</a:t>
            </a:r>
            <a:r>
              <a:rPr lang="en-GB">
                <a:solidFill>
                  <a:schemeClr val="dk2"/>
                </a:solidFill>
              </a:rPr>
              <a:t> since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8" name="Google Shape;208;p33"/>
          <p:cNvSpPr txBox="1"/>
          <p:nvPr>
            <p:ph idx="1" type="body"/>
          </p:nvPr>
        </p:nvSpPr>
        <p:spPr>
          <a:xfrm>
            <a:off x="3923950" y="6145700"/>
            <a:ext cx="12677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  I </a:t>
            </a:r>
            <a:r>
              <a:rPr b="1" lang="en-GB" sz="3500">
                <a:solidFill>
                  <a:schemeClr val="accent5"/>
                </a:solidFill>
              </a:rPr>
              <a:t>have been living</a:t>
            </a:r>
            <a:r>
              <a:rPr lang="en-GB" sz="3500"/>
              <a:t> in the countryside </a:t>
            </a:r>
            <a:r>
              <a:rPr b="1" lang="en-GB" sz="3500">
                <a:solidFill>
                  <a:schemeClr val="accent3"/>
                </a:solidFill>
              </a:rPr>
              <a:t>for</a:t>
            </a:r>
            <a:r>
              <a:rPr b="1" lang="en-GB" sz="3500"/>
              <a:t> </a:t>
            </a:r>
            <a:r>
              <a:rPr lang="en-GB" sz="3500"/>
              <a:t>5 years. </a:t>
            </a:r>
            <a:endParaRPr sz="2800"/>
          </a:p>
        </p:txBody>
      </p:sp>
      <p:sp>
        <p:nvSpPr>
          <p:cNvPr id="209" name="Google Shape;209;p33"/>
          <p:cNvSpPr txBox="1"/>
          <p:nvPr/>
        </p:nvSpPr>
        <p:spPr>
          <a:xfrm>
            <a:off x="9157725" y="2814125"/>
            <a:ext cx="5585100" cy="12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>
                <a:latin typeface="Montserrat"/>
                <a:ea typeface="Montserrat"/>
                <a:cs typeface="Montserrat"/>
                <a:sym typeface="Montserrat"/>
              </a:rPr>
              <a:t>5 years</a:t>
            </a:r>
            <a:endParaRPr sz="5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33"/>
          <p:cNvSpPr txBox="1"/>
          <p:nvPr/>
        </p:nvSpPr>
        <p:spPr>
          <a:xfrm>
            <a:off x="2365000" y="7894350"/>
            <a:ext cx="13387500" cy="10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When we use </a:t>
            </a:r>
            <a:r>
              <a:rPr b="1" i="1" lang="en-GB" sz="3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depuis</a:t>
            </a: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 the verb is in the </a:t>
            </a:r>
            <a:r>
              <a:rPr b="1" lang="en-GB" sz="38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present tense</a:t>
            </a: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3923950" y="6917363"/>
            <a:ext cx="107607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  I </a:t>
            </a:r>
            <a:r>
              <a:rPr b="1" lang="en-GB" sz="3500">
                <a:solidFill>
                  <a:srgbClr val="F03C78"/>
                </a:solidFill>
              </a:rPr>
              <a:t>have lived</a:t>
            </a:r>
            <a:r>
              <a:rPr lang="en-GB" sz="3500"/>
              <a:t> in the countryside </a:t>
            </a:r>
            <a:r>
              <a:rPr b="1" lang="en-GB" sz="3500">
                <a:solidFill>
                  <a:schemeClr val="accent3"/>
                </a:solidFill>
              </a:rPr>
              <a:t>for</a:t>
            </a:r>
            <a:r>
              <a:rPr b="1" lang="en-GB" sz="3500"/>
              <a:t> </a:t>
            </a:r>
            <a:r>
              <a:rPr lang="en-GB" sz="3500"/>
              <a:t>5 years. </a:t>
            </a:r>
            <a:endParaRPr sz="2800"/>
          </a:p>
        </p:txBody>
      </p:sp>
      <p:sp>
        <p:nvSpPr>
          <p:cNvPr id="212" name="Google Shape;212;p33"/>
          <p:cNvSpPr txBox="1"/>
          <p:nvPr>
            <p:ph idx="1" type="body"/>
          </p:nvPr>
        </p:nvSpPr>
        <p:spPr>
          <a:xfrm>
            <a:off x="3460775" y="6917363"/>
            <a:ext cx="6366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</a:t>
            </a:r>
            <a:endParaRPr b="1" sz="2800"/>
          </a:p>
        </p:txBody>
      </p:sp>
      <p:sp>
        <p:nvSpPr>
          <p:cNvPr id="213" name="Google Shape;213;p33"/>
          <p:cNvSpPr txBox="1"/>
          <p:nvPr/>
        </p:nvSpPr>
        <p:spPr>
          <a:xfrm>
            <a:off x="2365000" y="6791675"/>
            <a:ext cx="944400" cy="9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sz="3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Landscape, Spring, Summer, Fields, Clouds, Grass, Hill" id="214" name="Google Shape;21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7366" y="2280316"/>
            <a:ext cx="4079474" cy="236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220" name="Google Shape;220;p34"/>
          <p:cNvSpPr txBox="1"/>
          <p:nvPr>
            <p:ph type="title"/>
          </p:nvPr>
        </p:nvSpPr>
        <p:spPr>
          <a:xfrm>
            <a:off x="917950" y="890050"/>
            <a:ext cx="2244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>
                <a:solidFill>
                  <a:schemeClr val="dk2"/>
                </a:solidFill>
              </a:rPr>
              <a:t>Depuis </a:t>
            </a:r>
            <a:endParaRPr i="1">
              <a:solidFill>
                <a:schemeClr val="dk2"/>
              </a:solidFill>
            </a:endParaRPr>
          </a:p>
        </p:txBody>
      </p:sp>
      <p:sp>
        <p:nvSpPr>
          <p:cNvPr id="221" name="Google Shape;221;p34"/>
          <p:cNvSpPr txBox="1"/>
          <p:nvPr>
            <p:ph idx="1" type="body"/>
          </p:nvPr>
        </p:nvSpPr>
        <p:spPr>
          <a:xfrm>
            <a:off x="2633050" y="5027325"/>
            <a:ext cx="132447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i="1" lang="en-GB" sz="3800"/>
              <a:t>J’</a:t>
            </a:r>
            <a:r>
              <a:rPr b="1" i="1" lang="en-GB" sz="3800">
                <a:solidFill>
                  <a:schemeClr val="accent5"/>
                </a:solidFill>
              </a:rPr>
              <a:t>habite</a:t>
            </a:r>
            <a:r>
              <a:rPr i="1" lang="en-GB" sz="3800"/>
              <a:t> dans un village </a:t>
            </a:r>
            <a:r>
              <a:rPr b="1" i="1" lang="en-GB" sz="3800">
                <a:solidFill>
                  <a:schemeClr val="accent3"/>
                </a:solidFill>
              </a:rPr>
              <a:t>depuis</a:t>
            </a:r>
            <a:r>
              <a:rPr i="1" lang="en-GB" sz="3800"/>
              <a:t> </a:t>
            </a:r>
            <a:r>
              <a:rPr i="1" lang="en-GB" sz="3800"/>
              <a:t>l’âge de </a:t>
            </a:r>
            <a:r>
              <a:rPr lang="en-GB" sz="3800"/>
              <a:t>5 ans.</a:t>
            </a:r>
            <a:endParaRPr i="1" sz="3100"/>
          </a:p>
        </p:txBody>
      </p:sp>
      <p:sp>
        <p:nvSpPr>
          <p:cNvPr id="222" name="Google Shape;222;p34"/>
          <p:cNvSpPr txBox="1"/>
          <p:nvPr>
            <p:ph idx="1" type="body"/>
          </p:nvPr>
        </p:nvSpPr>
        <p:spPr>
          <a:xfrm>
            <a:off x="3460775" y="6145700"/>
            <a:ext cx="6366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</a:t>
            </a:r>
            <a:endParaRPr b="1" sz="2800"/>
          </a:p>
        </p:txBody>
      </p:sp>
      <p:sp>
        <p:nvSpPr>
          <p:cNvPr id="223" name="Google Shape;223;p34"/>
          <p:cNvSpPr txBox="1"/>
          <p:nvPr>
            <p:ph type="title"/>
          </p:nvPr>
        </p:nvSpPr>
        <p:spPr>
          <a:xfrm>
            <a:off x="3356350" y="890050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Char char="-"/>
            </a:pPr>
            <a:r>
              <a:rPr b="0" lang="en-GB">
                <a:solidFill>
                  <a:schemeClr val="dk2"/>
                </a:solidFill>
              </a:rPr>
              <a:t>means </a:t>
            </a:r>
            <a:r>
              <a:rPr lang="en-GB">
                <a:solidFill>
                  <a:schemeClr val="dk2"/>
                </a:solidFill>
              </a:rPr>
              <a:t>for </a:t>
            </a:r>
            <a:r>
              <a:rPr b="0" lang="en-GB">
                <a:solidFill>
                  <a:schemeClr val="dk2"/>
                </a:solidFill>
              </a:rPr>
              <a:t>or</a:t>
            </a:r>
            <a:r>
              <a:rPr lang="en-GB">
                <a:solidFill>
                  <a:schemeClr val="dk2"/>
                </a:solidFill>
              </a:rPr>
              <a:t> since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4" name="Google Shape;224;p34"/>
          <p:cNvSpPr txBox="1"/>
          <p:nvPr>
            <p:ph idx="1" type="body"/>
          </p:nvPr>
        </p:nvSpPr>
        <p:spPr>
          <a:xfrm>
            <a:off x="3923950" y="6145700"/>
            <a:ext cx="12677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  I </a:t>
            </a:r>
            <a:r>
              <a:rPr b="1" lang="en-GB" sz="3500">
                <a:solidFill>
                  <a:schemeClr val="accent5"/>
                </a:solidFill>
              </a:rPr>
              <a:t>have been living</a:t>
            </a:r>
            <a:r>
              <a:rPr lang="en-GB" sz="3500"/>
              <a:t> in a village </a:t>
            </a:r>
            <a:r>
              <a:rPr b="1" lang="en-GB" sz="3500">
                <a:solidFill>
                  <a:schemeClr val="accent3"/>
                </a:solidFill>
              </a:rPr>
              <a:t>since</a:t>
            </a:r>
            <a:r>
              <a:rPr b="1" lang="en-GB" sz="3500"/>
              <a:t> </a:t>
            </a:r>
            <a:r>
              <a:rPr lang="en-GB" sz="3500"/>
              <a:t>the age of </a:t>
            </a:r>
            <a:r>
              <a:rPr lang="en-GB" sz="3500"/>
              <a:t>5. </a:t>
            </a:r>
            <a:endParaRPr sz="2800"/>
          </a:p>
        </p:txBody>
      </p:sp>
      <p:sp>
        <p:nvSpPr>
          <p:cNvPr id="225" name="Google Shape;225;p34"/>
          <p:cNvSpPr txBox="1"/>
          <p:nvPr/>
        </p:nvSpPr>
        <p:spPr>
          <a:xfrm>
            <a:off x="9157725" y="2814125"/>
            <a:ext cx="5585100" cy="12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>
                <a:latin typeface="Montserrat"/>
                <a:ea typeface="Montserrat"/>
                <a:cs typeface="Montserrat"/>
                <a:sym typeface="Montserrat"/>
              </a:rPr>
              <a:t>the age of 5</a:t>
            </a:r>
            <a:endParaRPr sz="5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6" name="Google Shape;226;p34"/>
          <p:cNvSpPr txBox="1"/>
          <p:nvPr/>
        </p:nvSpPr>
        <p:spPr>
          <a:xfrm>
            <a:off x="2365000" y="7894350"/>
            <a:ext cx="13387500" cy="10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When we use </a:t>
            </a:r>
            <a:r>
              <a:rPr b="1" i="1" lang="en-GB" sz="38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depuis</a:t>
            </a: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 the verb is in the </a:t>
            </a:r>
            <a:r>
              <a:rPr b="1" lang="en-GB" sz="3800">
                <a:solidFill>
                  <a:srgbClr val="F03C78"/>
                </a:solidFill>
                <a:latin typeface="Montserrat"/>
                <a:ea typeface="Montserrat"/>
                <a:cs typeface="Montserrat"/>
                <a:sym typeface="Montserrat"/>
              </a:rPr>
              <a:t>present tense</a:t>
            </a:r>
            <a:r>
              <a:rPr lang="en-GB" sz="38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7" name="Google Shape;227;p34"/>
          <p:cNvSpPr txBox="1"/>
          <p:nvPr>
            <p:ph idx="1" type="body"/>
          </p:nvPr>
        </p:nvSpPr>
        <p:spPr>
          <a:xfrm>
            <a:off x="3923950" y="6917363"/>
            <a:ext cx="107607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  I </a:t>
            </a:r>
            <a:r>
              <a:rPr b="1" lang="en-GB" sz="3500">
                <a:solidFill>
                  <a:srgbClr val="F03C78"/>
                </a:solidFill>
              </a:rPr>
              <a:t>have lived</a:t>
            </a:r>
            <a:r>
              <a:rPr lang="en-GB" sz="3500"/>
              <a:t> in a village </a:t>
            </a:r>
            <a:r>
              <a:rPr b="1" lang="en-GB" sz="3500">
                <a:solidFill>
                  <a:schemeClr val="accent3"/>
                </a:solidFill>
              </a:rPr>
              <a:t>since</a:t>
            </a:r>
            <a:r>
              <a:rPr b="1" lang="en-GB" sz="3500"/>
              <a:t> </a:t>
            </a:r>
            <a:r>
              <a:rPr lang="en-GB" sz="3500"/>
              <a:t>the age of 5</a:t>
            </a:r>
            <a:r>
              <a:rPr lang="en-GB" sz="3500"/>
              <a:t>. </a:t>
            </a:r>
            <a:endParaRPr sz="2800"/>
          </a:p>
        </p:txBody>
      </p:sp>
      <p:sp>
        <p:nvSpPr>
          <p:cNvPr id="228" name="Google Shape;228;p34"/>
          <p:cNvSpPr txBox="1"/>
          <p:nvPr>
            <p:ph idx="1" type="body"/>
          </p:nvPr>
        </p:nvSpPr>
        <p:spPr>
          <a:xfrm>
            <a:off x="3460775" y="6917363"/>
            <a:ext cx="6366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=</a:t>
            </a:r>
            <a:endParaRPr b="1" sz="2800"/>
          </a:p>
        </p:txBody>
      </p:sp>
      <p:sp>
        <p:nvSpPr>
          <p:cNvPr id="229" name="Google Shape;229;p34"/>
          <p:cNvSpPr txBox="1"/>
          <p:nvPr/>
        </p:nvSpPr>
        <p:spPr>
          <a:xfrm>
            <a:off x="2365000" y="6791675"/>
            <a:ext cx="944400" cy="9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sz="37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Neighborhood, Homes, Community, Town, Village, City" id="230" name="Google Shape;23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4101" y="2199450"/>
            <a:ext cx="2631000" cy="217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type="title"/>
          </p:nvPr>
        </p:nvSpPr>
        <p:spPr>
          <a:xfrm>
            <a:off x="917950" y="890050"/>
            <a:ext cx="22440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3"/>
                </a:solidFill>
              </a:rPr>
              <a:t>Depuis 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36" name="Google Shape;236;p35"/>
          <p:cNvSpPr txBox="1"/>
          <p:nvPr>
            <p:ph idx="1" type="body"/>
          </p:nvPr>
        </p:nvSpPr>
        <p:spPr>
          <a:xfrm>
            <a:off x="1993300" y="3732600"/>
            <a:ext cx="4581600" cy="109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/>
              <a:t> 2015-2020</a:t>
            </a:r>
            <a:endParaRPr sz="44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37" name="Google Shape;237;p35"/>
          <p:cNvSpPr txBox="1"/>
          <p:nvPr>
            <p:ph idx="1" type="body"/>
          </p:nvPr>
        </p:nvSpPr>
        <p:spPr>
          <a:xfrm>
            <a:off x="643950" y="2700300"/>
            <a:ext cx="2999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3"/>
                </a:solidFill>
              </a:rPr>
              <a:t>depuis 5 ans</a:t>
            </a:r>
            <a:endParaRPr b="1" sz="2800">
              <a:solidFill>
                <a:schemeClr val="accent3"/>
              </a:solidFill>
            </a:endParaRPr>
          </a:p>
        </p:txBody>
      </p:sp>
      <p:sp>
        <p:nvSpPr>
          <p:cNvPr id="238" name="Google Shape;238;p35"/>
          <p:cNvSpPr txBox="1"/>
          <p:nvPr>
            <p:ph idx="1" type="body"/>
          </p:nvPr>
        </p:nvSpPr>
        <p:spPr>
          <a:xfrm>
            <a:off x="3753438" y="2694075"/>
            <a:ext cx="44274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 = for 5 years</a:t>
            </a:r>
            <a:endParaRPr b="1" sz="2800"/>
          </a:p>
        </p:txBody>
      </p:sp>
      <p:sp>
        <p:nvSpPr>
          <p:cNvPr id="239" name="Google Shape;239;p35"/>
          <p:cNvSpPr txBox="1"/>
          <p:nvPr>
            <p:ph idx="1" type="body"/>
          </p:nvPr>
        </p:nvSpPr>
        <p:spPr>
          <a:xfrm>
            <a:off x="8835400" y="5272775"/>
            <a:ext cx="77811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3"/>
                </a:solidFill>
              </a:rPr>
              <a:t>since</a:t>
            </a:r>
            <a:endParaRPr b="1" sz="350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</a:endParaRPr>
          </a:p>
        </p:txBody>
      </p:sp>
      <p:sp>
        <p:nvSpPr>
          <p:cNvPr id="240" name="Google Shape;240;p35"/>
          <p:cNvSpPr txBox="1"/>
          <p:nvPr>
            <p:ph idx="1" type="body"/>
          </p:nvPr>
        </p:nvSpPr>
        <p:spPr>
          <a:xfrm>
            <a:off x="10113863" y="1813875"/>
            <a:ext cx="49296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>
                <a:solidFill>
                  <a:schemeClr val="accent3"/>
                </a:solidFill>
              </a:rPr>
              <a:t>depuis l’âge de 5 ans</a:t>
            </a:r>
            <a:endParaRPr b="1" sz="2800">
              <a:solidFill>
                <a:schemeClr val="accent3"/>
              </a:solidFill>
            </a:endParaRPr>
          </a:p>
        </p:txBody>
      </p:sp>
      <p:sp>
        <p:nvSpPr>
          <p:cNvPr id="241" name="Google Shape;241;p35"/>
          <p:cNvSpPr txBox="1"/>
          <p:nvPr>
            <p:ph idx="1" type="body"/>
          </p:nvPr>
        </p:nvSpPr>
        <p:spPr>
          <a:xfrm>
            <a:off x="10305625" y="2486475"/>
            <a:ext cx="4581600" cy="1301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 = since the age of 5</a:t>
            </a:r>
            <a:endParaRPr b="1" sz="2800"/>
          </a:p>
        </p:txBody>
      </p:sp>
      <p:cxnSp>
        <p:nvCxnSpPr>
          <p:cNvPr id="242" name="Google Shape;242;p35"/>
          <p:cNvCxnSpPr/>
          <p:nvPr/>
        </p:nvCxnSpPr>
        <p:spPr>
          <a:xfrm>
            <a:off x="8290925" y="2319288"/>
            <a:ext cx="23100" cy="402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243" name="Google Shape;243;p35"/>
          <p:cNvSpPr txBox="1"/>
          <p:nvPr>
            <p:ph type="title"/>
          </p:nvPr>
        </p:nvSpPr>
        <p:spPr>
          <a:xfrm>
            <a:off x="3356350" y="890050"/>
            <a:ext cx="13244700" cy="82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5080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Char char="-"/>
            </a:pPr>
            <a:r>
              <a:rPr b="0" lang="en-GB">
                <a:solidFill>
                  <a:schemeClr val="dk2"/>
                </a:solidFill>
              </a:rPr>
              <a:t>m</a:t>
            </a:r>
            <a:r>
              <a:rPr b="0" lang="en-GB">
                <a:solidFill>
                  <a:schemeClr val="dk2"/>
                </a:solidFill>
              </a:rPr>
              <a:t>eans </a:t>
            </a:r>
            <a:r>
              <a:rPr lang="en-GB">
                <a:solidFill>
                  <a:schemeClr val="accent3"/>
                </a:solidFill>
              </a:rPr>
              <a:t>for</a:t>
            </a:r>
            <a:r>
              <a:rPr lang="en-GB">
                <a:solidFill>
                  <a:schemeClr val="dk2"/>
                </a:solidFill>
              </a:rPr>
              <a:t> </a:t>
            </a:r>
            <a:r>
              <a:rPr b="0" lang="en-GB">
                <a:solidFill>
                  <a:schemeClr val="dk2"/>
                </a:solidFill>
              </a:rPr>
              <a:t>or</a:t>
            </a:r>
            <a:r>
              <a:rPr lang="en-GB">
                <a:solidFill>
                  <a:schemeClr val="dk2"/>
                </a:solidFill>
              </a:rPr>
              <a:t> </a:t>
            </a:r>
            <a:r>
              <a:rPr lang="en-GB">
                <a:solidFill>
                  <a:schemeClr val="accent3"/>
                </a:solidFill>
              </a:rPr>
              <a:t>since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244" name="Google Shape;244;p35"/>
          <p:cNvSpPr txBox="1"/>
          <p:nvPr>
            <p:ph idx="1" type="body"/>
          </p:nvPr>
        </p:nvSpPr>
        <p:spPr>
          <a:xfrm>
            <a:off x="407550" y="6528250"/>
            <a:ext cx="16452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 Use </a:t>
            </a:r>
            <a:r>
              <a:rPr b="1" lang="en-GB" sz="3500">
                <a:solidFill>
                  <a:schemeClr val="accent3"/>
                </a:solidFill>
              </a:rPr>
              <a:t>depuis</a:t>
            </a:r>
            <a:r>
              <a:rPr lang="en-GB" sz="3500"/>
              <a:t> with the </a:t>
            </a:r>
            <a:r>
              <a:rPr b="1" lang="en-GB" sz="3500">
                <a:solidFill>
                  <a:schemeClr val="accent5"/>
                </a:solidFill>
              </a:rPr>
              <a:t>present tense</a:t>
            </a:r>
            <a:r>
              <a:rPr lang="en-GB" sz="3500"/>
              <a:t> in French:</a:t>
            </a:r>
            <a:endParaRPr sz="3500"/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245" name="Google Shape;245;p35"/>
          <p:cNvSpPr txBox="1"/>
          <p:nvPr>
            <p:ph idx="1" type="body"/>
          </p:nvPr>
        </p:nvSpPr>
        <p:spPr>
          <a:xfrm>
            <a:off x="473250" y="7448100"/>
            <a:ext cx="16452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300"/>
              <a:t> </a:t>
            </a:r>
            <a:r>
              <a:rPr lang="en-GB" sz="2900"/>
              <a:t>J’</a:t>
            </a:r>
            <a:r>
              <a:rPr b="1" lang="en-GB" sz="2900">
                <a:solidFill>
                  <a:schemeClr val="accent5"/>
                </a:solidFill>
              </a:rPr>
              <a:t>habite</a:t>
            </a:r>
            <a:r>
              <a:rPr b="1" lang="en-GB" sz="2900"/>
              <a:t> </a:t>
            </a:r>
            <a:r>
              <a:rPr lang="en-GB" sz="2900"/>
              <a:t>à la campagne</a:t>
            </a:r>
            <a:r>
              <a:rPr lang="en-GB" sz="2900"/>
              <a:t> </a:t>
            </a:r>
            <a:r>
              <a:rPr b="1" lang="en-GB" sz="2900">
                <a:solidFill>
                  <a:schemeClr val="accent3"/>
                </a:solidFill>
              </a:rPr>
              <a:t>depuis</a:t>
            </a:r>
            <a:r>
              <a:rPr lang="en-GB" sz="2900">
                <a:solidFill>
                  <a:schemeClr val="accent3"/>
                </a:solidFill>
              </a:rPr>
              <a:t> </a:t>
            </a:r>
            <a:r>
              <a:rPr lang="en-GB" sz="2900"/>
              <a:t>5 ans</a:t>
            </a:r>
            <a:r>
              <a:rPr b="1" lang="en-GB" sz="2900"/>
              <a:t> </a:t>
            </a:r>
            <a:r>
              <a:rPr lang="en-GB" sz="2900"/>
              <a:t>  = I </a:t>
            </a:r>
            <a:r>
              <a:rPr b="1" lang="en-GB" sz="2900">
                <a:solidFill>
                  <a:schemeClr val="accent5"/>
                </a:solidFill>
              </a:rPr>
              <a:t>have been living</a:t>
            </a:r>
            <a:r>
              <a:rPr lang="en-GB" sz="2900"/>
              <a:t> in the countryside </a:t>
            </a:r>
            <a:r>
              <a:rPr b="1" lang="en-GB" sz="2900">
                <a:solidFill>
                  <a:schemeClr val="accent3"/>
                </a:solidFill>
              </a:rPr>
              <a:t>for</a:t>
            </a:r>
            <a:r>
              <a:rPr b="1" lang="en-GB" sz="2900"/>
              <a:t> </a:t>
            </a:r>
            <a:r>
              <a:rPr lang="en-GB" sz="2900"/>
              <a:t>5 years.</a:t>
            </a:r>
            <a:endParaRPr sz="2900"/>
          </a:p>
        </p:txBody>
      </p:sp>
      <p:sp>
        <p:nvSpPr>
          <p:cNvPr id="246" name="Google Shape;246;p35"/>
          <p:cNvSpPr txBox="1"/>
          <p:nvPr>
            <p:ph idx="1" type="body"/>
          </p:nvPr>
        </p:nvSpPr>
        <p:spPr>
          <a:xfrm>
            <a:off x="473250" y="8291750"/>
            <a:ext cx="175398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 </a:t>
            </a:r>
            <a:r>
              <a:rPr lang="en-GB" sz="3300"/>
              <a:t>J</a:t>
            </a:r>
            <a:r>
              <a:rPr lang="en-GB" sz="2900"/>
              <a:t>’</a:t>
            </a:r>
            <a:r>
              <a:rPr b="1" lang="en-GB" sz="2900">
                <a:solidFill>
                  <a:srgbClr val="F03C78"/>
                </a:solidFill>
              </a:rPr>
              <a:t>habite</a:t>
            </a:r>
            <a:r>
              <a:rPr b="1" lang="en-GB" sz="2900"/>
              <a:t> </a:t>
            </a:r>
            <a:r>
              <a:rPr lang="en-GB" sz="2900"/>
              <a:t>dans un village</a:t>
            </a:r>
            <a:r>
              <a:rPr lang="en-GB" sz="2900"/>
              <a:t> </a:t>
            </a:r>
            <a:r>
              <a:rPr b="1" lang="en-GB" sz="2900">
                <a:solidFill>
                  <a:schemeClr val="accent3"/>
                </a:solidFill>
              </a:rPr>
              <a:t>depuis</a:t>
            </a:r>
            <a:r>
              <a:rPr lang="en-GB" sz="2900"/>
              <a:t> l’âge de 5 ans = I </a:t>
            </a:r>
            <a:r>
              <a:rPr b="1" lang="en-GB" sz="2900">
                <a:solidFill>
                  <a:schemeClr val="accent5"/>
                </a:solidFill>
              </a:rPr>
              <a:t>have been</a:t>
            </a:r>
            <a:r>
              <a:rPr lang="en-GB" sz="2900">
                <a:solidFill>
                  <a:schemeClr val="accent5"/>
                </a:solidFill>
              </a:rPr>
              <a:t> </a:t>
            </a:r>
            <a:r>
              <a:rPr b="1" lang="en-GB" sz="2900">
                <a:solidFill>
                  <a:schemeClr val="accent5"/>
                </a:solidFill>
              </a:rPr>
              <a:t>living</a:t>
            </a:r>
            <a:r>
              <a:rPr b="1" lang="en-GB" sz="2900"/>
              <a:t> </a:t>
            </a:r>
            <a:r>
              <a:rPr lang="en-GB" sz="2900"/>
              <a:t>in a village</a:t>
            </a:r>
            <a:r>
              <a:rPr b="1" lang="en-GB" sz="2900"/>
              <a:t> </a:t>
            </a:r>
            <a:r>
              <a:rPr b="1" lang="en-GB" sz="2900">
                <a:solidFill>
                  <a:schemeClr val="accent3"/>
                </a:solidFill>
              </a:rPr>
              <a:t>since</a:t>
            </a:r>
            <a:r>
              <a:rPr lang="en-GB" sz="2900"/>
              <a:t> I was </a:t>
            </a:r>
            <a:r>
              <a:rPr lang="en-GB" sz="3100"/>
              <a:t>5.</a:t>
            </a:r>
            <a:endParaRPr sz="2400"/>
          </a:p>
        </p:txBody>
      </p:sp>
      <p:pic>
        <p:nvPicPr>
          <p:cNvPr id="247" name="Google Shape;24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2275" y="412793"/>
            <a:ext cx="1734250" cy="137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8" name="Google Shape;248;p35"/>
          <p:cNvCxnSpPr/>
          <p:nvPr/>
        </p:nvCxnSpPr>
        <p:spPr>
          <a:xfrm flipH="1" rot="10800000">
            <a:off x="883600" y="6158550"/>
            <a:ext cx="6801000" cy="2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249" name="Google Shape;249;p35"/>
          <p:cNvCxnSpPr/>
          <p:nvPr/>
        </p:nvCxnSpPr>
        <p:spPr>
          <a:xfrm flipH="1" rot="10800000">
            <a:off x="8884600" y="6158550"/>
            <a:ext cx="8064600" cy="2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pic>
        <p:nvPicPr>
          <p:cNvPr id="250" name="Google Shape;25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50375" y="458743"/>
            <a:ext cx="1734250" cy="13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5"/>
          <p:cNvSpPr txBox="1"/>
          <p:nvPr/>
        </p:nvSpPr>
        <p:spPr>
          <a:xfrm>
            <a:off x="16843299" y="2546051"/>
            <a:ext cx="538800" cy="3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2" name="Google Shape;252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86441" y="3241075"/>
            <a:ext cx="1924284" cy="188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5"/>
          <p:cNvSpPr txBox="1"/>
          <p:nvPr>
            <p:ph idx="1" type="body"/>
          </p:nvPr>
        </p:nvSpPr>
        <p:spPr>
          <a:xfrm>
            <a:off x="996100" y="5195525"/>
            <a:ext cx="6576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chemeClr val="accent3"/>
                </a:solidFill>
              </a:rPr>
              <a:t>for</a:t>
            </a:r>
            <a:endParaRPr b="1" sz="350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28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6"/>
          <p:cNvSpPr txBox="1"/>
          <p:nvPr>
            <p:ph type="title"/>
          </p:nvPr>
        </p:nvSpPr>
        <p:spPr>
          <a:xfrm>
            <a:off x="797500" y="4819275"/>
            <a:ext cx="139578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Grammaire</a:t>
            </a:r>
            <a:endParaRPr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Using the pronoun </a:t>
            </a:r>
            <a:r>
              <a:rPr i="1" lang="en-GB" sz="7200"/>
              <a:t>y</a:t>
            </a:r>
            <a:endParaRPr sz="7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</p:txBody>
      </p:sp>
      <p:sp>
        <p:nvSpPr>
          <p:cNvPr id="259" name="Google Shape;259;p36"/>
          <p:cNvSpPr/>
          <p:nvPr/>
        </p:nvSpPr>
        <p:spPr>
          <a:xfrm>
            <a:off x="719175" y="680550"/>
            <a:ext cx="3052200" cy="3037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0" name="Google Shape;26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588" y="837500"/>
            <a:ext cx="2721373" cy="272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