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10287000" cx="18288000"/>
  <p:notesSz cx="6858000" cy="9144000"/>
  <p:embeddedFontLst>
    <p:embeddedFont>
      <p:font typeface="Montserrat SemiBold"/>
      <p:regular r:id="rId12"/>
      <p:bold r:id="rId13"/>
      <p:italic r:id="rId14"/>
      <p:boldItalic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Montserrat Medium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ECA7981-D83C-4B53-B357-BA33B45B8912}">
  <a:tblStyle styleId="{8ECA7981-D83C-4B53-B357-BA33B45B891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F8BD179A-898D-47FF-92D5-3490559FF0D4}" styleName="Table_1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regular.fntdata"/><Relationship Id="rId11" Type="http://schemas.openxmlformats.org/officeDocument/2006/relationships/slide" Target="slides/slide6.xml"/><Relationship Id="rId22" Type="http://schemas.openxmlformats.org/officeDocument/2006/relationships/font" Target="fonts/MontserratMedium-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bold.fntdata"/><Relationship Id="rId13" Type="http://schemas.openxmlformats.org/officeDocument/2006/relationships/font" Target="fonts/MontserratSemiBold-bold.fntdata"/><Relationship Id="rId12" Type="http://schemas.openxmlformats.org/officeDocument/2006/relationships/font" Target="fonts/MontserratSemiBold-regular.fntdata"/><Relationship Id="rId23" Type="http://schemas.openxmlformats.org/officeDocument/2006/relationships/font" Target="fonts/MontserratMedium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SemiBold-boldItalic.fntdata"/><Relationship Id="rId14" Type="http://schemas.openxmlformats.org/officeDocument/2006/relationships/font" Target="fonts/MontserratSemiBold-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cb6b5987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cb6b5987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cb6b5987f_0_2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8cb6b5987f_0_2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cb6b5987f_0_4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8cb6b5987f_0_4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695a2955e_0_1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8695a2955e_0_1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8e9be066e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8e9be066e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8ce3277bb3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8ce3277bb3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8" name="Google Shape;78;p14"/>
          <p:cNvSpPr txBox="1"/>
          <p:nvPr>
            <p:ph idx="1" type="body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2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3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1" name="Google Shape;81;p14"/>
          <p:cNvSpPr txBox="1"/>
          <p:nvPr>
            <p:ph idx="4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5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3" name="Google Shape;83;p14"/>
          <p:cNvSpPr txBox="1"/>
          <p:nvPr>
            <p:ph idx="6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7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/>
          <p:nvPr>
            <p:ph type="ctrTitle"/>
          </p:nvPr>
        </p:nvSpPr>
        <p:spPr>
          <a:xfrm>
            <a:off x="1062250" y="3482425"/>
            <a:ext cx="8749500" cy="2667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Acceleration RPA 1</a:t>
            </a:r>
            <a:endParaRPr/>
          </a:p>
        </p:txBody>
      </p:sp>
      <p:sp>
        <p:nvSpPr>
          <p:cNvPr id="90" name="Google Shape;90;p15"/>
          <p:cNvSpPr txBox="1"/>
          <p:nvPr>
            <p:ph idx="2" type="subTitle"/>
          </p:nvPr>
        </p:nvSpPr>
        <p:spPr>
          <a:xfrm>
            <a:off x="1835900" y="16421900"/>
            <a:ext cx="15804000" cy="247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Miss Whittick</a:t>
            </a:r>
            <a:endParaRPr/>
          </a:p>
        </p:txBody>
      </p:sp>
      <p:sp>
        <p:nvSpPr>
          <p:cNvPr id="91" name="Google Shape;91;p15"/>
          <p:cNvSpPr txBox="1"/>
          <p:nvPr/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Combine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d Science - Physics - Key Stage 4 - F</a:t>
            </a: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orces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2" name="Google Shape;92;p15"/>
          <p:cNvSpPr txBox="1"/>
          <p:nvPr/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 SemiBold"/>
                <a:ea typeface="Montserrat SemiBold"/>
                <a:cs typeface="Montserrat SemiBold"/>
                <a:sym typeface="Montserrat SemiBold"/>
              </a:rPr>
              <a:t>Mr Saville</a:t>
            </a:r>
            <a:endParaRPr sz="2800"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/>
          <p:nvPr>
            <p:ph type="title"/>
          </p:nvPr>
        </p:nvSpPr>
        <p:spPr>
          <a:xfrm>
            <a:off x="754750" y="890050"/>
            <a:ext cx="13201200" cy="1010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Warm up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8" name="Google Shape;98;p16"/>
          <p:cNvSpPr txBox="1"/>
          <p:nvPr>
            <p:ph idx="1" type="body"/>
          </p:nvPr>
        </p:nvSpPr>
        <p:spPr>
          <a:xfrm>
            <a:off x="754750" y="2199450"/>
            <a:ext cx="16772400" cy="66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1.What relationship is there between force and acceleration?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2.Which of Newton’s laws is this?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3.What is the equation linking force, mass and acceleration?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4.What is the force applied if a 2.5 kg mass has an acceleration of 4 m/s</a:t>
            </a:r>
            <a:r>
              <a:rPr baseline="30000" lang="en-GB">
                <a:solidFill>
                  <a:srgbClr val="000000"/>
                </a:solidFill>
              </a:rPr>
              <a:t>2</a:t>
            </a:r>
            <a:r>
              <a:rPr lang="en-GB">
                <a:solidFill>
                  <a:srgbClr val="000000"/>
                </a:solidFill>
              </a:rPr>
              <a:t>?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5.What is the acceleration when a mass of 10 kg has 20 N of force applied?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"/>
          <p:cNvSpPr txBox="1"/>
          <p:nvPr>
            <p:ph type="title"/>
          </p:nvPr>
        </p:nvSpPr>
        <p:spPr>
          <a:xfrm>
            <a:off x="754750" y="890050"/>
            <a:ext cx="13201200" cy="1010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Practice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5" name="Google Shape;105;p17"/>
          <p:cNvSpPr txBox="1"/>
          <p:nvPr>
            <p:ph idx="1" type="body"/>
          </p:nvPr>
        </p:nvSpPr>
        <p:spPr>
          <a:xfrm>
            <a:off x="678550" y="1818450"/>
            <a:ext cx="16772400" cy="66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What is your hypothesis for the practical?</a:t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As the …………………………. is increased,  the ……………………………. will ……………………………..</a:t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000000"/>
              </a:solidFill>
            </a:endParaRPr>
          </a:p>
          <a:p>
            <a:pPr indent="-431800" lvl="0" marL="457200" rtl="0" algn="l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What is the </a:t>
            </a:r>
            <a:r>
              <a:rPr lang="en-GB">
                <a:solidFill>
                  <a:srgbClr val="000000"/>
                </a:solidFill>
              </a:rPr>
              <a:t>independent</a:t>
            </a:r>
            <a:r>
              <a:rPr lang="en-GB">
                <a:solidFill>
                  <a:srgbClr val="000000"/>
                </a:solidFill>
              </a:rPr>
              <a:t> variable for this practical?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What is the dependent variable for this practical?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What are the control variables for this practical?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06" name="Google Shape;106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/>
          <p:nvPr>
            <p:ph idx="1" type="body"/>
          </p:nvPr>
        </p:nvSpPr>
        <p:spPr>
          <a:xfrm>
            <a:off x="917950" y="19856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2800"/>
              <a:t>Complete the table below, giving the reasons for each of these steps in our method .</a:t>
            </a:r>
            <a:endParaRPr sz="2800"/>
          </a:p>
        </p:txBody>
      </p:sp>
      <p:sp>
        <p:nvSpPr>
          <p:cNvPr id="112" name="Google Shape;112;p18"/>
          <p:cNvSpPr txBox="1"/>
          <p:nvPr>
            <p:ph type="title"/>
          </p:nvPr>
        </p:nvSpPr>
        <p:spPr>
          <a:xfrm>
            <a:off x="917950" y="890050"/>
            <a:ext cx="13201200" cy="1038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3" name="Google Shape;113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4" name="Google Shape;114;p18"/>
          <p:cNvSpPr txBox="1"/>
          <p:nvPr/>
        </p:nvSpPr>
        <p:spPr>
          <a:xfrm>
            <a:off x="304800" y="304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8"/>
          <p:cNvSpPr txBox="1"/>
          <p:nvPr/>
        </p:nvSpPr>
        <p:spPr>
          <a:xfrm>
            <a:off x="304800" y="304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16" name="Google Shape;116;p18"/>
          <p:cNvGraphicFramePr/>
          <p:nvPr/>
        </p:nvGraphicFramePr>
        <p:xfrm>
          <a:off x="1028650" y="2862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{8ECA7981-D83C-4B53-B357-BA33B45B8912}</a:tableStyleId>
              </a:tblPr>
              <a:tblGrid>
                <a:gridCol w="8191500"/>
                <a:gridCol w="8191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Method </a:t>
                      </a:r>
                      <a:endParaRPr b="1"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Reason</a:t>
                      </a:r>
                      <a:endParaRPr b="1"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Set up the air track and </a:t>
                      </a: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vacuum</a:t>
                      </a: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cleaner on ‘blow’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Set the light gates a set distance apart, and connect to software. Set the card on the glider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Ensure weight stack does not </a:t>
                      </a: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reach</a:t>
                      </a: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the floor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Calculate acceleration with 200g mass added to the trolley, repeat 3 times.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Add a further 200g mass and repeat. Do this for a further 3 times adding 200g each time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2" name="Google Shape;122;p1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Results - Independent Practice</a:t>
            </a:r>
            <a:endParaRPr>
              <a:solidFill>
                <a:schemeClr val="dk2"/>
              </a:solidFill>
            </a:endParaRPr>
          </a:p>
        </p:txBody>
      </p:sp>
      <p:graphicFrame>
        <p:nvGraphicFramePr>
          <p:cNvPr id="123" name="Google Shape;123;p19"/>
          <p:cNvGraphicFramePr/>
          <p:nvPr/>
        </p:nvGraphicFramePr>
        <p:xfrm>
          <a:off x="421275" y="3227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{F8BD179A-898D-47FF-92D5-3490559FF0D4}</a:tableStyleId>
              </a:tblPr>
              <a:tblGrid>
                <a:gridCol w="2030900"/>
                <a:gridCol w="3355025"/>
                <a:gridCol w="3314975"/>
                <a:gridCol w="3446800"/>
                <a:gridCol w="3604375"/>
              </a:tblGrid>
              <a:tr h="581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Mass added 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Acceleration  1 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Acceleration  2 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Acceleration  3 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Mean Acceleration   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0.2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2.90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2.90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2.84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0.4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2.22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2.37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2.21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0.6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1.94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1.81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1.84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0.8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1.66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1.54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1.55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1.0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1.45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1.31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1.42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24" name="Google Shape;124;p19"/>
          <p:cNvSpPr/>
          <p:nvPr/>
        </p:nvSpPr>
        <p:spPr>
          <a:xfrm>
            <a:off x="12636875" y="3227300"/>
            <a:ext cx="3536400" cy="4430700"/>
          </a:xfrm>
          <a:prstGeom prst="rect">
            <a:avLst/>
          </a:prstGeom>
          <a:noFill/>
          <a:ln cap="flat" cmpd="sng" w="1143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9"/>
          <p:cNvSpPr txBox="1"/>
          <p:nvPr/>
        </p:nvSpPr>
        <p:spPr>
          <a:xfrm>
            <a:off x="614975" y="1761100"/>
            <a:ext cx="14815500" cy="11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Copy and complete the results table; complete the table headings (units) and calculate the mean accelerations.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1" name="Google Shape;131;p20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Analysis</a:t>
            </a:r>
            <a:r>
              <a:rPr lang="en-GB">
                <a:solidFill>
                  <a:schemeClr val="dk2"/>
                </a:solidFill>
              </a:rPr>
              <a:t> - Independent Practice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2" name="Google Shape;132;p20"/>
          <p:cNvSpPr txBox="1"/>
          <p:nvPr/>
        </p:nvSpPr>
        <p:spPr>
          <a:xfrm>
            <a:off x="582500" y="2199450"/>
            <a:ext cx="4337400" cy="65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AutoNum type="arabicParenR"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Draw out an </a:t>
            </a: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appropriate</a:t>
            </a: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scale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AutoNum type="arabicParenR"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Label each axis correctly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AutoNum type="arabicParenR"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Plot the results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AutoNum type="arabicParenR"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Draw a line of best fit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AutoNum type="arabicParenR"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State what the results show - is there any </a:t>
            </a: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relationship</a:t>
            </a: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between the 2 variables? 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AutoNum type="arabicParenR"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Does this prove the </a:t>
            </a: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hypothesis</a:t>
            </a: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?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33" name="Google Shape;13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83274" y="1739950"/>
            <a:ext cx="12355476" cy="746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