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5.xml"/><Relationship Id="rId22" Type="http://schemas.openxmlformats.org/officeDocument/2006/relationships/font" Target="fonts/MontserratMedium-bold.fntdata"/><Relationship Id="rId10" Type="http://schemas.openxmlformats.org/officeDocument/2006/relationships/slide" Target="slides/slide4.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6.xml"/><Relationship Id="rId23" Type="http://schemas.openxmlformats.org/officeDocument/2006/relationships/font" Target="fonts/MontserratMedium-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Master" Target="slideMasters/slideMaster2.xml"/><Relationship Id="rId19" Type="http://schemas.openxmlformats.org/officeDocument/2006/relationships/font" Target="fonts/Montserrat-italic.fntdata"/><Relationship Id="rId6" Type="http://schemas.openxmlformats.org/officeDocument/2006/relationships/notesMaster" Target="notesMasters/notesMaster1.xml"/><Relationship Id="rId18" Type="http://schemas.openxmlformats.org/officeDocument/2006/relationships/font" Target="fonts/Montserrat-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94c7c1e68_1_2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94c7c1e68_1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928f5f100_0_2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928f5f100_0_2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894c7c1e6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894c7c1e6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894c7c1e68_1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894c7c1e68_1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894c7c1e68_1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894c7c1e68_1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Pause now to attempt the question or stay with me to see my answer structure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8928f5f100_0_3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8928f5f100_0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Clr>
                <a:schemeClr val="lt1"/>
              </a:buClr>
              <a:buSzPts val="5200"/>
              <a:buNone/>
              <a:defRPr sz="5200">
                <a:solidFill>
                  <a:schemeClr val="lt1"/>
                </a:solidFill>
              </a:defRPr>
            </a:lvl2pPr>
            <a:lvl3pPr lvl="2" rtl="0" algn="ctr">
              <a:spcBef>
                <a:spcPts val="0"/>
              </a:spcBef>
              <a:spcAft>
                <a:spcPts val="0"/>
              </a:spcAft>
              <a:buClr>
                <a:schemeClr val="lt1"/>
              </a:buClr>
              <a:buSzPts val="5200"/>
              <a:buNone/>
              <a:defRPr sz="5200">
                <a:solidFill>
                  <a:schemeClr val="lt1"/>
                </a:solidFill>
              </a:defRPr>
            </a:lvl3pPr>
            <a:lvl4pPr lvl="3" rtl="0" algn="ctr">
              <a:spcBef>
                <a:spcPts val="0"/>
              </a:spcBef>
              <a:spcAft>
                <a:spcPts val="0"/>
              </a:spcAft>
              <a:buClr>
                <a:schemeClr val="lt1"/>
              </a:buClr>
              <a:buSzPts val="5200"/>
              <a:buNone/>
              <a:defRPr sz="5200">
                <a:solidFill>
                  <a:schemeClr val="lt1"/>
                </a:solidFill>
              </a:defRPr>
            </a:lvl4pPr>
            <a:lvl5pPr lvl="4" rtl="0" algn="ctr">
              <a:spcBef>
                <a:spcPts val="0"/>
              </a:spcBef>
              <a:spcAft>
                <a:spcPts val="0"/>
              </a:spcAft>
              <a:buClr>
                <a:schemeClr val="lt1"/>
              </a:buClr>
              <a:buSzPts val="5200"/>
              <a:buNone/>
              <a:defRPr sz="5200">
                <a:solidFill>
                  <a:schemeClr val="lt1"/>
                </a:solidFill>
              </a:defRPr>
            </a:lvl5pPr>
            <a:lvl6pPr lvl="5" rtl="0" algn="ctr">
              <a:spcBef>
                <a:spcPts val="0"/>
              </a:spcBef>
              <a:spcAft>
                <a:spcPts val="0"/>
              </a:spcAft>
              <a:buClr>
                <a:schemeClr val="lt1"/>
              </a:buClr>
              <a:buSzPts val="5200"/>
              <a:buNone/>
              <a:defRPr sz="5200">
                <a:solidFill>
                  <a:schemeClr val="lt1"/>
                </a:solidFill>
              </a:defRPr>
            </a:lvl6pPr>
            <a:lvl7pPr lvl="6" rtl="0" algn="ctr">
              <a:spcBef>
                <a:spcPts val="0"/>
              </a:spcBef>
              <a:spcAft>
                <a:spcPts val="0"/>
              </a:spcAft>
              <a:buClr>
                <a:schemeClr val="lt1"/>
              </a:buClr>
              <a:buSzPts val="5200"/>
              <a:buNone/>
              <a:defRPr sz="5200">
                <a:solidFill>
                  <a:schemeClr val="lt1"/>
                </a:solidFill>
              </a:defRPr>
            </a:lvl7pPr>
            <a:lvl8pPr lvl="7" rtl="0" algn="ctr">
              <a:spcBef>
                <a:spcPts val="0"/>
              </a:spcBef>
              <a:spcAft>
                <a:spcPts val="0"/>
              </a:spcAft>
              <a:buClr>
                <a:schemeClr val="lt1"/>
              </a:buClr>
              <a:buSzPts val="5200"/>
              <a:buNone/>
              <a:defRPr sz="5200">
                <a:solidFill>
                  <a:schemeClr val="lt1"/>
                </a:solidFill>
              </a:defRPr>
            </a:lvl8pPr>
            <a:lvl9pPr lvl="8" rtl="0" algn="ctr">
              <a:spcBef>
                <a:spcPts val="0"/>
              </a:spcBef>
              <a:spcAft>
                <a:spcPts val="0"/>
              </a:spcAft>
              <a:buClr>
                <a:schemeClr val="lt1"/>
              </a:buClr>
              <a:buSzPts val="5200"/>
              <a:buNone/>
              <a:defRPr sz="5200">
                <a:solidFill>
                  <a:schemeClr val="lt1"/>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chemeClr val="lt1"/>
              </a:buClr>
              <a:buSzPts val="1800"/>
              <a:buNone/>
              <a:defRPr sz="1800">
                <a:solidFill>
                  <a:schemeClr val="lt1"/>
                </a:solidFill>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1000"/>
              </a:spcBef>
              <a:spcAft>
                <a:spcPts val="0"/>
              </a:spcAft>
              <a:buNone/>
              <a:defRPr/>
            </a:lvl3pPr>
            <a:lvl4pPr lvl="3" rtl="0">
              <a:spcBef>
                <a:spcPts val="1000"/>
              </a:spcBef>
              <a:spcAft>
                <a:spcPts val="0"/>
              </a:spcAft>
              <a:buNone/>
              <a:defRPr/>
            </a:lvl4pPr>
            <a:lvl5pPr lvl="4" rtl="0">
              <a:spcBef>
                <a:spcPts val="1000"/>
              </a:spcBef>
              <a:spcAft>
                <a:spcPts val="0"/>
              </a:spcAft>
              <a:buNone/>
              <a:defRPr/>
            </a:lvl5pPr>
            <a:lvl6pPr lvl="5" rtl="0">
              <a:spcBef>
                <a:spcPts val="1000"/>
              </a:spcBef>
              <a:spcAft>
                <a:spcPts val="0"/>
              </a:spcAft>
              <a:buNone/>
              <a:defRPr/>
            </a:lvl6pPr>
            <a:lvl7pPr lvl="6" rtl="0">
              <a:spcBef>
                <a:spcPts val="1000"/>
              </a:spcBef>
              <a:spcAft>
                <a:spcPts val="0"/>
              </a:spcAft>
              <a:buNone/>
              <a:defRPr/>
            </a:lvl7pPr>
            <a:lvl8pPr lvl="7" rtl="0">
              <a:spcBef>
                <a:spcPts val="1000"/>
              </a:spcBef>
              <a:spcAft>
                <a:spcPts val="0"/>
              </a:spcAft>
              <a:buNone/>
              <a:defRPr/>
            </a:lvl8pPr>
            <a:lvl9pPr lvl="8" rtl="0">
              <a:spcBef>
                <a:spcPts val="1000"/>
              </a:spcBef>
              <a:spcAft>
                <a:spcPts val="1000"/>
              </a:spcAft>
              <a:buNone/>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chemeClr val="lt1"/>
                </a:solidFill>
                <a:latin typeface="Montserrat Medium"/>
                <a:ea typeface="Montserrat Medium"/>
                <a:cs typeface="Montserrat Medium"/>
                <a:sym typeface="Montserrat Medium"/>
              </a:defRPr>
            </a:lvl1pPr>
            <a:lvl2pPr lvl="1" rtl="0">
              <a:buNone/>
              <a:defRPr sz="800">
                <a:solidFill>
                  <a:schemeClr val="lt1"/>
                </a:solidFill>
                <a:latin typeface="Montserrat Medium"/>
                <a:ea typeface="Montserrat Medium"/>
                <a:cs typeface="Montserrat Medium"/>
                <a:sym typeface="Montserrat Medium"/>
              </a:defRPr>
            </a:lvl2pPr>
            <a:lvl3pPr lvl="2" rtl="0">
              <a:buNone/>
              <a:defRPr sz="800">
                <a:solidFill>
                  <a:schemeClr val="lt1"/>
                </a:solidFill>
                <a:latin typeface="Montserrat Medium"/>
                <a:ea typeface="Montserrat Medium"/>
                <a:cs typeface="Montserrat Medium"/>
                <a:sym typeface="Montserrat Medium"/>
              </a:defRPr>
            </a:lvl3pPr>
            <a:lvl4pPr lvl="3" rtl="0">
              <a:buNone/>
              <a:defRPr sz="800">
                <a:solidFill>
                  <a:schemeClr val="lt1"/>
                </a:solidFill>
                <a:latin typeface="Montserrat Medium"/>
                <a:ea typeface="Montserrat Medium"/>
                <a:cs typeface="Montserrat Medium"/>
                <a:sym typeface="Montserrat Medium"/>
              </a:defRPr>
            </a:lvl4pPr>
            <a:lvl5pPr lvl="4" rtl="0">
              <a:buNone/>
              <a:defRPr sz="800">
                <a:solidFill>
                  <a:schemeClr val="lt1"/>
                </a:solidFill>
                <a:latin typeface="Montserrat Medium"/>
                <a:ea typeface="Montserrat Medium"/>
                <a:cs typeface="Montserrat Medium"/>
                <a:sym typeface="Montserrat Medium"/>
              </a:defRPr>
            </a:lvl5pPr>
            <a:lvl6pPr lvl="5" rtl="0">
              <a:buNone/>
              <a:defRPr sz="800">
                <a:solidFill>
                  <a:schemeClr val="lt1"/>
                </a:solidFill>
                <a:latin typeface="Montserrat Medium"/>
                <a:ea typeface="Montserrat Medium"/>
                <a:cs typeface="Montserrat Medium"/>
                <a:sym typeface="Montserrat Medium"/>
              </a:defRPr>
            </a:lvl6pPr>
            <a:lvl7pPr lvl="6" rtl="0">
              <a:buNone/>
              <a:defRPr sz="800">
                <a:solidFill>
                  <a:schemeClr val="lt1"/>
                </a:solidFill>
                <a:latin typeface="Montserrat Medium"/>
                <a:ea typeface="Montserrat Medium"/>
                <a:cs typeface="Montserrat Medium"/>
                <a:sym typeface="Montserrat Medium"/>
              </a:defRPr>
            </a:lvl7pPr>
            <a:lvl8pPr lvl="7" rtl="0">
              <a:buNone/>
              <a:defRPr sz="800">
                <a:solidFill>
                  <a:schemeClr val="lt1"/>
                </a:solidFill>
                <a:latin typeface="Montserrat Medium"/>
                <a:ea typeface="Montserrat Medium"/>
                <a:cs typeface="Montserrat Medium"/>
                <a:sym typeface="Montserrat Medium"/>
              </a:defRPr>
            </a:lvl8pPr>
            <a:lvl9pPr lvl="8" rtl="0">
              <a:buNone/>
              <a:defRPr sz="8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sz="1200"/>
            </a:lvl5pPr>
            <a:lvl6pPr indent="-304800" lvl="5" marL="2743200" rtl="0">
              <a:spcBef>
                <a:spcPts val="600"/>
              </a:spcBef>
              <a:spcAft>
                <a:spcPts val="0"/>
              </a:spcAft>
              <a:buSzPts val="1200"/>
              <a:buChar char="–"/>
              <a:defRPr sz="1200"/>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sz="1200"/>
            </a:lvl5pPr>
            <a:lvl6pPr indent="-304800" lvl="5" marL="2743200" rtl="0">
              <a:spcBef>
                <a:spcPts val="600"/>
              </a:spcBef>
              <a:spcAft>
                <a:spcPts val="0"/>
              </a:spcAft>
              <a:buSzPts val="1200"/>
              <a:buChar char="–"/>
              <a:defRPr sz="1200"/>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body"/>
          </p:nvPr>
        </p:nvSpPr>
        <p:spPr>
          <a:xfrm>
            <a:off x="453200" y="1428925"/>
            <a:ext cx="8231700" cy="4053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82" name="Google Shape;82;p19"/>
          <p:cNvSpPr txBox="1"/>
          <p:nvPr>
            <p:ph idx="2"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3" name="Google Shape;83;p19"/>
          <p:cNvSpPr txBox="1"/>
          <p:nvPr>
            <p:ph idx="3"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84" name="Google Shape;84;p19"/>
          <p:cNvSpPr txBox="1"/>
          <p:nvPr>
            <p:ph idx="4"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5" name="Google Shape;85;p19"/>
          <p:cNvSpPr txBox="1"/>
          <p:nvPr>
            <p:ph idx="5"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86" name="Google Shape;86;p19"/>
          <p:cNvSpPr txBox="1"/>
          <p:nvPr>
            <p:ph idx="6"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7" name="Google Shape;87;p19"/>
          <p:cNvSpPr txBox="1"/>
          <p:nvPr>
            <p:ph idx="7"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8" name="Shape 88"/>
        <p:cNvGrpSpPr/>
        <p:nvPr/>
      </p:nvGrpSpPr>
      <p:grpSpPr>
        <a:xfrm>
          <a:off x="0" y="0"/>
          <a:ext cx="0" cy="0"/>
          <a:chOff x="0" y="0"/>
          <a:chExt cx="0" cy="0"/>
        </a:xfrm>
      </p:grpSpPr>
      <p:sp>
        <p:nvSpPr>
          <p:cNvPr id="89" name="Google Shape;89;p20"/>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0" name="Google Shape;90;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1" name="Google Shape;91;p20"/>
          <p:cNvSpPr txBox="1"/>
          <p:nvPr>
            <p:ph idx="2" type="subTitle"/>
          </p:nvPr>
        </p:nvSpPr>
        <p:spPr>
          <a:xfrm>
            <a:off x="5555725" y="2671200"/>
            <a:ext cx="3129300" cy="3945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2" name="Google Shape;92;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93" name="Google Shape;93;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4" name="Google Shape;94;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95" name="Google Shape;95;p20"/>
          <p:cNvSpPr txBox="1"/>
          <p:nvPr>
            <p:ph idx="6" type="subTitle"/>
          </p:nvPr>
        </p:nvSpPr>
        <p:spPr>
          <a:xfrm>
            <a:off x="5555725" y="3177725"/>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6" name="Google Shape;96;p20"/>
          <p:cNvSpPr txBox="1"/>
          <p:nvPr>
            <p:ph idx="7" type="subTitle"/>
          </p:nvPr>
        </p:nvSpPr>
        <p:spPr>
          <a:xfrm>
            <a:off x="5555725" y="368425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7" name="Google Shape;97;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8" name="Shape 98"/>
        <p:cNvGrpSpPr/>
        <p:nvPr/>
      </p:nvGrpSpPr>
      <p:grpSpPr>
        <a:xfrm>
          <a:off x="0" y="0"/>
          <a:ext cx="0" cy="0"/>
          <a:chOff x="0" y="0"/>
          <a:chExt cx="0" cy="0"/>
        </a:xfrm>
      </p:grpSpPr>
      <p:sp>
        <p:nvSpPr>
          <p:cNvPr id="99" name="Google Shape;99;p21"/>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0" name="Google Shape;100;p21"/>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1" name="Google Shape;101;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2" name="Google Shape;102;p21"/>
          <p:cNvSpPr txBox="1"/>
          <p:nvPr>
            <p:ph idx="3" type="subTitle"/>
          </p:nvPr>
        </p:nvSpPr>
        <p:spPr>
          <a:xfrm>
            <a:off x="4734000" y="1438150"/>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3" name="Google Shape;103;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4" name="Google Shape;104;p21"/>
          <p:cNvSpPr txBox="1"/>
          <p:nvPr>
            <p:ph idx="5" type="subTitle"/>
          </p:nvPr>
        </p:nvSpPr>
        <p:spPr>
          <a:xfrm>
            <a:off x="458975" y="2952375"/>
            <a:ext cx="3128400" cy="453300"/>
          </a:xfrm>
          <a:prstGeom prst="rect">
            <a:avLst/>
          </a:prstGeom>
          <a:solidFill>
            <a:schemeClr val="accent2"/>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5" name="Google Shape;105;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6" name="Google Shape;106;p21"/>
          <p:cNvSpPr txBox="1"/>
          <p:nvPr>
            <p:ph idx="7" type="subTitle"/>
          </p:nvPr>
        </p:nvSpPr>
        <p:spPr>
          <a:xfrm>
            <a:off x="4734000" y="2952375"/>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7" name="Google Shape;107;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8" name="Google Shape;108;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9" name="Shape 109"/>
        <p:cNvGrpSpPr/>
        <p:nvPr/>
      </p:nvGrpSpPr>
      <p:grpSpPr>
        <a:xfrm>
          <a:off x="0" y="0"/>
          <a:ext cx="0" cy="0"/>
          <a:chOff x="0" y="0"/>
          <a:chExt cx="0" cy="0"/>
        </a:xfrm>
      </p:grpSpPr>
      <p:sp>
        <p:nvSpPr>
          <p:cNvPr id="110" name="Google Shape;110;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1" name="Google Shape;111;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sz="1200"/>
            </a:lvl5pPr>
            <a:lvl6pPr indent="-304800" lvl="5" marL="2743200" rtl="0">
              <a:spcBef>
                <a:spcPts val="600"/>
              </a:spcBef>
              <a:spcAft>
                <a:spcPts val="0"/>
              </a:spcAft>
              <a:buSzPts val="1200"/>
              <a:buChar char="–"/>
              <a:defRPr sz="1200"/>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12" name="Google Shape;112;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3" name="Shape 113"/>
        <p:cNvGrpSpPr/>
        <p:nvPr/>
      </p:nvGrpSpPr>
      <p:grpSpPr>
        <a:xfrm>
          <a:off x="0" y="0"/>
          <a:ext cx="0" cy="0"/>
          <a:chOff x="0" y="0"/>
          <a:chExt cx="0" cy="0"/>
        </a:xfrm>
      </p:grpSpPr>
      <p:sp>
        <p:nvSpPr>
          <p:cNvPr id="114" name="Google Shape;114;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600"/>
              <a:buFont typeface="Montserrat SemiBold"/>
              <a:buNone/>
              <a:defRPr b="0" i="1" sz="3600">
                <a:solidFill>
                  <a:schemeClr val="lt1"/>
                </a:solidFill>
                <a:latin typeface="Montserrat SemiBold"/>
                <a:ea typeface="Montserrat SemiBold"/>
                <a:cs typeface="Montserrat SemiBold"/>
                <a:sym typeface="Montserrat SemiBold"/>
              </a:defRPr>
            </a:lvl1pPr>
            <a:lvl2pPr lvl="1"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2pPr>
            <a:lvl3pPr lvl="2"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3pPr>
            <a:lvl4pPr lvl="3"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4pPr>
            <a:lvl5pPr lvl="4"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5pPr>
            <a:lvl6pPr lvl="5"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6pPr>
            <a:lvl7pPr lvl="6"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7pPr>
            <a:lvl8pPr lvl="7"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8pPr>
            <a:lvl9pPr lvl="8"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9pPr>
          </a:lstStyle>
          <a:p/>
        </p:txBody>
      </p:sp>
      <p:sp>
        <p:nvSpPr>
          <p:cNvPr id="115" name="Google Shape;115;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1000"/>
              </a:spcBef>
              <a:spcAft>
                <a:spcPts val="0"/>
              </a:spcAft>
              <a:buNone/>
              <a:defRPr/>
            </a:lvl3pPr>
            <a:lvl4pPr lvl="3" rtl="0">
              <a:spcBef>
                <a:spcPts val="1000"/>
              </a:spcBef>
              <a:spcAft>
                <a:spcPts val="0"/>
              </a:spcAft>
              <a:buNone/>
              <a:defRPr/>
            </a:lvl4pPr>
            <a:lvl5pPr lvl="4" rtl="0">
              <a:spcBef>
                <a:spcPts val="1000"/>
              </a:spcBef>
              <a:spcAft>
                <a:spcPts val="0"/>
              </a:spcAft>
              <a:buNone/>
              <a:defRPr/>
            </a:lvl5pPr>
            <a:lvl6pPr lvl="5" rtl="0">
              <a:spcBef>
                <a:spcPts val="1000"/>
              </a:spcBef>
              <a:spcAft>
                <a:spcPts val="0"/>
              </a:spcAft>
              <a:buNone/>
              <a:defRPr/>
            </a:lvl6pPr>
            <a:lvl7pPr lvl="6" rtl="0">
              <a:spcBef>
                <a:spcPts val="1000"/>
              </a:spcBef>
              <a:spcAft>
                <a:spcPts val="0"/>
              </a:spcAft>
              <a:buNone/>
              <a:defRPr/>
            </a:lvl7pPr>
            <a:lvl8pPr lvl="7" rtl="0">
              <a:spcBef>
                <a:spcPts val="1000"/>
              </a:spcBef>
              <a:spcAft>
                <a:spcPts val="0"/>
              </a:spcAft>
              <a:buNone/>
              <a:defRPr/>
            </a:lvl8pPr>
            <a:lvl9pPr lvl="8" rtl="0">
              <a:spcBef>
                <a:spcPts val="1000"/>
              </a:spcBef>
              <a:spcAft>
                <a:spcPts val="1000"/>
              </a:spcAft>
              <a:buNone/>
              <a:defRPr/>
            </a:lvl9pPr>
          </a:lstStyle>
          <a:p/>
        </p:txBody>
      </p:sp>
      <p:pic>
        <p:nvPicPr>
          <p:cNvPr id="116" name="Google Shape;116;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7" name="Shape 117"/>
        <p:cNvGrpSpPr/>
        <p:nvPr/>
      </p:nvGrpSpPr>
      <p:grpSpPr>
        <a:xfrm>
          <a:off x="0" y="0"/>
          <a:ext cx="0" cy="0"/>
          <a:chOff x="0" y="0"/>
          <a:chExt cx="0" cy="0"/>
        </a:xfrm>
      </p:grpSpPr>
      <p:sp>
        <p:nvSpPr>
          <p:cNvPr id="118" name="Google Shape;118;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9" name="Shape 119"/>
        <p:cNvGrpSpPr/>
        <p:nvPr/>
      </p:nvGrpSpPr>
      <p:grpSpPr>
        <a:xfrm>
          <a:off x="0" y="0"/>
          <a:ext cx="0" cy="0"/>
          <a:chOff x="0" y="0"/>
          <a:chExt cx="0" cy="0"/>
        </a:xfrm>
      </p:grpSpPr>
      <p:sp>
        <p:nvSpPr>
          <p:cNvPr id="120" name="Google Shape;120;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2.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3.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Clr>
                <a:schemeClr val="dk1"/>
              </a:buClr>
              <a:buSzPts val="2200"/>
              <a:buFont typeface="Montserrat"/>
              <a:buNone/>
              <a:defRPr b="1" sz="2200">
                <a:solidFill>
                  <a:schemeClr val="dk1"/>
                </a:solidFill>
                <a:latin typeface="Montserrat"/>
                <a:ea typeface="Montserrat"/>
                <a:cs typeface="Montserrat"/>
                <a:sym typeface="Montserrat"/>
              </a:defRPr>
            </a:lvl1pPr>
            <a:lvl2pPr lvl="1" rtl="0">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2pPr>
            <a:lvl3pPr lvl="2" rtl="0">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3pPr>
            <a:lvl4pPr lvl="3" rtl="0">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4pPr>
            <a:lvl5pPr lvl="4" rtl="0">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5pPr>
            <a:lvl6pPr lvl="5" rtl="0">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6pPr>
            <a:lvl7pPr lvl="6" rtl="0">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7pPr>
            <a:lvl8pPr lvl="7" rtl="0">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8pPr>
            <a:lvl9pPr lvl="8" rtl="0">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indent="-304800" lvl="4" marL="2286000" rtl="0">
              <a:lnSpc>
                <a:spcPct val="130000"/>
              </a:lnSpc>
              <a:spcBef>
                <a:spcPts val="8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indent="-304800" lvl="5" marL="2743200" rtl="0">
              <a:lnSpc>
                <a:spcPct val="130000"/>
              </a:lnSpc>
              <a:spcBef>
                <a:spcPts val="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indent="-292100" lvl="6" marL="3200400" rtl="0">
              <a:lnSpc>
                <a:spcPct val="130000"/>
              </a:lnSpc>
              <a:spcBef>
                <a:spcPts val="6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7pPr>
            <a:lvl8pPr indent="-292100" lvl="7" marL="3657600" rtl="0">
              <a:lnSpc>
                <a:spcPct val="130000"/>
              </a:lnSpc>
              <a:spcBef>
                <a:spcPts val="4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8pPr>
            <a:lvl9pPr indent="-279400" lvl="8" marL="4114800" rtl="0">
              <a:lnSpc>
                <a:spcPct val="130000"/>
              </a:lnSpc>
              <a:spcBef>
                <a:spcPts val="400"/>
              </a:spcBef>
              <a:spcAft>
                <a:spcPts val="200"/>
              </a:spcAft>
              <a:buClr>
                <a:schemeClr val="dk2"/>
              </a:buClr>
              <a:buSzPts val="800"/>
              <a:buFont typeface="Montserrat"/>
              <a:buChar char="–"/>
              <a:defRPr sz="8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chemeClr val="dk1"/>
                </a:solidFill>
                <a:latin typeface="Montserrat Medium"/>
                <a:ea typeface="Montserrat Medium"/>
                <a:cs typeface="Montserrat Medium"/>
                <a:sym typeface="Montserrat Medium"/>
              </a:defRPr>
            </a:lvl1pPr>
            <a:lvl2pPr lvl="1" rtl="0">
              <a:buNone/>
              <a:defRPr sz="800">
                <a:solidFill>
                  <a:schemeClr val="dk1"/>
                </a:solidFill>
                <a:latin typeface="Montserrat Medium"/>
                <a:ea typeface="Montserrat Medium"/>
                <a:cs typeface="Montserrat Medium"/>
                <a:sym typeface="Montserrat Medium"/>
              </a:defRPr>
            </a:lvl2pPr>
            <a:lvl3pPr lvl="2" rtl="0">
              <a:buNone/>
              <a:defRPr sz="800">
                <a:solidFill>
                  <a:schemeClr val="dk1"/>
                </a:solidFill>
                <a:latin typeface="Montserrat Medium"/>
                <a:ea typeface="Montserrat Medium"/>
                <a:cs typeface="Montserrat Medium"/>
                <a:sym typeface="Montserrat Medium"/>
              </a:defRPr>
            </a:lvl3pPr>
            <a:lvl4pPr lvl="3" rtl="0">
              <a:buNone/>
              <a:defRPr sz="800">
                <a:solidFill>
                  <a:schemeClr val="dk1"/>
                </a:solidFill>
                <a:latin typeface="Montserrat Medium"/>
                <a:ea typeface="Montserrat Medium"/>
                <a:cs typeface="Montserrat Medium"/>
                <a:sym typeface="Montserrat Medium"/>
              </a:defRPr>
            </a:lvl4pPr>
            <a:lvl5pPr lvl="4" rtl="0">
              <a:buNone/>
              <a:defRPr sz="800">
                <a:solidFill>
                  <a:schemeClr val="dk1"/>
                </a:solidFill>
                <a:latin typeface="Montserrat Medium"/>
                <a:ea typeface="Montserrat Medium"/>
                <a:cs typeface="Montserrat Medium"/>
                <a:sym typeface="Montserrat Medium"/>
              </a:defRPr>
            </a:lvl5pPr>
            <a:lvl6pPr lvl="5" rtl="0">
              <a:buNone/>
              <a:defRPr sz="800">
                <a:solidFill>
                  <a:schemeClr val="dk1"/>
                </a:solidFill>
                <a:latin typeface="Montserrat Medium"/>
                <a:ea typeface="Montserrat Medium"/>
                <a:cs typeface="Montserrat Medium"/>
                <a:sym typeface="Montserrat Medium"/>
              </a:defRPr>
            </a:lvl6pPr>
            <a:lvl7pPr lvl="6" rtl="0">
              <a:buNone/>
              <a:defRPr sz="800">
                <a:solidFill>
                  <a:schemeClr val="dk1"/>
                </a:solidFill>
                <a:latin typeface="Montserrat Medium"/>
                <a:ea typeface="Montserrat Medium"/>
                <a:cs typeface="Montserrat Medium"/>
                <a:sym typeface="Montserrat Medium"/>
              </a:defRPr>
            </a:lvl7pPr>
            <a:lvl8pPr lvl="7" rtl="0">
              <a:buNone/>
              <a:defRPr sz="800">
                <a:solidFill>
                  <a:schemeClr val="dk1"/>
                </a:solidFill>
                <a:latin typeface="Montserrat Medium"/>
                <a:ea typeface="Montserrat Medium"/>
                <a:cs typeface="Montserrat Medium"/>
                <a:sym typeface="Montserrat Medium"/>
              </a:defRPr>
            </a:lvl8pPr>
            <a:lvl9pPr lvl="8" rtl="0">
              <a:buNone/>
              <a:defRPr sz="8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4" name="Shape 124"/>
        <p:cNvGrpSpPr/>
        <p:nvPr/>
      </p:nvGrpSpPr>
      <p:grpSpPr>
        <a:xfrm>
          <a:off x="0" y="0"/>
          <a:ext cx="0" cy="0"/>
          <a:chOff x="0" y="0"/>
          <a:chExt cx="0" cy="0"/>
        </a:xfrm>
      </p:grpSpPr>
      <p:sp>
        <p:nvSpPr>
          <p:cNvPr id="125" name="Google Shape;125;p26"/>
          <p:cNvSpPr txBox="1"/>
          <p:nvPr>
            <p:ph idx="4294967295" type="ctrTitle"/>
          </p:nvPr>
        </p:nvSpPr>
        <p:spPr>
          <a:xfrm>
            <a:off x="459000" y="621775"/>
            <a:ext cx="8226000" cy="348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200">
                <a:solidFill>
                  <a:schemeClr val="dk2"/>
                </a:solidFill>
              </a:rPr>
              <a:t>Understanding risk management</a:t>
            </a:r>
            <a:endParaRPr sz="3200">
              <a:solidFill>
                <a:schemeClr val="dk2"/>
              </a:solidFill>
            </a:endParaRPr>
          </a:p>
          <a:p>
            <a:pPr indent="0" lvl="0" marL="0" rtl="0" algn="l">
              <a:spcBef>
                <a:spcPts val="0"/>
              </a:spcBef>
              <a:spcAft>
                <a:spcPts val="0"/>
              </a:spcAft>
              <a:buNone/>
            </a:pPr>
            <a:r>
              <a:t/>
            </a:r>
            <a:endParaRPr sz="3200"/>
          </a:p>
          <a:p>
            <a:pPr indent="0" lvl="0" marL="0" rtl="0" algn="l">
              <a:spcBef>
                <a:spcPts val="0"/>
              </a:spcBef>
              <a:spcAft>
                <a:spcPts val="0"/>
              </a:spcAft>
              <a:buNone/>
            </a:pPr>
            <a:r>
              <a:rPr lang="en-GB" sz="3200">
                <a:solidFill>
                  <a:schemeClr val="dk2"/>
                </a:solidFill>
              </a:rPr>
              <a:t>How well have UK governments managed risk?</a:t>
            </a:r>
            <a:endParaRPr sz="3200">
              <a:solidFill>
                <a:schemeClr val="dk2"/>
              </a:solidFill>
            </a:endParaRPr>
          </a:p>
        </p:txBody>
      </p:sp>
      <p:sp>
        <p:nvSpPr>
          <p:cNvPr id="126" name="Google Shape;126;p26"/>
          <p:cNvSpPr txBox="1"/>
          <p:nvPr>
            <p:ph idx="4294967295" type="subTitle"/>
          </p:nvPr>
        </p:nvSpPr>
        <p:spPr>
          <a:xfrm>
            <a:off x="459000" y="240175"/>
            <a:ext cx="8226000" cy="381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Citizenship</a:t>
            </a:r>
            <a:endParaRPr>
              <a:solidFill>
                <a:schemeClr val="dk2"/>
              </a:solidFill>
            </a:endParaRPr>
          </a:p>
          <a:p>
            <a:pPr indent="0" lvl="0" marL="0" rtl="0" algn="l">
              <a:spcBef>
                <a:spcPts val="1000"/>
              </a:spcBef>
              <a:spcAft>
                <a:spcPts val="1000"/>
              </a:spcAft>
              <a:buNone/>
            </a:pPr>
            <a:r>
              <a:t/>
            </a:r>
            <a:endParaRPr/>
          </a:p>
        </p:txBody>
      </p:sp>
      <p:sp>
        <p:nvSpPr>
          <p:cNvPr id="127" name="Google Shape;127;p26"/>
          <p:cNvSpPr txBox="1"/>
          <p:nvPr>
            <p:ph idx="4294967295" type="subTitle"/>
          </p:nvPr>
        </p:nvSpPr>
        <p:spPr>
          <a:xfrm>
            <a:off x="458975" y="3778125"/>
            <a:ext cx="4721700" cy="946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700">
                <a:solidFill>
                  <a:schemeClr val="dk2"/>
                </a:solidFill>
              </a:rPr>
              <a:t>Downloadable Resource</a:t>
            </a:r>
            <a:endParaRPr sz="2700">
              <a:solidFill>
                <a:schemeClr val="dk2"/>
              </a:solidFill>
            </a:endParaRPr>
          </a:p>
          <a:p>
            <a:pPr indent="0" lvl="0" marL="0" rtl="0" algn="l">
              <a:spcBef>
                <a:spcPts val="1000"/>
              </a:spcBef>
              <a:spcAft>
                <a:spcPts val="1000"/>
              </a:spcAft>
              <a:buNone/>
            </a:pPr>
            <a:r>
              <a:rPr lang="en-GB">
                <a:solidFill>
                  <a:schemeClr val="dk2"/>
                </a:solidFill>
              </a:rPr>
              <a:t>Mrs Haynes</a:t>
            </a:r>
            <a:endParaRPr>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7"/>
          <p:cNvSpPr txBox="1"/>
          <p:nvPr>
            <p:ph type="title"/>
          </p:nvPr>
        </p:nvSpPr>
        <p:spPr>
          <a:xfrm>
            <a:off x="429275" y="255100"/>
            <a:ext cx="3951000" cy="739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Source 1 - Wiltshire floods February 2020</a:t>
            </a:r>
            <a:endParaRPr>
              <a:solidFill>
                <a:schemeClr val="dk2"/>
              </a:solidFill>
            </a:endParaRPr>
          </a:p>
        </p:txBody>
      </p:sp>
      <p:sp>
        <p:nvSpPr>
          <p:cNvPr id="133" name="Google Shape;133;p27"/>
          <p:cNvSpPr txBox="1"/>
          <p:nvPr>
            <p:ph idx="1" type="body"/>
          </p:nvPr>
        </p:nvSpPr>
        <p:spPr>
          <a:xfrm>
            <a:off x="296500" y="1099725"/>
            <a:ext cx="4514700" cy="369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 press association article in the Wiltshire Times said, ‘Temporary flood defences had been pushed back towards a pub and other businesses, sparking fears that the defences could be fully breached. Residents in the Worcestershire town of Bewdley were forced to evacuate earlier after the river spilled over barriers at Beales Corner.’</a:t>
            </a:r>
            <a:endParaRPr/>
          </a:p>
          <a:p>
            <a:pPr indent="0" lvl="0" marL="0" rtl="0" algn="l">
              <a:spcBef>
                <a:spcPts val="1000"/>
              </a:spcBef>
              <a:spcAft>
                <a:spcPts val="0"/>
              </a:spcAft>
              <a:buNone/>
            </a:pPr>
            <a:r>
              <a:rPr lang="en-GB"/>
              <a:t>The blue temporary flood defences erected by the government’s Environmental Agency were completely overrun with water.</a:t>
            </a:r>
            <a:endParaRPr/>
          </a:p>
          <a:p>
            <a:pPr indent="0" lvl="0" marL="0" rtl="0" algn="l">
              <a:spcBef>
                <a:spcPts val="1000"/>
              </a:spcBef>
              <a:spcAft>
                <a:spcPts val="0"/>
              </a:spcAft>
              <a:buNone/>
            </a:pPr>
            <a:r>
              <a:t/>
            </a:r>
            <a:endParaRPr/>
          </a:p>
          <a:p>
            <a:pPr indent="0" lvl="0" marL="0" rtl="0" algn="l">
              <a:spcBef>
                <a:spcPts val="1000"/>
              </a:spcBef>
              <a:spcAft>
                <a:spcPts val="1000"/>
              </a:spcAft>
              <a:buNone/>
            </a:pPr>
            <a:r>
              <a:t/>
            </a:r>
            <a:endParaRPr/>
          </a:p>
        </p:txBody>
      </p:sp>
      <p:sp>
        <p:nvSpPr>
          <p:cNvPr id="134" name="Google Shape;134;p27"/>
          <p:cNvSpPr txBox="1"/>
          <p:nvPr/>
        </p:nvSpPr>
        <p:spPr>
          <a:xfrm>
            <a:off x="5006563" y="3434425"/>
            <a:ext cx="3520500" cy="180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t/>
            </a:r>
            <a:endParaRPr sz="800"/>
          </a:p>
          <a:p>
            <a:pPr indent="0" lvl="0" marL="0" rtl="0" algn="l">
              <a:lnSpc>
                <a:spcPct val="130000"/>
              </a:lnSpc>
              <a:spcBef>
                <a:spcPts val="0"/>
              </a:spcBef>
              <a:spcAft>
                <a:spcPts val="0"/>
              </a:spcAft>
              <a:buNone/>
            </a:pPr>
            <a:r>
              <a:t/>
            </a:r>
            <a:endParaRPr sz="800"/>
          </a:p>
        </p:txBody>
      </p:sp>
      <p:sp>
        <p:nvSpPr>
          <p:cNvPr id="135" name="Google Shape;135;p2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6" name="Google Shape;136;p27"/>
          <p:cNvSpPr txBox="1"/>
          <p:nvPr/>
        </p:nvSpPr>
        <p:spPr>
          <a:xfrm>
            <a:off x="5207550" y="4170275"/>
            <a:ext cx="3520500" cy="86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This could be used as an example of the government being </a:t>
            </a:r>
            <a:r>
              <a:rPr b="1" lang="en-GB">
                <a:solidFill>
                  <a:schemeClr val="dk2"/>
                </a:solidFill>
                <a:latin typeface="Montserrat"/>
                <a:ea typeface="Montserrat"/>
                <a:cs typeface="Montserrat"/>
                <a:sym typeface="Montserrat"/>
              </a:rPr>
              <a:t>underprepared</a:t>
            </a:r>
            <a:r>
              <a:rPr b="1" lang="en-GB">
                <a:solidFill>
                  <a:schemeClr val="dk2"/>
                </a:solidFill>
                <a:latin typeface="Montserrat"/>
                <a:ea typeface="Montserrat"/>
                <a:cs typeface="Montserrat"/>
                <a:sym typeface="Montserrat"/>
              </a:rPr>
              <a:t>.</a:t>
            </a:r>
            <a:endParaRPr b="1">
              <a:solidFill>
                <a:schemeClr val="dk2"/>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8"/>
          <p:cNvSpPr txBox="1"/>
          <p:nvPr>
            <p:ph type="title"/>
          </p:nvPr>
        </p:nvSpPr>
        <p:spPr>
          <a:xfrm>
            <a:off x="191300" y="78425"/>
            <a:ext cx="4906200" cy="366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600">
                <a:solidFill>
                  <a:schemeClr val="dk2"/>
                </a:solidFill>
              </a:rPr>
              <a:t>Source 2 - The Millennium Bug 2000</a:t>
            </a:r>
            <a:endParaRPr sz="1600">
              <a:solidFill>
                <a:schemeClr val="dk2"/>
              </a:solidFill>
            </a:endParaRPr>
          </a:p>
        </p:txBody>
      </p:sp>
      <p:sp>
        <p:nvSpPr>
          <p:cNvPr id="142" name="Google Shape;142;p28"/>
          <p:cNvSpPr txBox="1"/>
          <p:nvPr>
            <p:ph idx="1" type="body"/>
          </p:nvPr>
        </p:nvSpPr>
        <p:spPr>
          <a:xfrm>
            <a:off x="191300" y="373025"/>
            <a:ext cx="6102300" cy="456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Martyn Thomas wrote in The Guardian in 2019, ‘Many PCs could not handle dates in 2000. Faults were found in the computers that controlled factories and offshore oil platforms. The UK’s Rapier anti-aircraft missile system had a Y2K fault that would have prevented it firing. TaskForce 2000 led an awareness campaign, later joined by Action 2000 with a </a:t>
            </a:r>
            <a:r>
              <a:rPr b="1" lang="en-GB"/>
              <a:t>£17m government budget</a:t>
            </a:r>
            <a:r>
              <a:rPr lang="en-GB"/>
              <a:t>. The millennium bug was real and the internationally coordinated effort was a great success. Tens of thousands of failures were prevented.’ </a:t>
            </a:r>
            <a:endParaRPr/>
          </a:p>
          <a:p>
            <a:pPr indent="0" lvl="0" marL="0" rtl="0" algn="l">
              <a:spcBef>
                <a:spcPts val="1000"/>
              </a:spcBef>
              <a:spcAft>
                <a:spcPts val="0"/>
              </a:spcAft>
              <a:buNone/>
            </a:pPr>
            <a:r>
              <a:rPr lang="en-GB"/>
              <a:t>However, public perceptions of the risk led to hysteria. ‘News bulletins were filled with horror stories about how this error was going to cause deadly calamity’ a Jan’ 2019 article in the ‘Grimsby Live’ online newspaper tells us.</a:t>
            </a:r>
            <a:endParaRPr/>
          </a:p>
          <a:p>
            <a:pPr indent="0" lvl="0" marL="0" rtl="0" algn="l">
              <a:spcBef>
                <a:spcPts val="1000"/>
              </a:spcBef>
              <a:spcAft>
                <a:spcPts val="1000"/>
              </a:spcAft>
              <a:buNone/>
            </a:pPr>
            <a:r>
              <a:t/>
            </a:r>
            <a:endParaRPr/>
          </a:p>
        </p:txBody>
      </p:sp>
      <p:sp>
        <p:nvSpPr>
          <p:cNvPr id="143" name="Google Shape;143;p28"/>
          <p:cNvSpPr txBox="1"/>
          <p:nvPr/>
        </p:nvSpPr>
        <p:spPr>
          <a:xfrm>
            <a:off x="6313025" y="2953925"/>
            <a:ext cx="2745000" cy="180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t/>
            </a:r>
            <a:endParaRPr sz="800"/>
          </a:p>
          <a:p>
            <a:pPr indent="0" lvl="0" marL="0" rtl="0" algn="l">
              <a:lnSpc>
                <a:spcPct val="130000"/>
              </a:lnSpc>
              <a:spcBef>
                <a:spcPts val="0"/>
              </a:spcBef>
              <a:spcAft>
                <a:spcPts val="0"/>
              </a:spcAft>
              <a:buNone/>
            </a:pPr>
            <a:r>
              <a:t/>
            </a:r>
            <a:endParaRPr sz="800"/>
          </a:p>
          <a:p>
            <a:pPr indent="0" lvl="0" marL="0" rtl="0" algn="l">
              <a:lnSpc>
                <a:spcPct val="130000"/>
              </a:lnSpc>
              <a:spcBef>
                <a:spcPts val="0"/>
              </a:spcBef>
              <a:spcAft>
                <a:spcPts val="0"/>
              </a:spcAft>
              <a:buNone/>
            </a:pPr>
            <a:r>
              <a:t/>
            </a:r>
            <a:endParaRPr sz="800"/>
          </a:p>
        </p:txBody>
      </p:sp>
      <p:sp>
        <p:nvSpPr>
          <p:cNvPr id="144" name="Google Shape;144;p2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5" name="Google Shape;145;p28"/>
          <p:cNvSpPr txBox="1"/>
          <p:nvPr/>
        </p:nvSpPr>
        <p:spPr>
          <a:xfrm>
            <a:off x="6293825" y="3239125"/>
            <a:ext cx="2783400" cy="122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600">
                <a:solidFill>
                  <a:schemeClr val="dk2"/>
                </a:solidFill>
                <a:latin typeface="Montserrat"/>
                <a:ea typeface="Montserrat"/>
                <a:cs typeface="Montserrat"/>
                <a:sym typeface="Montserrat"/>
              </a:rPr>
              <a:t>This could be used as an example of the government being well or over-prepared.</a:t>
            </a:r>
            <a:endParaRPr b="1" sz="1600">
              <a:solidFill>
                <a:schemeClr val="dk2"/>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9"/>
          <p:cNvSpPr txBox="1"/>
          <p:nvPr>
            <p:ph type="title"/>
          </p:nvPr>
        </p:nvSpPr>
        <p:spPr>
          <a:xfrm>
            <a:off x="296500" y="255100"/>
            <a:ext cx="6035700" cy="337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800">
                <a:solidFill>
                  <a:schemeClr val="dk2"/>
                </a:solidFill>
              </a:rPr>
              <a:t>Source 3 - Nightingale Hospitals 2020</a:t>
            </a:r>
            <a:endParaRPr sz="1800">
              <a:solidFill>
                <a:schemeClr val="dk2"/>
              </a:solidFill>
            </a:endParaRPr>
          </a:p>
        </p:txBody>
      </p:sp>
      <p:sp>
        <p:nvSpPr>
          <p:cNvPr id="151" name="Google Shape;151;p29"/>
          <p:cNvSpPr txBox="1"/>
          <p:nvPr>
            <p:ph idx="1" type="body"/>
          </p:nvPr>
        </p:nvSpPr>
        <p:spPr>
          <a:xfrm>
            <a:off x="200850" y="592900"/>
            <a:ext cx="6561600" cy="4380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On 23 March the Prime Minister, Boris Johnson, announced lockdown measures in the UK. On 24 March, the government announced it would turn the ExCeL Centre in London into a temporary hospital to cope with patients affected by Covid 19. Work began almost immediately and was completed in nine days. Seven further temporary hospitals were erected in weeks.</a:t>
            </a:r>
            <a:endParaRPr/>
          </a:p>
          <a:p>
            <a:pPr indent="0" lvl="0" marL="0" rtl="0" algn="l">
              <a:spcBef>
                <a:spcPts val="1000"/>
              </a:spcBef>
              <a:spcAft>
                <a:spcPts val="0"/>
              </a:spcAft>
              <a:buNone/>
            </a:pPr>
            <a:r>
              <a:rPr lang="en-GB"/>
              <a:t>The Financial Times reported that NHS England has not disclosed how much the English Nightingales have cost, beyond pointing out that both the London and Birmingham hospitals are occupying their expansive sites rent-free. ‘With further waves of coronavirus possible, it is important that we have these extra facilities in place and treating patients’ said Simon Stevens, NHS England chief executive. </a:t>
            </a:r>
            <a:endParaRPr/>
          </a:p>
          <a:p>
            <a:pPr indent="0" lvl="0" marL="0" rtl="0" algn="l">
              <a:spcBef>
                <a:spcPts val="1000"/>
              </a:spcBef>
              <a:spcAft>
                <a:spcPts val="0"/>
              </a:spcAft>
              <a:buNone/>
            </a:pPr>
            <a:r>
              <a:t/>
            </a:r>
            <a:endParaRPr/>
          </a:p>
          <a:p>
            <a:pPr indent="0" lvl="0" marL="0" rtl="0" algn="l">
              <a:spcBef>
                <a:spcPts val="1000"/>
              </a:spcBef>
              <a:spcAft>
                <a:spcPts val="1000"/>
              </a:spcAft>
              <a:buNone/>
            </a:pPr>
            <a:r>
              <a:t/>
            </a:r>
            <a:endParaRPr/>
          </a:p>
        </p:txBody>
      </p:sp>
      <p:sp>
        <p:nvSpPr>
          <p:cNvPr id="152" name="Google Shape;152;p29"/>
          <p:cNvSpPr txBox="1"/>
          <p:nvPr/>
        </p:nvSpPr>
        <p:spPr>
          <a:xfrm>
            <a:off x="6762450" y="2198275"/>
            <a:ext cx="2248500" cy="180000"/>
          </a:xfrm>
          <a:prstGeom prst="rect">
            <a:avLst/>
          </a:prstGeom>
          <a:noFill/>
          <a:ln>
            <a:noFill/>
          </a:ln>
        </p:spPr>
        <p:txBody>
          <a:bodyPr anchorCtr="0" anchor="b" bIns="0" lIns="0" spcFirstLastPara="1" rIns="0" wrap="square" tIns="0">
            <a:noAutofit/>
          </a:bodyPr>
          <a:lstStyle/>
          <a:p>
            <a:pPr indent="0" lvl="0" marL="0" rtl="0" algn="ctr">
              <a:lnSpc>
                <a:spcPct val="130000"/>
              </a:lnSpc>
              <a:spcBef>
                <a:spcPts val="0"/>
              </a:spcBef>
              <a:spcAft>
                <a:spcPts val="0"/>
              </a:spcAft>
              <a:buNone/>
            </a:pPr>
            <a:r>
              <a:t/>
            </a:r>
            <a:endParaRPr sz="900"/>
          </a:p>
        </p:txBody>
      </p:sp>
      <p:sp>
        <p:nvSpPr>
          <p:cNvPr id="153" name="Google Shape;153;p2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54" name="Google Shape;154;p29"/>
          <p:cNvSpPr txBox="1"/>
          <p:nvPr/>
        </p:nvSpPr>
        <p:spPr>
          <a:xfrm>
            <a:off x="6895500" y="3668500"/>
            <a:ext cx="2248500" cy="150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600">
                <a:solidFill>
                  <a:schemeClr val="dk2"/>
                </a:solidFill>
                <a:latin typeface="Montserrat"/>
                <a:ea typeface="Montserrat"/>
                <a:cs typeface="Montserrat"/>
                <a:sym typeface="Montserrat"/>
              </a:rPr>
              <a:t>This could be used as an example of the government being well prepared.</a:t>
            </a:r>
            <a:endParaRPr b="1" sz="1600">
              <a:solidFill>
                <a:schemeClr val="dk2"/>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306050" y="107225"/>
            <a:ext cx="3003300" cy="337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800">
                <a:solidFill>
                  <a:schemeClr val="dk2"/>
                </a:solidFill>
              </a:rPr>
              <a:t>Source 4 - Statistics</a:t>
            </a:r>
            <a:r>
              <a:rPr lang="en-GB" sz="1800"/>
              <a:t> </a:t>
            </a:r>
            <a:endParaRPr sz="1800"/>
          </a:p>
        </p:txBody>
      </p:sp>
      <p:sp>
        <p:nvSpPr>
          <p:cNvPr id="160" name="Google Shape;160;p30"/>
          <p:cNvSpPr txBox="1"/>
          <p:nvPr>
            <p:ph idx="1" type="body"/>
          </p:nvPr>
        </p:nvSpPr>
        <p:spPr>
          <a:xfrm>
            <a:off x="200850" y="445025"/>
            <a:ext cx="6618000" cy="4528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500"/>
              <a:t>From ‘Full Fact’, The UK’s Independent Fact Checking Charity, October 2019.</a:t>
            </a:r>
            <a:endParaRPr sz="1500"/>
          </a:p>
          <a:p>
            <a:pPr indent="-330200" lvl="0" marL="457200" rtl="0" algn="l">
              <a:spcBef>
                <a:spcPts val="1000"/>
              </a:spcBef>
              <a:spcAft>
                <a:spcPts val="0"/>
              </a:spcAft>
              <a:buSzPts val="1600"/>
              <a:buChar char="●"/>
            </a:pPr>
            <a:r>
              <a:rPr lang="en-GB"/>
              <a:t>Rough sleeping increased by 165% from 2010 to 2018</a:t>
            </a:r>
            <a:endParaRPr/>
          </a:p>
          <a:p>
            <a:pPr indent="-330200" lvl="0" marL="457200" rtl="0" algn="l">
              <a:spcBef>
                <a:spcPts val="0"/>
              </a:spcBef>
              <a:spcAft>
                <a:spcPts val="0"/>
              </a:spcAft>
              <a:buSzPts val="1600"/>
              <a:buChar char="●"/>
            </a:pPr>
            <a:r>
              <a:rPr lang="en-GB"/>
              <a:t>In May 2019 there were almost 4.4 million referrals for treatment on the NHS in England, where the treatment had not yet begun…..an increase of 70% compared to May 2010.</a:t>
            </a:r>
            <a:endParaRPr/>
          </a:p>
          <a:p>
            <a:pPr indent="-330200" lvl="0" marL="457200" rtl="0" algn="l">
              <a:spcBef>
                <a:spcPts val="0"/>
              </a:spcBef>
              <a:spcAft>
                <a:spcPts val="0"/>
              </a:spcAft>
              <a:buSzPts val="1600"/>
              <a:buChar char="●"/>
            </a:pPr>
            <a:r>
              <a:rPr lang="en-GB"/>
              <a:t>There were around 202,000 members of the police workforce in England and Wales in March 2019. That’s a decrease of 17% compared to March 2010. ( A police recruitment drive is currently in operation).</a:t>
            </a:r>
            <a:endParaRPr/>
          </a:p>
          <a:p>
            <a:pPr indent="-330200" lvl="0" marL="457200" rtl="0" algn="l">
              <a:spcBef>
                <a:spcPts val="0"/>
              </a:spcBef>
              <a:spcAft>
                <a:spcPts val="0"/>
              </a:spcAft>
              <a:buSzPts val="1600"/>
              <a:buChar char="●"/>
            </a:pPr>
            <a:r>
              <a:rPr lang="en-GB"/>
              <a:t>In 2009/10 the Trussell Trust gave out almost 41,000 three-day food packages, and in 2010/11 it gave out 61,000 supplies. Looking at either year, the increase is well over 1,000% in 2018/19.</a:t>
            </a:r>
            <a:endParaRPr/>
          </a:p>
          <a:p>
            <a:pPr indent="0" lvl="0" marL="0" rtl="0" algn="l">
              <a:spcBef>
                <a:spcPts val="1000"/>
              </a:spcBef>
              <a:spcAft>
                <a:spcPts val="1000"/>
              </a:spcAft>
              <a:buNone/>
            </a:pPr>
            <a:r>
              <a:t/>
            </a:r>
            <a:endParaRPr/>
          </a:p>
        </p:txBody>
      </p:sp>
      <p:sp>
        <p:nvSpPr>
          <p:cNvPr id="161" name="Google Shape;161;p30"/>
          <p:cNvSpPr txBox="1"/>
          <p:nvPr>
            <p:ph idx="12" type="sldNum"/>
          </p:nvPr>
        </p:nvSpPr>
        <p:spPr>
          <a:xfrm>
            <a:off x="98971" y="490627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62" name="Google Shape;162;p30"/>
          <p:cNvSpPr txBox="1"/>
          <p:nvPr/>
        </p:nvSpPr>
        <p:spPr>
          <a:xfrm>
            <a:off x="6818975" y="2664175"/>
            <a:ext cx="2248500" cy="180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600">
                <a:solidFill>
                  <a:schemeClr val="dk2"/>
                </a:solidFill>
                <a:latin typeface="Montserrat"/>
                <a:ea typeface="Montserrat"/>
                <a:cs typeface="Montserrat"/>
                <a:sym typeface="Montserrat"/>
              </a:rPr>
              <a:t>Can any of these statistics tell us about how well the government is managing its citizens who may be at risk?</a:t>
            </a:r>
            <a:endParaRPr b="1" sz="1600">
              <a:solidFill>
                <a:schemeClr val="dk2"/>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1"/>
          <p:cNvSpPr txBox="1"/>
          <p:nvPr>
            <p:ph type="title"/>
          </p:nvPr>
        </p:nvSpPr>
        <p:spPr>
          <a:xfrm>
            <a:off x="458975" y="282425"/>
            <a:ext cx="1501800" cy="463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
        <p:nvSpPr>
          <p:cNvPr id="168" name="Google Shape;168;p31"/>
          <p:cNvSpPr txBox="1"/>
          <p:nvPr>
            <p:ph idx="1" type="body"/>
          </p:nvPr>
        </p:nvSpPr>
        <p:spPr>
          <a:xfrm>
            <a:off x="458975" y="745925"/>
            <a:ext cx="8226000" cy="3673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Strike </a:t>
            </a:r>
            <a:r>
              <a:rPr lang="en-GB"/>
              <a:t>- workers choosing not to work for a period of time, without permission from their employer, in order to bring about a change in their working conditions.</a:t>
            </a:r>
            <a:endParaRPr/>
          </a:p>
          <a:p>
            <a:pPr indent="0" lvl="0" marL="0" rtl="0" algn="l">
              <a:spcBef>
                <a:spcPts val="1000"/>
              </a:spcBef>
              <a:spcAft>
                <a:spcPts val="0"/>
              </a:spcAft>
              <a:buNone/>
            </a:pPr>
            <a:r>
              <a:rPr b="1" lang="en-GB"/>
              <a:t>Mass protests</a:t>
            </a:r>
            <a:r>
              <a:rPr lang="en-GB"/>
              <a:t> - citizens gathering in very large crowds in order to protest and bring about a change in society.</a:t>
            </a:r>
            <a:endParaRPr/>
          </a:p>
          <a:p>
            <a:pPr indent="0" lvl="0" marL="0" rtl="0" algn="l">
              <a:spcBef>
                <a:spcPts val="1000"/>
              </a:spcBef>
              <a:spcAft>
                <a:spcPts val="0"/>
              </a:spcAft>
              <a:buNone/>
            </a:pPr>
            <a:r>
              <a:rPr b="1" lang="en-GB"/>
              <a:t>Drought </a:t>
            </a:r>
            <a:r>
              <a:rPr lang="en-GB"/>
              <a:t>- a lack of rainfall for a prolonged period which affects water levels.</a:t>
            </a:r>
            <a:endParaRPr/>
          </a:p>
          <a:p>
            <a:pPr indent="0" lvl="0" marL="0" rtl="0" algn="l">
              <a:spcBef>
                <a:spcPts val="1000"/>
              </a:spcBef>
              <a:spcAft>
                <a:spcPts val="0"/>
              </a:spcAft>
              <a:buNone/>
            </a:pPr>
            <a:r>
              <a:rPr b="1" lang="en-GB"/>
              <a:t>Coup </a:t>
            </a:r>
            <a:r>
              <a:rPr lang="en-GB"/>
              <a:t>- when a change of those in political power happens in anti-democratic way and often involves violence.</a:t>
            </a:r>
            <a:endParaRPr/>
          </a:p>
          <a:p>
            <a:pPr indent="0" lvl="0" marL="0" rtl="0" algn="l">
              <a:spcBef>
                <a:spcPts val="1000"/>
              </a:spcBef>
              <a:spcAft>
                <a:spcPts val="0"/>
              </a:spcAft>
              <a:buNone/>
            </a:pPr>
            <a:r>
              <a:rPr b="1" lang="en-GB"/>
              <a:t>Hysteria </a:t>
            </a:r>
            <a:r>
              <a:rPr lang="en-GB"/>
              <a:t>- an uncontrollable outburst of emotion or fear.</a:t>
            </a:r>
            <a:endParaRPr/>
          </a:p>
          <a:p>
            <a:pPr indent="0" lvl="0" marL="0" rtl="0" algn="l">
              <a:spcBef>
                <a:spcPts val="1000"/>
              </a:spcBef>
              <a:spcAft>
                <a:spcPts val="1000"/>
              </a:spcAft>
              <a:buNone/>
            </a:pPr>
            <a:r>
              <a:rPr b="1" lang="en-GB"/>
              <a:t>Mitigation </a:t>
            </a:r>
            <a:r>
              <a:rPr lang="en-GB"/>
              <a:t>- actions taken to lower a risk.</a:t>
            </a:r>
            <a:endParaRPr/>
          </a:p>
        </p:txBody>
      </p:sp>
      <p:sp>
        <p:nvSpPr>
          <p:cNvPr id="169" name="Google Shape;169;p3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