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Montserrat SemiBold"/>
      <p:regular r:id="rId12"/>
      <p:bold r:id="rId13"/>
      <p:italic r:id="rId14"/>
      <p:boldItalic r:id="rId15"/>
    </p:embeddedFont>
    <p:embeddedFont>
      <p:font typeface="Architects Daughter"/>
      <p:regular r:id="rId16"/>
    </p:embeddedFont>
    <p:embeddedFont>
      <p:font typeface="Montserrat"/>
      <p:regular r:id="rId17"/>
      <p:bold r:id="rId18"/>
      <p:italic r:id="rId19"/>
      <p:boldItalic r:id="rId20"/>
    </p:embeddedFont>
    <p:embeddedFont>
      <p:font typeface="Montserrat Medium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7.xml"/><Relationship Id="rId22" Type="http://schemas.openxmlformats.org/officeDocument/2006/relationships/font" Target="fonts/MontserratMedium-bold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regular.fntdata"/><Relationship Id="rId13" Type="http://schemas.openxmlformats.org/officeDocument/2006/relationships/font" Target="fonts/MontserratSemiBold-bold.fntdata"/><Relationship Id="rId24" Type="http://schemas.openxmlformats.org/officeDocument/2006/relationships/font" Target="fonts/MontserratMedium-boldItalic.fntdata"/><Relationship Id="rId12" Type="http://schemas.openxmlformats.org/officeDocument/2006/relationships/font" Target="fonts/MontserratSemiBold-regular.fntdata"/><Relationship Id="rId23" Type="http://schemas.openxmlformats.org/officeDocument/2006/relationships/font" Target="fonts/MontserratMedium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SemiBold-boldItalic.fntdata"/><Relationship Id="rId14" Type="http://schemas.openxmlformats.org/officeDocument/2006/relationships/font" Target="fonts/MontserratSemiBold-italic.fntdata"/><Relationship Id="rId17" Type="http://schemas.openxmlformats.org/officeDocument/2006/relationships/font" Target="fonts/Montserrat-regular.fntdata"/><Relationship Id="rId16" Type="http://schemas.openxmlformats.org/officeDocument/2006/relationships/font" Target="fonts/ArchitectsDaughter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0" name="Google Shape;19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7.png"/><Relationship Id="rId6" Type="http://schemas.openxmlformats.org/officeDocument/2006/relationships/image" Target="../media/image10.png"/><Relationship Id="rId7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5" Type="http://schemas.openxmlformats.org/officeDocument/2006/relationships/image" Target="../media/image10.png"/><Relationship Id="rId6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Know Tangent, Sine and Cosine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Miss Davies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/>
          <p:nvPr/>
        </p:nvSpPr>
        <p:spPr>
          <a:xfrm rot="9145885">
            <a:off x="7957805" y="3763289"/>
            <a:ext cx="1137896" cy="1070241"/>
          </a:xfrm>
          <a:prstGeom prst="pie">
            <a:avLst>
              <a:gd fmla="val 1637312" name="adj1"/>
              <a:gd fmla="val 3733799" name="adj2"/>
            </a:avLst>
          </a:prstGeom>
          <a:solidFill>
            <a:srgbClr val="FCD6E3">
              <a:alpha val="49803"/>
            </a:srgbClr>
          </a:solidFill>
          <a:ln cap="flat" cmpd="sng" w="127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7"/>
          <p:cNvSpPr/>
          <p:nvPr/>
        </p:nvSpPr>
        <p:spPr>
          <a:xfrm rot="-1595316">
            <a:off x="4528524" y="4075076"/>
            <a:ext cx="838518" cy="769062"/>
          </a:xfrm>
          <a:prstGeom prst="pie">
            <a:avLst>
              <a:gd fmla="val 19613323" name="adj1"/>
              <a:gd fmla="val 1599118" name="adj2"/>
            </a:avLst>
          </a:prstGeom>
          <a:solidFill>
            <a:srgbClr val="FCD6E3">
              <a:alpha val="49803"/>
            </a:srgbClr>
          </a:solidFill>
          <a:ln cap="flat" cmpd="sng" w="127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7"/>
          <p:cNvSpPr/>
          <p:nvPr/>
        </p:nvSpPr>
        <p:spPr>
          <a:xfrm rot="9145885">
            <a:off x="7846726" y="1501424"/>
            <a:ext cx="838518" cy="769062"/>
          </a:xfrm>
          <a:prstGeom prst="pie">
            <a:avLst>
              <a:gd fmla="val 17834833" name="adj1"/>
              <a:gd fmla="val 21358642" name="adj2"/>
            </a:avLst>
          </a:prstGeom>
          <a:solidFill>
            <a:srgbClr val="FCD6E3">
              <a:alpha val="49803"/>
            </a:srgbClr>
          </a:solidFill>
          <a:ln cap="flat" cmpd="sng" w="127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1" name="Google Shape;41;p7"/>
          <p:cNvCxnSpPr/>
          <p:nvPr/>
        </p:nvCxnSpPr>
        <p:spPr>
          <a:xfrm>
            <a:off x="5125946" y="2048973"/>
            <a:ext cx="1422568" cy="564580"/>
          </a:xfrm>
          <a:prstGeom prst="straightConnector1">
            <a:avLst/>
          </a:prstGeom>
          <a:noFill/>
          <a:ln cap="flat" cmpd="sng" w="12700">
            <a:solidFill>
              <a:srgbClr val="21212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7"/>
          <p:cNvSpPr/>
          <p:nvPr/>
        </p:nvSpPr>
        <p:spPr>
          <a:xfrm rot="1522794">
            <a:off x="4414364" y="1664442"/>
            <a:ext cx="1427887" cy="769062"/>
          </a:xfrm>
          <a:prstGeom prst="pie">
            <a:avLst>
              <a:gd fmla="val 20063360" name="adj1"/>
              <a:gd fmla="val 21359034" name="adj2"/>
            </a:avLst>
          </a:prstGeom>
          <a:solidFill>
            <a:srgbClr val="FCD6E3">
              <a:alpha val="49803"/>
            </a:srgbClr>
          </a:solidFill>
          <a:ln cap="flat" cmpd="sng" w="127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7"/>
          <p:cNvSpPr/>
          <p:nvPr/>
        </p:nvSpPr>
        <p:spPr>
          <a:xfrm rot="-9170972">
            <a:off x="3642757" y="3590341"/>
            <a:ext cx="838518" cy="769062"/>
          </a:xfrm>
          <a:prstGeom prst="pie">
            <a:avLst>
              <a:gd fmla="val 19949532" name="adj1"/>
              <a:gd fmla="val 1656189" name="adj2"/>
            </a:avLst>
          </a:prstGeom>
          <a:solidFill>
            <a:srgbClr val="FCD6E3">
              <a:alpha val="49803"/>
            </a:srgbClr>
          </a:solidFill>
          <a:ln cap="flat" cmpd="sng" w="127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7"/>
          <p:cNvSpPr txBox="1"/>
          <p:nvPr>
            <p:ph idx="1" type="body"/>
          </p:nvPr>
        </p:nvSpPr>
        <p:spPr>
          <a:xfrm>
            <a:off x="458975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Label the sides of the right-angled triangles.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				b)	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c)				d) </a:t>
            </a:r>
            <a:endParaRPr/>
          </a:p>
        </p:txBody>
      </p:sp>
      <p:sp>
        <p:nvSpPr>
          <p:cNvPr id="45" name="Google Shape;45;p7"/>
          <p:cNvSpPr/>
          <p:nvPr/>
        </p:nvSpPr>
        <p:spPr>
          <a:xfrm rot="9145885">
            <a:off x="3197070" y="1205732"/>
            <a:ext cx="838518" cy="769062"/>
          </a:xfrm>
          <a:prstGeom prst="pie">
            <a:avLst>
              <a:gd fmla="val 20063360" name="adj1"/>
              <a:gd fmla="val 1656189" name="adj2"/>
            </a:avLst>
          </a:prstGeom>
          <a:solidFill>
            <a:srgbClr val="FCD6E3">
              <a:alpha val="49803"/>
            </a:srgbClr>
          </a:solidFill>
          <a:ln cap="flat" cmpd="sng" w="127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7"/>
          <p:cNvSpPr/>
          <p:nvPr/>
        </p:nvSpPr>
        <p:spPr>
          <a:xfrm rot="-7039044">
            <a:off x="1809985" y="3894932"/>
            <a:ext cx="838518" cy="769062"/>
          </a:xfrm>
          <a:prstGeom prst="pie">
            <a:avLst>
              <a:gd fmla="val 19614414" name="adj1"/>
              <a:gd fmla="val 1656189" name="adj2"/>
            </a:avLst>
          </a:prstGeom>
          <a:solidFill>
            <a:srgbClr val="FEEAD1">
              <a:alpha val="49803"/>
            </a:srgbClr>
          </a:solidFill>
          <a:ln cap="flat" cmpd="sng" w="127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7"/>
          <p:cNvSpPr/>
          <p:nvPr/>
        </p:nvSpPr>
        <p:spPr>
          <a:xfrm rot="10800000">
            <a:off x="1641090" y="2067625"/>
            <a:ext cx="1260000" cy="1260000"/>
          </a:xfrm>
          <a:prstGeom prst="pie">
            <a:avLst>
              <a:gd fmla="val 0" name="adj1"/>
              <a:gd fmla="val 1757521" name="adj2"/>
            </a:avLst>
          </a:prstGeom>
          <a:solidFill>
            <a:srgbClr val="FCD6E3">
              <a:alpha val="49803"/>
            </a:srgbClr>
          </a:solidFill>
          <a:ln cap="flat" cmpd="sng" w="127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7"/>
          <p:cNvSpPr txBox="1"/>
          <p:nvPr>
            <p:ph type="title"/>
          </p:nvPr>
        </p:nvSpPr>
        <p:spPr>
          <a:xfrm>
            <a:off x="458974" y="446400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Know Tangent, Sine and Cosine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9" name="Google Shape;49;p7"/>
          <p:cNvSpPr txBox="1"/>
          <p:nvPr/>
        </p:nvSpPr>
        <p:spPr>
          <a:xfrm>
            <a:off x="4830450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Identify a right-angled triangle which includes the labelled angle and label its sides.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				 b)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				d) </a:t>
            </a:r>
            <a:endParaRPr/>
          </a:p>
        </p:txBody>
      </p:sp>
      <p:sp>
        <p:nvSpPr>
          <p:cNvPr id="50" name="Google Shape;50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grpSp>
        <p:nvGrpSpPr>
          <p:cNvPr id="51" name="Google Shape;51;p7"/>
          <p:cNvGrpSpPr/>
          <p:nvPr/>
        </p:nvGrpSpPr>
        <p:grpSpPr>
          <a:xfrm>
            <a:off x="720776" y="1816275"/>
            <a:ext cx="1552353" cy="882503"/>
            <a:chOff x="563526" y="1816837"/>
            <a:chExt cx="1552353" cy="882503"/>
          </a:xfrm>
        </p:grpSpPr>
        <p:sp>
          <p:nvSpPr>
            <p:cNvPr id="52" name="Google Shape;52;p7"/>
            <p:cNvSpPr/>
            <p:nvPr/>
          </p:nvSpPr>
          <p:spPr>
            <a:xfrm>
              <a:off x="563526" y="1816837"/>
              <a:ext cx="1552353" cy="882503"/>
            </a:xfrm>
            <a:prstGeom prst="rtTriangle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7"/>
            <p:cNvSpPr/>
            <p:nvPr/>
          </p:nvSpPr>
          <p:spPr>
            <a:xfrm>
              <a:off x="563526" y="2571750"/>
              <a:ext cx="127590" cy="127590"/>
            </a:xfrm>
            <a:prstGeom prst="rect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" name="Google Shape;54;p7"/>
          <p:cNvSpPr txBox="1"/>
          <p:nvPr/>
        </p:nvSpPr>
        <p:spPr>
          <a:xfrm>
            <a:off x="1612666" y="2456446"/>
            <a:ext cx="72425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37</a:t>
            </a:r>
            <a:r>
              <a:rPr b="0" baseline="3000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endParaRPr b="0" i="0" sz="1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55" name="Google Shape;55;p7"/>
          <p:cNvGrpSpPr/>
          <p:nvPr/>
        </p:nvGrpSpPr>
        <p:grpSpPr>
          <a:xfrm rot="5400000">
            <a:off x="2594715" y="1731957"/>
            <a:ext cx="1165006" cy="882503"/>
            <a:chOff x="563526" y="1816838"/>
            <a:chExt cx="1165006" cy="882503"/>
          </a:xfrm>
        </p:grpSpPr>
        <p:sp>
          <p:nvSpPr>
            <p:cNvPr id="56" name="Google Shape;56;p7"/>
            <p:cNvSpPr/>
            <p:nvPr/>
          </p:nvSpPr>
          <p:spPr>
            <a:xfrm>
              <a:off x="563527" y="1816838"/>
              <a:ext cx="1165005" cy="882503"/>
            </a:xfrm>
            <a:prstGeom prst="rtTriangle">
              <a:avLst/>
            </a:prstGeom>
            <a:noFill/>
            <a:ln cap="flat" cmpd="sng" w="12700">
              <a:solidFill>
                <a:srgbClr val="4A314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7"/>
            <p:cNvSpPr/>
            <p:nvPr/>
          </p:nvSpPr>
          <p:spPr>
            <a:xfrm>
              <a:off x="563526" y="2571750"/>
              <a:ext cx="127590" cy="127590"/>
            </a:xfrm>
            <a:prstGeom prst="rect">
              <a:avLst/>
            </a:prstGeom>
            <a:noFill/>
            <a:ln cap="flat" cmpd="sng" w="12700">
              <a:solidFill>
                <a:srgbClr val="4A314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8" name="Google Shape;58;p7"/>
          <p:cNvSpPr txBox="1"/>
          <p:nvPr/>
        </p:nvSpPr>
        <p:spPr>
          <a:xfrm>
            <a:off x="3177218" y="1556319"/>
            <a:ext cx="72425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37</a:t>
            </a:r>
            <a:r>
              <a:rPr b="0" baseline="3000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endParaRPr b="0" i="0" sz="1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59" name="Google Shape;59;p7"/>
          <p:cNvGrpSpPr/>
          <p:nvPr/>
        </p:nvGrpSpPr>
        <p:grpSpPr>
          <a:xfrm rot="10800000">
            <a:off x="680566" y="3396960"/>
            <a:ext cx="1552353" cy="882503"/>
            <a:chOff x="563526" y="1816837"/>
            <a:chExt cx="1552353" cy="882503"/>
          </a:xfrm>
        </p:grpSpPr>
        <p:sp>
          <p:nvSpPr>
            <p:cNvPr id="60" name="Google Shape;60;p7"/>
            <p:cNvSpPr/>
            <p:nvPr/>
          </p:nvSpPr>
          <p:spPr>
            <a:xfrm>
              <a:off x="563526" y="1816837"/>
              <a:ext cx="1552353" cy="882503"/>
            </a:xfrm>
            <a:prstGeom prst="rtTriangle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7"/>
            <p:cNvSpPr/>
            <p:nvPr/>
          </p:nvSpPr>
          <p:spPr>
            <a:xfrm>
              <a:off x="563526" y="2571750"/>
              <a:ext cx="127590" cy="127590"/>
            </a:xfrm>
            <a:prstGeom prst="rect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2" name="Google Shape;62;p7"/>
          <p:cNvSpPr txBox="1"/>
          <p:nvPr/>
        </p:nvSpPr>
        <p:spPr>
          <a:xfrm>
            <a:off x="1880658" y="3929987"/>
            <a:ext cx="72425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37</a:t>
            </a:r>
            <a:r>
              <a:rPr b="0" baseline="3000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endParaRPr b="0" i="0" sz="1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63" name="Google Shape;63;p7"/>
          <p:cNvGrpSpPr/>
          <p:nvPr/>
        </p:nvGrpSpPr>
        <p:grpSpPr>
          <a:xfrm rot="8740358">
            <a:off x="2623822" y="3533620"/>
            <a:ext cx="1296250" cy="882504"/>
            <a:chOff x="563525" y="1816837"/>
            <a:chExt cx="1552354" cy="882504"/>
          </a:xfrm>
        </p:grpSpPr>
        <p:sp>
          <p:nvSpPr>
            <p:cNvPr id="64" name="Google Shape;64;p7"/>
            <p:cNvSpPr/>
            <p:nvPr/>
          </p:nvSpPr>
          <p:spPr>
            <a:xfrm>
              <a:off x="563526" y="1816837"/>
              <a:ext cx="1552353" cy="882503"/>
            </a:xfrm>
            <a:prstGeom prst="rtTriangle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7"/>
            <p:cNvSpPr/>
            <p:nvPr/>
          </p:nvSpPr>
          <p:spPr>
            <a:xfrm>
              <a:off x="563525" y="2567425"/>
              <a:ext cx="165434" cy="131916"/>
            </a:xfrm>
            <a:prstGeom prst="rect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6" name="Google Shape;66;p7"/>
          <p:cNvSpPr txBox="1"/>
          <p:nvPr/>
        </p:nvSpPr>
        <p:spPr>
          <a:xfrm>
            <a:off x="3609027" y="3752582"/>
            <a:ext cx="72425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37</a:t>
            </a:r>
            <a:r>
              <a:rPr b="0" baseline="3000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endParaRPr b="0" i="0" sz="1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67" name="Google Shape;67;p7"/>
          <p:cNvGrpSpPr/>
          <p:nvPr/>
        </p:nvGrpSpPr>
        <p:grpSpPr>
          <a:xfrm>
            <a:off x="7234539" y="1887340"/>
            <a:ext cx="1395465" cy="1138211"/>
            <a:chOff x="7027759" y="2002644"/>
            <a:chExt cx="1395465" cy="1138211"/>
          </a:xfrm>
        </p:grpSpPr>
        <p:cxnSp>
          <p:nvCxnSpPr>
            <p:cNvPr id="68" name="Google Shape;68;p7"/>
            <p:cNvCxnSpPr/>
            <p:nvPr/>
          </p:nvCxnSpPr>
          <p:spPr>
            <a:xfrm>
              <a:off x="7027759" y="2635545"/>
              <a:ext cx="0" cy="505310"/>
            </a:xfrm>
            <a:prstGeom prst="straightConnector1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69" name="Google Shape;69;p7"/>
            <p:cNvCxnSpPr/>
            <p:nvPr/>
          </p:nvCxnSpPr>
          <p:spPr>
            <a:xfrm>
              <a:off x="7027759" y="3140855"/>
              <a:ext cx="1031680" cy="0"/>
            </a:xfrm>
            <a:prstGeom prst="straightConnector1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70" name="Google Shape;70;p7"/>
            <p:cNvCxnSpPr/>
            <p:nvPr/>
          </p:nvCxnSpPr>
          <p:spPr>
            <a:xfrm rot="10800000">
              <a:off x="8059439" y="2002644"/>
              <a:ext cx="0" cy="1138211"/>
            </a:xfrm>
            <a:prstGeom prst="straightConnector1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71" name="Google Shape;71;p7"/>
            <p:cNvCxnSpPr/>
            <p:nvPr/>
          </p:nvCxnSpPr>
          <p:spPr>
            <a:xfrm flipH="1" rot="10800000">
              <a:off x="7027759" y="2002646"/>
              <a:ext cx="1031680" cy="632898"/>
            </a:xfrm>
            <a:prstGeom prst="straightConnector1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72" name="Google Shape;72;p7"/>
            <p:cNvSpPr txBox="1"/>
            <p:nvPr/>
          </p:nvSpPr>
          <p:spPr>
            <a:xfrm>
              <a:off x="7698967" y="2093463"/>
              <a:ext cx="724257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2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42</a:t>
              </a:r>
              <a:r>
                <a:rPr b="0" baseline="30000" i="0" lang="en-GB" sz="12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o</a:t>
              </a:r>
              <a:endParaRPr b="0" i="0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73" name="Google Shape;73;p7"/>
          <p:cNvSpPr/>
          <p:nvPr/>
        </p:nvSpPr>
        <p:spPr>
          <a:xfrm>
            <a:off x="7234538" y="2892109"/>
            <a:ext cx="127590" cy="127590"/>
          </a:xfrm>
          <a:prstGeom prst="rect">
            <a:avLst/>
          </a:prstGeom>
          <a:noFill/>
          <a:ln cap="flat" cmpd="sng" w="12700">
            <a:solidFill>
              <a:srgbClr val="21212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7"/>
          <p:cNvSpPr/>
          <p:nvPr/>
        </p:nvSpPr>
        <p:spPr>
          <a:xfrm>
            <a:off x="8138629" y="2894161"/>
            <a:ext cx="127590" cy="127590"/>
          </a:xfrm>
          <a:prstGeom prst="rect">
            <a:avLst/>
          </a:prstGeom>
          <a:noFill/>
          <a:ln cap="flat" cmpd="sng" w="12700">
            <a:solidFill>
              <a:srgbClr val="21212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7"/>
          <p:cNvSpPr/>
          <p:nvPr/>
        </p:nvSpPr>
        <p:spPr>
          <a:xfrm>
            <a:off x="4947784" y="3107766"/>
            <a:ext cx="1568136" cy="1351841"/>
          </a:xfrm>
          <a:prstGeom prst="triangle">
            <a:avLst>
              <a:gd fmla="val 50000" name="adj"/>
            </a:avLst>
          </a:prstGeom>
          <a:noFill/>
          <a:ln cap="flat" cmpd="sng" w="12700">
            <a:solidFill>
              <a:srgbClr val="21212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7"/>
          <p:cNvSpPr txBox="1"/>
          <p:nvPr/>
        </p:nvSpPr>
        <p:spPr>
          <a:xfrm>
            <a:off x="4965742" y="4229935"/>
            <a:ext cx="72425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60</a:t>
            </a:r>
            <a:r>
              <a:rPr b="0" baseline="3000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endParaRPr b="0" i="0" sz="1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7" name="Google Shape;77;p7"/>
          <p:cNvSpPr/>
          <p:nvPr/>
        </p:nvSpPr>
        <p:spPr>
          <a:xfrm>
            <a:off x="6776250" y="3364676"/>
            <a:ext cx="1750503" cy="933735"/>
          </a:xfrm>
          <a:prstGeom prst="triangle">
            <a:avLst>
              <a:gd fmla="val 23967" name="adj"/>
            </a:avLst>
          </a:prstGeom>
          <a:noFill/>
          <a:ln cap="flat" cmpd="sng" w="12700">
            <a:solidFill>
              <a:srgbClr val="21212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7"/>
          <p:cNvSpPr txBox="1"/>
          <p:nvPr/>
        </p:nvSpPr>
        <p:spPr>
          <a:xfrm>
            <a:off x="7939174" y="4061760"/>
            <a:ext cx="72425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34</a:t>
            </a:r>
            <a:r>
              <a:rPr b="0" baseline="3000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endParaRPr b="0" i="0" sz="1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9" name="Google Shape;79;p7"/>
          <p:cNvSpPr/>
          <p:nvPr/>
        </p:nvSpPr>
        <p:spPr>
          <a:xfrm>
            <a:off x="5125946" y="2048973"/>
            <a:ext cx="1424078" cy="570624"/>
          </a:xfrm>
          <a:prstGeom prst="rect">
            <a:avLst/>
          </a:prstGeom>
          <a:noFill/>
          <a:ln cap="flat" cmpd="sng" w="12700">
            <a:solidFill>
              <a:srgbClr val="21212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7"/>
          <p:cNvSpPr txBox="1"/>
          <p:nvPr/>
        </p:nvSpPr>
        <p:spPr>
          <a:xfrm>
            <a:off x="5388574" y="1991387"/>
            <a:ext cx="72425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24</a:t>
            </a:r>
            <a:r>
              <a:rPr b="0" baseline="3000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endParaRPr b="0" i="0" sz="1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1" name="Google Shape;81;p7"/>
          <p:cNvSpPr/>
          <p:nvPr/>
        </p:nvSpPr>
        <p:spPr>
          <a:xfrm>
            <a:off x="5242986" y="2514638"/>
            <a:ext cx="98915" cy="98915"/>
          </a:xfrm>
          <a:prstGeom prst="rect">
            <a:avLst/>
          </a:prstGeom>
          <a:noFill/>
          <a:ln cap="flat" cmpd="sng" w="12700">
            <a:solidFill>
              <a:srgbClr val="21212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7"/>
          <p:cNvSpPr/>
          <p:nvPr/>
        </p:nvSpPr>
        <p:spPr>
          <a:xfrm>
            <a:off x="6449599" y="2051229"/>
            <a:ext cx="98915" cy="98915"/>
          </a:xfrm>
          <a:prstGeom prst="rect">
            <a:avLst/>
          </a:prstGeom>
          <a:noFill/>
          <a:ln cap="flat" cmpd="sng" w="12700">
            <a:solidFill>
              <a:srgbClr val="21212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8"/>
          <p:cNvSpPr txBox="1"/>
          <p:nvPr>
            <p:ph idx="1" type="body"/>
          </p:nvPr>
        </p:nvSpPr>
        <p:spPr>
          <a:xfrm>
            <a:off x="458975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Label the sides of the right-angled triangles and identify which ratio will be used.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		 		b)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c)				d)</a:t>
            </a:r>
            <a:endParaRPr/>
          </a:p>
        </p:txBody>
      </p:sp>
      <p:sp>
        <p:nvSpPr>
          <p:cNvPr id="88" name="Google Shape;88;p8"/>
          <p:cNvSpPr/>
          <p:nvPr/>
        </p:nvSpPr>
        <p:spPr>
          <a:xfrm rot="-7156910">
            <a:off x="5906766" y="4122633"/>
            <a:ext cx="823877" cy="948791"/>
          </a:xfrm>
          <a:prstGeom prst="pie">
            <a:avLst>
              <a:gd fmla="val 19921339" name="adj1"/>
              <a:gd fmla="val 1757521" name="adj2"/>
            </a:avLst>
          </a:prstGeom>
          <a:solidFill>
            <a:srgbClr val="E0F1DA">
              <a:alpha val="49803"/>
            </a:srgbClr>
          </a:solidFill>
          <a:ln cap="flat" cmpd="sng" w="127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8"/>
          <p:cNvSpPr/>
          <p:nvPr/>
        </p:nvSpPr>
        <p:spPr>
          <a:xfrm rot="-8929398">
            <a:off x="8095237" y="1978658"/>
            <a:ext cx="823877" cy="948791"/>
          </a:xfrm>
          <a:prstGeom prst="pie">
            <a:avLst>
              <a:gd fmla="val 19714772" name="adj1"/>
              <a:gd fmla="val 1448331" name="adj2"/>
            </a:avLst>
          </a:prstGeom>
          <a:solidFill>
            <a:srgbClr val="E0F1DA">
              <a:alpha val="49803"/>
            </a:srgbClr>
          </a:solidFill>
          <a:ln cap="flat" cmpd="sng" w="127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8"/>
          <p:cNvSpPr txBox="1"/>
          <p:nvPr/>
        </p:nvSpPr>
        <p:spPr>
          <a:xfrm>
            <a:off x="4830450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Dustin is finding the side labelled x.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mistake has he made in his labelling?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1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Amir is finding the side labelled x.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mistake has he made?</a:t>
            </a:r>
            <a:endParaRPr/>
          </a:p>
        </p:txBody>
      </p:sp>
      <p:sp>
        <p:nvSpPr>
          <p:cNvPr id="91" name="Google Shape;91;p8"/>
          <p:cNvSpPr txBox="1"/>
          <p:nvPr>
            <p:ph type="title"/>
          </p:nvPr>
        </p:nvSpPr>
        <p:spPr>
          <a:xfrm>
            <a:off x="458974" y="446400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Know Tangent, Sine and Cosine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2" name="Google Shape;92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grpSp>
        <p:nvGrpSpPr>
          <p:cNvPr id="93" name="Google Shape;93;p8"/>
          <p:cNvGrpSpPr/>
          <p:nvPr/>
        </p:nvGrpSpPr>
        <p:grpSpPr>
          <a:xfrm rot="8740358">
            <a:off x="7069912" y="2011803"/>
            <a:ext cx="1296250" cy="882504"/>
            <a:chOff x="563525" y="1816837"/>
            <a:chExt cx="1552354" cy="882504"/>
          </a:xfrm>
        </p:grpSpPr>
        <p:sp>
          <p:nvSpPr>
            <p:cNvPr id="94" name="Google Shape;94;p8"/>
            <p:cNvSpPr/>
            <p:nvPr/>
          </p:nvSpPr>
          <p:spPr>
            <a:xfrm>
              <a:off x="563526" y="1816837"/>
              <a:ext cx="1552353" cy="882503"/>
            </a:xfrm>
            <a:prstGeom prst="rtTriangle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8"/>
            <p:cNvSpPr/>
            <p:nvPr/>
          </p:nvSpPr>
          <p:spPr>
            <a:xfrm>
              <a:off x="563525" y="2567425"/>
              <a:ext cx="165434" cy="131916"/>
            </a:xfrm>
            <a:prstGeom prst="rect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6" name="Google Shape;96;p8"/>
          <p:cNvSpPr txBox="1"/>
          <p:nvPr/>
        </p:nvSpPr>
        <p:spPr>
          <a:xfrm>
            <a:off x="8062232" y="2226019"/>
            <a:ext cx="72425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37</a:t>
            </a:r>
            <a:r>
              <a:rPr b="0" baseline="3000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endParaRPr b="0" i="0" sz="1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8"/>
          <p:cNvSpPr txBox="1"/>
          <p:nvPr/>
        </p:nvSpPr>
        <p:spPr>
          <a:xfrm>
            <a:off x="7166108" y="1852525"/>
            <a:ext cx="72425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endParaRPr b="0" i="0" sz="1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8"/>
          <p:cNvSpPr txBox="1"/>
          <p:nvPr/>
        </p:nvSpPr>
        <p:spPr>
          <a:xfrm>
            <a:off x="7622471" y="2463837"/>
            <a:ext cx="72425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b="0" i="0" sz="1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8"/>
          <p:cNvSpPr txBox="1"/>
          <p:nvPr/>
        </p:nvSpPr>
        <p:spPr>
          <a:xfrm>
            <a:off x="8223660" y="1877347"/>
            <a:ext cx="72425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1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00" name="Google Shape;100;p8"/>
          <p:cNvGrpSpPr/>
          <p:nvPr/>
        </p:nvGrpSpPr>
        <p:grpSpPr>
          <a:xfrm rot="10800000">
            <a:off x="4990716" y="3717405"/>
            <a:ext cx="1326253" cy="882503"/>
            <a:chOff x="563526" y="1816838"/>
            <a:chExt cx="1326253" cy="882503"/>
          </a:xfrm>
        </p:grpSpPr>
        <p:sp>
          <p:nvSpPr>
            <p:cNvPr id="101" name="Google Shape;101;p8"/>
            <p:cNvSpPr/>
            <p:nvPr/>
          </p:nvSpPr>
          <p:spPr>
            <a:xfrm>
              <a:off x="563527" y="1816838"/>
              <a:ext cx="1326252" cy="882503"/>
            </a:xfrm>
            <a:prstGeom prst="rtTriangle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8"/>
            <p:cNvSpPr/>
            <p:nvPr/>
          </p:nvSpPr>
          <p:spPr>
            <a:xfrm>
              <a:off x="563526" y="2571750"/>
              <a:ext cx="127590" cy="127590"/>
            </a:xfrm>
            <a:prstGeom prst="rect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3" name="Google Shape;103;p8"/>
          <p:cNvSpPr txBox="1"/>
          <p:nvPr/>
        </p:nvSpPr>
        <p:spPr>
          <a:xfrm>
            <a:off x="5954840" y="4220154"/>
            <a:ext cx="72425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37</a:t>
            </a:r>
            <a:r>
              <a:rPr b="0" baseline="3000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endParaRPr b="0" i="0" sz="1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8"/>
          <p:cNvSpPr txBox="1"/>
          <p:nvPr/>
        </p:nvSpPr>
        <p:spPr>
          <a:xfrm>
            <a:off x="5178663" y="3426283"/>
            <a:ext cx="724257" cy="3077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05" name="Google Shape;105;p8"/>
          <p:cNvSpPr txBox="1"/>
          <p:nvPr/>
        </p:nvSpPr>
        <p:spPr>
          <a:xfrm>
            <a:off x="5054453" y="4181218"/>
            <a:ext cx="72425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7 cm</a:t>
            </a:r>
            <a:endParaRPr/>
          </a:p>
        </p:txBody>
      </p:sp>
      <p:sp>
        <p:nvSpPr>
          <p:cNvPr id="106" name="Google Shape;106;p8"/>
          <p:cNvSpPr txBox="1"/>
          <p:nvPr/>
        </p:nvSpPr>
        <p:spPr>
          <a:xfrm>
            <a:off x="5016241" y="3940474"/>
            <a:ext cx="8093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70C0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/>
          </a:p>
        </p:txBody>
      </p:sp>
      <p:sp>
        <p:nvSpPr>
          <p:cNvPr id="107" name="Google Shape;107;p8"/>
          <p:cNvSpPr txBox="1"/>
          <p:nvPr/>
        </p:nvSpPr>
        <p:spPr>
          <a:xfrm>
            <a:off x="5150428" y="3395506"/>
            <a:ext cx="8093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70C0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endParaRPr/>
          </a:p>
        </p:txBody>
      </p:sp>
      <p:sp>
        <p:nvSpPr>
          <p:cNvPr id="108" name="Google Shape;108;p8"/>
          <p:cNvSpPr txBox="1"/>
          <p:nvPr/>
        </p:nvSpPr>
        <p:spPr>
          <a:xfrm>
            <a:off x="6276579" y="3940474"/>
            <a:ext cx="8093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70C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109" name="Google Shape;109;p8"/>
          <p:cNvSpPr/>
          <p:nvPr/>
        </p:nvSpPr>
        <p:spPr>
          <a:xfrm>
            <a:off x="4867851" y="1880498"/>
            <a:ext cx="1638582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“The hypotenuse is always the longest diagonal side”.</a:t>
            </a:r>
            <a:endParaRPr/>
          </a:p>
        </p:txBody>
      </p:sp>
      <p:sp>
        <p:nvSpPr>
          <p:cNvPr id="110" name="Google Shape;110;p8"/>
          <p:cNvSpPr/>
          <p:nvPr/>
        </p:nvSpPr>
        <p:spPr>
          <a:xfrm>
            <a:off x="4791025" y="1890375"/>
            <a:ext cx="1880700" cy="906000"/>
          </a:xfrm>
          <a:prstGeom prst="wedgeRoundRectCallout">
            <a:avLst>
              <a:gd fmla="val 55620" name="adj1"/>
              <a:gd fmla="val -64795" name="adj2"/>
              <a:gd fmla="val 16667" name="adj3"/>
            </a:avLst>
          </a:prstGeom>
          <a:noFill/>
          <a:ln cap="flat" cmpd="sng" w="12700">
            <a:solidFill>
              <a:srgbClr val="21212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8"/>
          <p:cNvSpPr/>
          <p:nvPr/>
        </p:nvSpPr>
        <p:spPr>
          <a:xfrm>
            <a:off x="6841445" y="3464617"/>
            <a:ext cx="1880606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“We don’t know the adjacent side, so need to use Cosine”</a:t>
            </a:r>
            <a:endParaRPr/>
          </a:p>
        </p:txBody>
      </p:sp>
      <p:sp>
        <p:nvSpPr>
          <p:cNvPr id="112" name="Google Shape;112;p8"/>
          <p:cNvSpPr/>
          <p:nvPr/>
        </p:nvSpPr>
        <p:spPr>
          <a:xfrm>
            <a:off x="6841446" y="3507150"/>
            <a:ext cx="1880604" cy="714422"/>
          </a:xfrm>
          <a:prstGeom prst="wedgeRoundRectCallout">
            <a:avLst>
              <a:gd fmla="val -57335" name="adj1"/>
              <a:gd fmla="val -46931" name="adj2"/>
              <a:gd fmla="val 16667" name="adj3"/>
            </a:avLst>
          </a:prstGeom>
          <a:noFill/>
          <a:ln cap="flat" cmpd="sng" w="12700">
            <a:solidFill>
              <a:srgbClr val="21212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3" name="Google Shape;113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8624" y="2166138"/>
            <a:ext cx="1286783" cy="906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615865" y="1878370"/>
            <a:ext cx="1731414" cy="1207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8"/>
          <p:cNvPicPr preferRelativeResize="0"/>
          <p:nvPr/>
        </p:nvPicPr>
        <p:blipFill rotWithShape="1">
          <a:blip r:embed="rId6">
            <a:alphaModFix/>
          </a:blip>
          <a:srcRect b="0" l="0" r="0" t="53449"/>
          <a:stretch/>
        </p:blipFill>
        <p:spPr>
          <a:xfrm>
            <a:off x="796462" y="3509033"/>
            <a:ext cx="1635179" cy="976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750334" y="3562258"/>
            <a:ext cx="1542342" cy="886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22" name="Google Shape;122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23" name="Google Shape;123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0"/>
          <p:cNvSpPr/>
          <p:nvPr/>
        </p:nvSpPr>
        <p:spPr>
          <a:xfrm rot="-9170972">
            <a:off x="3642757" y="3590341"/>
            <a:ext cx="838518" cy="769062"/>
          </a:xfrm>
          <a:prstGeom prst="pie">
            <a:avLst>
              <a:gd fmla="val 19949532" name="adj1"/>
              <a:gd fmla="val 1656189" name="adj2"/>
            </a:avLst>
          </a:prstGeom>
          <a:solidFill>
            <a:srgbClr val="FCD6E3">
              <a:alpha val="49803"/>
            </a:srgbClr>
          </a:solidFill>
          <a:ln cap="flat" cmpd="sng" w="127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0"/>
          <p:cNvSpPr txBox="1"/>
          <p:nvPr>
            <p:ph idx="1" type="body"/>
          </p:nvPr>
        </p:nvSpPr>
        <p:spPr>
          <a:xfrm>
            <a:off x="458975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Label the sides of the right-angled triangles.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				b)	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c)				d) </a:t>
            </a:r>
            <a:endParaRPr/>
          </a:p>
        </p:txBody>
      </p:sp>
      <p:sp>
        <p:nvSpPr>
          <p:cNvPr id="130" name="Google Shape;130;p10"/>
          <p:cNvSpPr/>
          <p:nvPr/>
        </p:nvSpPr>
        <p:spPr>
          <a:xfrm rot="9145885">
            <a:off x="3197070" y="1205732"/>
            <a:ext cx="838518" cy="769062"/>
          </a:xfrm>
          <a:prstGeom prst="pie">
            <a:avLst>
              <a:gd fmla="val 20063360" name="adj1"/>
              <a:gd fmla="val 1656189" name="adj2"/>
            </a:avLst>
          </a:prstGeom>
          <a:solidFill>
            <a:srgbClr val="FCD6E3">
              <a:alpha val="49803"/>
            </a:srgbClr>
          </a:solidFill>
          <a:ln cap="flat" cmpd="sng" w="127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0"/>
          <p:cNvSpPr/>
          <p:nvPr/>
        </p:nvSpPr>
        <p:spPr>
          <a:xfrm rot="-7039044">
            <a:off x="1809985" y="3894932"/>
            <a:ext cx="838518" cy="769062"/>
          </a:xfrm>
          <a:prstGeom prst="pie">
            <a:avLst>
              <a:gd fmla="val 19614414" name="adj1"/>
              <a:gd fmla="val 1656189" name="adj2"/>
            </a:avLst>
          </a:prstGeom>
          <a:solidFill>
            <a:srgbClr val="FEEAD1">
              <a:alpha val="49803"/>
            </a:srgbClr>
          </a:solidFill>
          <a:ln cap="flat" cmpd="sng" w="127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0"/>
          <p:cNvSpPr/>
          <p:nvPr/>
        </p:nvSpPr>
        <p:spPr>
          <a:xfrm rot="10800000">
            <a:off x="1641090" y="2067625"/>
            <a:ext cx="1260000" cy="1260000"/>
          </a:xfrm>
          <a:prstGeom prst="pie">
            <a:avLst>
              <a:gd fmla="val 0" name="adj1"/>
              <a:gd fmla="val 1757521" name="adj2"/>
            </a:avLst>
          </a:prstGeom>
          <a:solidFill>
            <a:srgbClr val="FCD6E3">
              <a:alpha val="49803"/>
            </a:srgbClr>
          </a:solidFill>
          <a:ln cap="flat" cmpd="sng" w="127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0"/>
          <p:cNvSpPr txBox="1"/>
          <p:nvPr>
            <p:ph type="title"/>
          </p:nvPr>
        </p:nvSpPr>
        <p:spPr>
          <a:xfrm>
            <a:off x="458974" y="446400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Know Tangent, Sine and Cosine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4" name="Google Shape;134;p10"/>
          <p:cNvSpPr txBox="1"/>
          <p:nvPr/>
        </p:nvSpPr>
        <p:spPr>
          <a:xfrm>
            <a:off x="4830450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Identify a right-angled triangle which includes the labelled angle and label its sides.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				 b)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				d) </a:t>
            </a:r>
            <a:endParaRPr/>
          </a:p>
        </p:txBody>
      </p:sp>
      <p:sp>
        <p:nvSpPr>
          <p:cNvPr id="135" name="Google Shape;135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grpSp>
        <p:nvGrpSpPr>
          <p:cNvPr id="136" name="Google Shape;136;p10"/>
          <p:cNvGrpSpPr/>
          <p:nvPr/>
        </p:nvGrpSpPr>
        <p:grpSpPr>
          <a:xfrm>
            <a:off x="720776" y="1816275"/>
            <a:ext cx="1552353" cy="882503"/>
            <a:chOff x="563526" y="1816837"/>
            <a:chExt cx="1552353" cy="882503"/>
          </a:xfrm>
        </p:grpSpPr>
        <p:sp>
          <p:nvSpPr>
            <p:cNvPr id="137" name="Google Shape;137;p10"/>
            <p:cNvSpPr/>
            <p:nvPr/>
          </p:nvSpPr>
          <p:spPr>
            <a:xfrm>
              <a:off x="563526" y="1816837"/>
              <a:ext cx="1552353" cy="882503"/>
            </a:xfrm>
            <a:prstGeom prst="rtTriangle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0"/>
            <p:cNvSpPr/>
            <p:nvPr/>
          </p:nvSpPr>
          <p:spPr>
            <a:xfrm>
              <a:off x="563526" y="2571750"/>
              <a:ext cx="127590" cy="127590"/>
            </a:xfrm>
            <a:prstGeom prst="rect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9" name="Google Shape;139;p10"/>
          <p:cNvSpPr txBox="1"/>
          <p:nvPr/>
        </p:nvSpPr>
        <p:spPr>
          <a:xfrm>
            <a:off x="1612666" y="2456446"/>
            <a:ext cx="72425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37</a:t>
            </a:r>
            <a:r>
              <a:rPr b="0" baseline="3000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endParaRPr b="0" i="0" sz="1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40" name="Google Shape;140;p10"/>
          <p:cNvGrpSpPr/>
          <p:nvPr/>
        </p:nvGrpSpPr>
        <p:grpSpPr>
          <a:xfrm rot="5400000">
            <a:off x="2594715" y="1731957"/>
            <a:ext cx="1165006" cy="882503"/>
            <a:chOff x="563526" y="1816838"/>
            <a:chExt cx="1165006" cy="882503"/>
          </a:xfrm>
        </p:grpSpPr>
        <p:sp>
          <p:nvSpPr>
            <p:cNvPr id="141" name="Google Shape;141;p10"/>
            <p:cNvSpPr/>
            <p:nvPr/>
          </p:nvSpPr>
          <p:spPr>
            <a:xfrm>
              <a:off x="563527" y="1816838"/>
              <a:ext cx="1165005" cy="882503"/>
            </a:xfrm>
            <a:prstGeom prst="rtTriangle">
              <a:avLst/>
            </a:prstGeom>
            <a:noFill/>
            <a:ln cap="flat" cmpd="sng" w="12700">
              <a:solidFill>
                <a:srgbClr val="4A314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0"/>
            <p:cNvSpPr/>
            <p:nvPr/>
          </p:nvSpPr>
          <p:spPr>
            <a:xfrm>
              <a:off x="563526" y="2571750"/>
              <a:ext cx="127590" cy="127590"/>
            </a:xfrm>
            <a:prstGeom prst="rect">
              <a:avLst/>
            </a:prstGeom>
            <a:noFill/>
            <a:ln cap="flat" cmpd="sng" w="12700">
              <a:solidFill>
                <a:srgbClr val="4A314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3" name="Google Shape;143;p10"/>
          <p:cNvSpPr txBox="1"/>
          <p:nvPr/>
        </p:nvSpPr>
        <p:spPr>
          <a:xfrm>
            <a:off x="3177218" y="1556319"/>
            <a:ext cx="72425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37</a:t>
            </a:r>
            <a:r>
              <a:rPr b="0" baseline="3000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endParaRPr b="0" i="0" sz="1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44" name="Google Shape;144;p10"/>
          <p:cNvGrpSpPr/>
          <p:nvPr/>
        </p:nvGrpSpPr>
        <p:grpSpPr>
          <a:xfrm rot="10800000">
            <a:off x="680566" y="3396960"/>
            <a:ext cx="1552353" cy="882503"/>
            <a:chOff x="563526" y="1816837"/>
            <a:chExt cx="1552353" cy="882503"/>
          </a:xfrm>
        </p:grpSpPr>
        <p:sp>
          <p:nvSpPr>
            <p:cNvPr id="145" name="Google Shape;145;p10"/>
            <p:cNvSpPr/>
            <p:nvPr/>
          </p:nvSpPr>
          <p:spPr>
            <a:xfrm>
              <a:off x="563526" y="1816837"/>
              <a:ext cx="1552353" cy="882503"/>
            </a:xfrm>
            <a:prstGeom prst="rtTriangle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0"/>
            <p:cNvSpPr/>
            <p:nvPr/>
          </p:nvSpPr>
          <p:spPr>
            <a:xfrm>
              <a:off x="563526" y="2571750"/>
              <a:ext cx="127590" cy="127590"/>
            </a:xfrm>
            <a:prstGeom prst="rect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7" name="Google Shape;147;p10"/>
          <p:cNvSpPr txBox="1"/>
          <p:nvPr/>
        </p:nvSpPr>
        <p:spPr>
          <a:xfrm>
            <a:off x="1880658" y="3929987"/>
            <a:ext cx="72425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37</a:t>
            </a:r>
            <a:r>
              <a:rPr b="0" baseline="3000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endParaRPr b="0" i="0" sz="1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48" name="Google Shape;148;p10"/>
          <p:cNvGrpSpPr/>
          <p:nvPr/>
        </p:nvGrpSpPr>
        <p:grpSpPr>
          <a:xfrm rot="8740358">
            <a:off x="2623822" y="3533620"/>
            <a:ext cx="1296250" cy="882504"/>
            <a:chOff x="563525" y="1816837"/>
            <a:chExt cx="1552354" cy="882504"/>
          </a:xfrm>
        </p:grpSpPr>
        <p:sp>
          <p:nvSpPr>
            <p:cNvPr id="149" name="Google Shape;149;p10"/>
            <p:cNvSpPr/>
            <p:nvPr/>
          </p:nvSpPr>
          <p:spPr>
            <a:xfrm>
              <a:off x="563526" y="1816837"/>
              <a:ext cx="1552353" cy="882503"/>
            </a:xfrm>
            <a:prstGeom prst="rtTriangle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10"/>
            <p:cNvSpPr/>
            <p:nvPr/>
          </p:nvSpPr>
          <p:spPr>
            <a:xfrm>
              <a:off x="563525" y="2567425"/>
              <a:ext cx="165434" cy="131916"/>
            </a:xfrm>
            <a:prstGeom prst="rect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1" name="Google Shape;151;p10"/>
          <p:cNvSpPr txBox="1"/>
          <p:nvPr/>
        </p:nvSpPr>
        <p:spPr>
          <a:xfrm>
            <a:off x="3609027" y="3752582"/>
            <a:ext cx="72425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37</a:t>
            </a:r>
            <a:r>
              <a:rPr b="0" baseline="3000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endParaRPr b="0" i="0" sz="1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2" name="Google Shape;152;p10"/>
          <p:cNvSpPr txBox="1"/>
          <p:nvPr/>
        </p:nvSpPr>
        <p:spPr>
          <a:xfrm>
            <a:off x="1341183" y="1930181"/>
            <a:ext cx="8093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/>
          </a:p>
        </p:txBody>
      </p:sp>
      <p:sp>
        <p:nvSpPr>
          <p:cNvPr id="153" name="Google Shape;153;p10"/>
          <p:cNvSpPr txBox="1"/>
          <p:nvPr/>
        </p:nvSpPr>
        <p:spPr>
          <a:xfrm>
            <a:off x="3112551" y="2112939"/>
            <a:ext cx="8093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/>
          </a:p>
        </p:txBody>
      </p:sp>
      <p:sp>
        <p:nvSpPr>
          <p:cNvPr id="154" name="Google Shape;154;p10"/>
          <p:cNvSpPr txBox="1"/>
          <p:nvPr/>
        </p:nvSpPr>
        <p:spPr>
          <a:xfrm>
            <a:off x="1056781" y="3772382"/>
            <a:ext cx="8093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/>
          </a:p>
        </p:txBody>
      </p:sp>
      <p:sp>
        <p:nvSpPr>
          <p:cNvPr id="155" name="Google Shape;155;p10"/>
          <p:cNvSpPr txBox="1"/>
          <p:nvPr/>
        </p:nvSpPr>
        <p:spPr>
          <a:xfrm>
            <a:off x="3099111" y="3953646"/>
            <a:ext cx="8093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/>
          </a:p>
        </p:txBody>
      </p:sp>
      <p:sp>
        <p:nvSpPr>
          <p:cNvPr id="156" name="Google Shape;156;p10"/>
          <p:cNvSpPr txBox="1"/>
          <p:nvPr/>
        </p:nvSpPr>
        <p:spPr>
          <a:xfrm>
            <a:off x="427112" y="2129415"/>
            <a:ext cx="8093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endParaRPr/>
          </a:p>
        </p:txBody>
      </p:sp>
      <p:sp>
        <p:nvSpPr>
          <p:cNvPr id="157" name="Google Shape;157;p10"/>
          <p:cNvSpPr txBox="1"/>
          <p:nvPr/>
        </p:nvSpPr>
        <p:spPr>
          <a:xfrm>
            <a:off x="2428676" y="2000332"/>
            <a:ext cx="8093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endParaRPr/>
          </a:p>
        </p:txBody>
      </p:sp>
      <p:sp>
        <p:nvSpPr>
          <p:cNvPr id="158" name="Google Shape;158;p10"/>
          <p:cNvSpPr txBox="1"/>
          <p:nvPr/>
        </p:nvSpPr>
        <p:spPr>
          <a:xfrm>
            <a:off x="1365387" y="3089540"/>
            <a:ext cx="8093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endParaRPr/>
          </a:p>
        </p:txBody>
      </p:sp>
      <p:sp>
        <p:nvSpPr>
          <p:cNvPr id="159" name="Google Shape;159;p10"/>
          <p:cNvSpPr txBox="1"/>
          <p:nvPr/>
        </p:nvSpPr>
        <p:spPr>
          <a:xfrm>
            <a:off x="2706395" y="3381985"/>
            <a:ext cx="8093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endParaRPr/>
          </a:p>
        </p:txBody>
      </p:sp>
      <p:sp>
        <p:nvSpPr>
          <p:cNvPr id="160" name="Google Shape;160;p10"/>
          <p:cNvSpPr txBox="1"/>
          <p:nvPr/>
        </p:nvSpPr>
        <p:spPr>
          <a:xfrm>
            <a:off x="1198992" y="2662885"/>
            <a:ext cx="8093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161" name="Google Shape;161;p10"/>
          <p:cNvSpPr txBox="1"/>
          <p:nvPr/>
        </p:nvSpPr>
        <p:spPr>
          <a:xfrm>
            <a:off x="2926049" y="1325488"/>
            <a:ext cx="8093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162" name="Google Shape;162;p10"/>
          <p:cNvSpPr txBox="1"/>
          <p:nvPr/>
        </p:nvSpPr>
        <p:spPr>
          <a:xfrm>
            <a:off x="2163859" y="3640907"/>
            <a:ext cx="8093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163" name="Google Shape;163;p10"/>
          <p:cNvSpPr txBox="1"/>
          <p:nvPr/>
        </p:nvSpPr>
        <p:spPr>
          <a:xfrm>
            <a:off x="3719698" y="3313228"/>
            <a:ext cx="8093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pic>
        <p:nvPicPr>
          <p:cNvPr id="164" name="Google Shape;164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50169" y="1814459"/>
            <a:ext cx="3379227" cy="2550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"/>
          <p:cNvSpPr txBox="1"/>
          <p:nvPr>
            <p:ph idx="1" type="body"/>
          </p:nvPr>
        </p:nvSpPr>
        <p:spPr>
          <a:xfrm>
            <a:off x="458975" y="924806"/>
            <a:ext cx="3891600" cy="31140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Label the sides of the right-angled triangles and identify which ratio will be used.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		 		b)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c)				d)</a:t>
            </a:r>
            <a:endParaRPr/>
          </a:p>
        </p:txBody>
      </p:sp>
      <p:sp>
        <p:nvSpPr>
          <p:cNvPr id="170" name="Google Shape;170;p11"/>
          <p:cNvSpPr txBox="1"/>
          <p:nvPr>
            <p:ph type="title"/>
          </p:nvPr>
        </p:nvSpPr>
        <p:spPr>
          <a:xfrm>
            <a:off x="458974" y="446400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Know Tangent, Sine and Cosine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71" name="Google Shape;171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pic>
        <p:nvPicPr>
          <p:cNvPr id="172" name="Google Shape;172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8624" y="2166138"/>
            <a:ext cx="1286783" cy="906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615865" y="1878370"/>
            <a:ext cx="1731414" cy="1207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11"/>
          <p:cNvPicPr preferRelativeResize="0"/>
          <p:nvPr/>
        </p:nvPicPr>
        <p:blipFill rotWithShape="1">
          <a:blip r:embed="rId5">
            <a:alphaModFix/>
          </a:blip>
          <a:srcRect b="0" l="0" r="0" t="53449"/>
          <a:stretch/>
        </p:blipFill>
        <p:spPr>
          <a:xfrm>
            <a:off x="796462" y="3509033"/>
            <a:ext cx="1635179" cy="976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750334" y="3562258"/>
            <a:ext cx="1542342" cy="886462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11"/>
          <p:cNvSpPr txBox="1"/>
          <p:nvPr/>
        </p:nvSpPr>
        <p:spPr>
          <a:xfrm>
            <a:off x="1375488" y="4196649"/>
            <a:ext cx="8093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/>
          </a:p>
        </p:txBody>
      </p:sp>
      <p:sp>
        <p:nvSpPr>
          <p:cNvPr id="177" name="Google Shape;177;p11"/>
          <p:cNvSpPr txBox="1"/>
          <p:nvPr/>
        </p:nvSpPr>
        <p:spPr>
          <a:xfrm>
            <a:off x="1463976" y="3432505"/>
            <a:ext cx="8093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endParaRPr/>
          </a:p>
        </p:txBody>
      </p:sp>
      <p:sp>
        <p:nvSpPr>
          <p:cNvPr id="178" name="Google Shape;178;p11"/>
          <p:cNvSpPr txBox="1"/>
          <p:nvPr/>
        </p:nvSpPr>
        <p:spPr>
          <a:xfrm>
            <a:off x="3258232" y="1897693"/>
            <a:ext cx="8093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179" name="Google Shape;179;p11"/>
          <p:cNvSpPr txBox="1"/>
          <p:nvPr/>
        </p:nvSpPr>
        <p:spPr>
          <a:xfrm>
            <a:off x="1425405" y="2844391"/>
            <a:ext cx="8093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180" name="Google Shape;180;p11"/>
          <p:cNvSpPr txBox="1"/>
          <p:nvPr/>
        </p:nvSpPr>
        <p:spPr>
          <a:xfrm>
            <a:off x="2805245" y="2623775"/>
            <a:ext cx="8093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endParaRPr/>
          </a:p>
        </p:txBody>
      </p:sp>
      <p:sp>
        <p:nvSpPr>
          <p:cNvPr id="181" name="Google Shape;181;p11"/>
          <p:cNvSpPr txBox="1"/>
          <p:nvPr/>
        </p:nvSpPr>
        <p:spPr>
          <a:xfrm>
            <a:off x="3121660" y="3503372"/>
            <a:ext cx="8093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endParaRPr/>
          </a:p>
        </p:txBody>
      </p:sp>
      <p:sp>
        <p:nvSpPr>
          <p:cNvPr id="182" name="Google Shape;182;p11"/>
          <p:cNvSpPr txBox="1"/>
          <p:nvPr/>
        </p:nvSpPr>
        <p:spPr>
          <a:xfrm>
            <a:off x="1595851" y="2322701"/>
            <a:ext cx="8093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/>
          </a:p>
        </p:txBody>
      </p:sp>
      <p:sp>
        <p:nvSpPr>
          <p:cNvPr id="183" name="Google Shape;183;p11"/>
          <p:cNvSpPr txBox="1"/>
          <p:nvPr/>
        </p:nvSpPr>
        <p:spPr>
          <a:xfrm>
            <a:off x="3517885" y="4166530"/>
            <a:ext cx="8093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/>
          </a:p>
        </p:txBody>
      </p:sp>
      <p:sp>
        <p:nvSpPr>
          <p:cNvPr id="184" name="Google Shape;184;p11"/>
          <p:cNvSpPr txBox="1"/>
          <p:nvPr/>
        </p:nvSpPr>
        <p:spPr>
          <a:xfrm>
            <a:off x="1132761" y="1951099"/>
            <a:ext cx="80931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Cosine</a:t>
            </a:r>
            <a:endParaRPr b="0" i="0" sz="12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5" name="Google Shape;185;p11"/>
          <p:cNvSpPr txBox="1"/>
          <p:nvPr/>
        </p:nvSpPr>
        <p:spPr>
          <a:xfrm>
            <a:off x="2512535" y="1816586"/>
            <a:ext cx="95362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Tangent</a:t>
            </a:r>
            <a:endParaRPr b="0" i="0" sz="12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6" name="Google Shape;186;p11"/>
          <p:cNvSpPr txBox="1"/>
          <p:nvPr/>
        </p:nvSpPr>
        <p:spPr>
          <a:xfrm>
            <a:off x="615610" y="3407016"/>
            <a:ext cx="95362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Sine</a:t>
            </a:r>
            <a:endParaRPr b="0" i="0" sz="12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7" name="Google Shape;187;p11"/>
          <p:cNvSpPr txBox="1"/>
          <p:nvPr/>
        </p:nvSpPr>
        <p:spPr>
          <a:xfrm>
            <a:off x="2610323" y="3498680"/>
            <a:ext cx="95362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Sine</a:t>
            </a:r>
            <a:endParaRPr b="0" i="0" sz="12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2"/>
          <p:cNvSpPr/>
          <p:nvPr/>
        </p:nvSpPr>
        <p:spPr>
          <a:xfrm rot="-7156910">
            <a:off x="1574704" y="4081090"/>
            <a:ext cx="823877" cy="948791"/>
          </a:xfrm>
          <a:prstGeom prst="pie">
            <a:avLst>
              <a:gd fmla="val 19921339" name="adj1"/>
              <a:gd fmla="val 1757521" name="adj2"/>
            </a:avLst>
          </a:prstGeom>
          <a:solidFill>
            <a:srgbClr val="E0F1DA">
              <a:alpha val="49803"/>
            </a:srgbClr>
          </a:solidFill>
          <a:ln cap="flat" cmpd="sng" w="127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12"/>
          <p:cNvSpPr/>
          <p:nvPr/>
        </p:nvSpPr>
        <p:spPr>
          <a:xfrm rot="-8929398">
            <a:off x="3763175" y="1937115"/>
            <a:ext cx="823877" cy="948791"/>
          </a:xfrm>
          <a:prstGeom prst="pie">
            <a:avLst>
              <a:gd fmla="val 19714772" name="adj1"/>
              <a:gd fmla="val 1448331" name="adj2"/>
            </a:avLst>
          </a:prstGeom>
          <a:solidFill>
            <a:srgbClr val="E0F1DA">
              <a:alpha val="49803"/>
            </a:srgbClr>
          </a:solidFill>
          <a:ln cap="flat" cmpd="sng" w="127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12"/>
          <p:cNvSpPr txBox="1"/>
          <p:nvPr/>
        </p:nvSpPr>
        <p:spPr>
          <a:xfrm>
            <a:off x="498388" y="883263"/>
            <a:ext cx="38916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Dustin is finding the side labelled x.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mistake has he made in his labelling?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1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Amir is finding the side labelled x.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mistake has he made?</a:t>
            </a:r>
            <a:endParaRPr/>
          </a:p>
        </p:txBody>
      </p:sp>
      <p:sp>
        <p:nvSpPr>
          <p:cNvPr id="195" name="Google Shape;195;p12"/>
          <p:cNvSpPr txBox="1"/>
          <p:nvPr>
            <p:ph type="title"/>
          </p:nvPr>
        </p:nvSpPr>
        <p:spPr>
          <a:xfrm>
            <a:off x="458974" y="446400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Know Tangent, Sine and Cosine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96" name="Google Shape;196;p1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grpSp>
        <p:nvGrpSpPr>
          <p:cNvPr id="197" name="Google Shape;197;p12"/>
          <p:cNvGrpSpPr/>
          <p:nvPr/>
        </p:nvGrpSpPr>
        <p:grpSpPr>
          <a:xfrm rot="8740358">
            <a:off x="2737850" y="1970260"/>
            <a:ext cx="1296250" cy="882504"/>
            <a:chOff x="563525" y="1816837"/>
            <a:chExt cx="1552354" cy="882504"/>
          </a:xfrm>
        </p:grpSpPr>
        <p:sp>
          <p:nvSpPr>
            <p:cNvPr id="198" name="Google Shape;198;p12"/>
            <p:cNvSpPr/>
            <p:nvPr/>
          </p:nvSpPr>
          <p:spPr>
            <a:xfrm>
              <a:off x="563526" y="1816837"/>
              <a:ext cx="1552353" cy="882503"/>
            </a:xfrm>
            <a:prstGeom prst="rtTriangle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563525" y="2567425"/>
              <a:ext cx="165434" cy="131916"/>
            </a:xfrm>
            <a:prstGeom prst="rect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0" name="Google Shape;200;p12"/>
          <p:cNvSpPr txBox="1"/>
          <p:nvPr/>
        </p:nvSpPr>
        <p:spPr>
          <a:xfrm>
            <a:off x="3730170" y="2184476"/>
            <a:ext cx="72425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37</a:t>
            </a:r>
            <a:r>
              <a:rPr b="0" baseline="3000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endParaRPr b="0" i="0" sz="1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1" name="Google Shape;201;p12"/>
          <p:cNvSpPr txBox="1"/>
          <p:nvPr/>
        </p:nvSpPr>
        <p:spPr>
          <a:xfrm>
            <a:off x="2834046" y="1810982"/>
            <a:ext cx="72425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endParaRPr b="0" i="0" sz="1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2" name="Google Shape;202;p12"/>
          <p:cNvSpPr txBox="1"/>
          <p:nvPr/>
        </p:nvSpPr>
        <p:spPr>
          <a:xfrm>
            <a:off x="3290409" y="2422294"/>
            <a:ext cx="72425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b="0" i="0" sz="1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3" name="Google Shape;203;p12"/>
          <p:cNvSpPr txBox="1"/>
          <p:nvPr/>
        </p:nvSpPr>
        <p:spPr>
          <a:xfrm>
            <a:off x="3891598" y="1835804"/>
            <a:ext cx="72425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1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204" name="Google Shape;204;p12"/>
          <p:cNvGrpSpPr/>
          <p:nvPr/>
        </p:nvGrpSpPr>
        <p:grpSpPr>
          <a:xfrm rot="10800000">
            <a:off x="658654" y="3675862"/>
            <a:ext cx="1326253" cy="882503"/>
            <a:chOff x="563526" y="1816838"/>
            <a:chExt cx="1326253" cy="882503"/>
          </a:xfrm>
        </p:grpSpPr>
        <p:sp>
          <p:nvSpPr>
            <p:cNvPr id="205" name="Google Shape;205;p12"/>
            <p:cNvSpPr/>
            <p:nvPr/>
          </p:nvSpPr>
          <p:spPr>
            <a:xfrm>
              <a:off x="563527" y="1816838"/>
              <a:ext cx="1326252" cy="882503"/>
            </a:xfrm>
            <a:prstGeom prst="rtTriangle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563526" y="2571750"/>
              <a:ext cx="127590" cy="127590"/>
            </a:xfrm>
            <a:prstGeom prst="rect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7" name="Google Shape;207;p12"/>
          <p:cNvSpPr txBox="1"/>
          <p:nvPr/>
        </p:nvSpPr>
        <p:spPr>
          <a:xfrm>
            <a:off x="1622778" y="4178611"/>
            <a:ext cx="72425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37</a:t>
            </a:r>
            <a:r>
              <a:rPr b="0" baseline="3000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endParaRPr b="0" i="0" sz="1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8" name="Google Shape;208;p12"/>
          <p:cNvSpPr txBox="1"/>
          <p:nvPr/>
        </p:nvSpPr>
        <p:spPr>
          <a:xfrm>
            <a:off x="846601" y="3384740"/>
            <a:ext cx="724257" cy="3077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09" name="Google Shape;209;p12"/>
          <p:cNvSpPr txBox="1"/>
          <p:nvPr/>
        </p:nvSpPr>
        <p:spPr>
          <a:xfrm>
            <a:off x="722391" y="4139675"/>
            <a:ext cx="72425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7 cm</a:t>
            </a:r>
            <a:endParaRPr/>
          </a:p>
        </p:txBody>
      </p:sp>
      <p:sp>
        <p:nvSpPr>
          <p:cNvPr id="210" name="Google Shape;210;p12"/>
          <p:cNvSpPr txBox="1"/>
          <p:nvPr/>
        </p:nvSpPr>
        <p:spPr>
          <a:xfrm>
            <a:off x="684179" y="3898931"/>
            <a:ext cx="8093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70C0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/>
          </a:p>
        </p:txBody>
      </p:sp>
      <p:sp>
        <p:nvSpPr>
          <p:cNvPr id="211" name="Google Shape;211;p12"/>
          <p:cNvSpPr txBox="1"/>
          <p:nvPr/>
        </p:nvSpPr>
        <p:spPr>
          <a:xfrm>
            <a:off x="818366" y="3353963"/>
            <a:ext cx="8093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70C0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endParaRPr/>
          </a:p>
        </p:txBody>
      </p:sp>
      <p:sp>
        <p:nvSpPr>
          <p:cNvPr id="212" name="Google Shape;212;p12"/>
          <p:cNvSpPr txBox="1"/>
          <p:nvPr/>
        </p:nvSpPr>
        <p:spPr>
          <a:xfrm>
            <a:off x="1944517" y="3898931"/>
            <a:ext cx="8093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70C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213" name="Google Shape;213;p12"/>
          <p:cNvSpPr/>
          <p:nvPr/>
        </p:nvSpPr>
        <p:spPr>
          <a:xfrm>
            <a:off x="535789" y="1838955"/>
            <a:ext cx="1638582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“The hypotenuse is always the longest diagonal side”.</a:t>
            </a:r>
            <a:endParaRPr/>
          </a:p>
        </p:txBody>
      </p:sp>
      <p:sp>
        <p:nvSpPr>
          <p:cNvPr id="214" name="Google Shape;214;p12"/>
          <p:cNvSpPr/>
          <p:nvPr/>
        </p:nvSpPr>
        <p:spPr>
          <a:xfrm>
            <a:off x="458975" y="1848823"/>
            <a:ext cx="1759800" cy="882600"/>
          </a:xfrm>
          <a:prstGeom prst="wedgeRoundRectCallout">
            <a:avLst>
              <a:gd fmla="val 55620" name="adj1"/>
              <a:gd fmla="val -64795" name="adj2"/>
              <a:gd fmla="val 16667" name="adj3"/>
            </a:avLst>
          </a:prstGeom>
          <a:noFill/>
          <a:ln cap="flat" cmpd="sng" w="12700">
            <a:solidFill>
              <a:srgbClr val="21212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2"/>
          <p:cNvSpPr/>
          <p:nvPr/>
        </p:nvSpPr>
        <p:spPr>
          <a:xfrm>
            <a:off x="2509383" y="3423074"/>
            <a:ext cx="1880606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“We don’t know the adjacent side, so need to use Cosine”</a:t>
            </a:r>
            <a:endParaRPr/>
          </a:p>
        </p:txBody>
      </p:sp>
      <p:sp>
        <p:nvSpPr>
          <p:cNvPr id="216" name="Google Shape;216;p12"/>
          <p:cNvSpPr/>
          <p:nvPr/>
        </p:nvSpPr>
        <p:spPr>
          <a:xfrm>
            <a:off x="2509384" y="3465607"/>
            <a:ext cx="1880700" cy="714300"/>
          </a:xfrm>
          <a:prstGeom prst="wedgeRoundRectCallout">
            <a:avLst>
              <a:gd fmla="val -57335" name="adj1"/>
              <a:gd fmla="val -46931" name="adj2"/>
              <a:gd fmla="val 16667" name="adj3"/>
            </a:avLst>
          </a:prstGeom>
          <a:noFill/>
          <a:ln cap="flat" cmpd="sng" w="12700">
            <a:solidFill>
              <a:srgbClr val="21212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2"/>
          <p:cNvSpPr/>
          <p:nvPr/>
        </p:nvSpPr>
        <p:spPr>
          <a:xfrm>
            <a:off x="4484560" y="1765179"/>
            <a:ext cx="299329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The hypotenuse is always the longest side, opposite the right angle. It doesn’t have to be diagonal.</a:t>
            </a:r>
            <a:endParaRPr/>
          </a:p>
        </p:txBody>
      </p:sp>
      <p:sp>
        <p:nvSpPr>
          <p:cNvPr id="218" name="Google Shape;218;p12"/>
          <p:cNvSpPr/>
          <p:nvPr/>
        </p:nvSpPr>
        <p:spPr>
          <a:xfrm>
            <a:off x="4519269" y="3538628"/>
            <a:ext cx="241051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Amir is trying to find the opposite side, he should use Sine.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