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10287000" cx="18288000"/>
  <p:notesSz cx="6858000" cy="9144000"/>
  <p:embeddedFontLst>
    <p:embeddedFont>
      <p:font typeface="Montserrat SemiBold"/>
      <p:regular r:id="rId20"/>
      <p:bold r:id="rId21"/>
      <p:italic r:id="rId22"/>
      <p:boldItalic r:id="rId23"/>
    </p:embeddedFont>
    <p:embeddedFont>
      <p:font typeface="Montserrat"/>
      <p:regular r:id="rId24"/>
      <p:bold r:id="rId25"/>
      <p:italic r:id="rId26"/>
      <p:boldItalic r:id="rId27"/>
    </p:embeddedFont>
    <p:embeddedFont>
      <p:font typeface="Montserrat Medium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98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CBC8803-8534-4F4A-B4DA-4B24D378D0AE}">
  <a:tblStyle styleId="{4CBC8803-8534-4F4A-B4DA-4B24D378D0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98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regular.fntdata"/><Relationship Id="rId22" Type="http://schemas.openxmlformats.org/officeDocument/2006/relationships/font" Target="fonts/MontserratSemiBold-italic.fntdata"/><Relationship Id="rId21" Type="http://schemas.openxmlformats.org/officeDocument/2006/relationships/font" Target="fonts/MontserratSemiBold-bold.fntdata"/><Relationship Id="rId24" Type="http://schemas.openxmlformats.org/officeDocument/2006/relationships/font" Target="fonts/Montserrat-regular.fntdata"/><Relationship Id="rId23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8" Type="http://schemas.openxmlformats.org/officeDocument/2006/relationships/font" Target="fonts/MontserratMedium-regular.fntdata"/><Relationship Id="rId27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ontserratMedium-boldItalic.fntdata"/><Relationship Id="rId30" Type="http://schemas.openxmlformats.org/officeDocument/2006/relationships/font" Target="fonts/MontserratMedium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Hi everyone! My name is Miss Hummel and together, we will be answering the question: </a:t>
            </a:r>
            <a:r>
              <a:rPr lang="en-GB"/>
              <a:t>What is the solar system?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this lesson we will discuss what we can find in our solar system. We will also discuss what a planet, moon and space dust is. Finally, we will examine the differences between Asteroids, Meteoroids, Meteors and Meteorites.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c80eb6fd5_21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c80eb6fd5_21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now going to pause the video to label the diagram with the parts of the lever.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c80e8cb7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c80e8cb7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Image from Oak illustrator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would now like you to pause the video to answer this question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three examples of things that use pulleys?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Resume once you are finished answering the question.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c80eb6fd5_2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c80eb6fd5_2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Image from Oak illustrator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would now like you to pause the video to answer this question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three examples of things that use pulleys?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Resume once you are finished answering the question.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c7c06489c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c7c06489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would now like you to pause the video to answer this question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three examples of things that use gears?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Resume once you are finished answering the question.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c80eb6fd5_2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c80eb6fd5_2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c80eb6fd5_2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c80eb6fd5_2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80eb6fd5_2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c80eb6fd5_2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c25e53d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c25e53d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now going to pause the video to label the diagram with the parts of the lever.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c80eb6fd5_21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c80eb6fd5_21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now going to pause the video to label the diagram with the parts of the lever.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dc25e53d9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dc25e53d9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Image from Oak illustrator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would now like you to pause the video to answer this question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three examples of things that use pulleys?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Resume once you are finished answering the question.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80eb6fd5_21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80eb6fd5_21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now going to pause the video to label the diagram with the parts of the lever.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80eb6fd5_21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c80eb6fd5_21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now going to pause the video to label the diagram with the parts of the lever.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3819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0">
                <a:solidFill>
                  <a:srgbClr val="4B3241"/>
                </a:solidFill>
              </a:rPr>
              <a:t>How do the planets in the solar system differ?</a:t>
            </a:r>
            <a:endParaRPr sz="65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0"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8000" y="263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000">
                <a:solidFill>
                  <a:srgbClr val="4B3241"/>
                </a:solidFill>
              </a:rPr>
              <a:t>Science - Space</a:t>
            </a:r>
            <a:endParaRPr sz="4000"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Miss Hummel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5516100" y="8966725"/>
            <a:ext cx="6607800" cy="9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solar system by Andrei Yushchenko from the Noun Project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3" name="Google Shape;93;p15"/>
          <p:cNvPicPr preferRelativeResize="0"/>
          <p:nvPr/>
        </p:nvPicPr>
        <p:blipFill rotWithShape="1">
          <a:blip r:embed="rId3">
            <a:alphaModFix/>
          </a:blip>
          <a:srcRect b="16882" l="0" r="0" t="-1887"/>
          <a:stretch/>
        </p:blipFill>
        <p:spPr>
          <a:xfrm>
            <a:off x="5712200" y="3646962"/>
            <a:ext cx="5520550" cy="469273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6" name="Google Shape;156;p24"/>
          <p:cNvSpPr txBox="1"/>
          <p:nvPr>
            <p:ph idx="1" type="subTitle"/>
          </p:nvPr>
        </p:nvSpPr>
        <p:spPr>
          <a:xfrm>
            <a:off x="917950" y="258150"/>
            <a:ext cx="16593600" cy="13017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Question to answer:</a:t>
            </a:r>
            <a:endParaRPr sz="4500"/>
          </a:p>
        </p:txBody>
      </p:sp>
      <p:sp>
        <p:nvSpPr>
          <p:cNvPr id="157" name="Google Shape;157;p24"/>
          <p:cNvSpPr txBox="1"/>
          <p:nvPr>
            <p:ph idx="2" type="body"/>
          </p:nvPr>
        </p:nvSpPr>
        <p:spPr>
          <a:xfrm>
            <a:off x="917950" y="2199450"/>
            <a:ext cx="16593600" cy="30585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9144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en-GB" sz="4200"/>
              <a:t>  Write down one difference between Uranus and Neptune.</a:t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4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3" name="Google Shape;163;p25"/>
          <p:cNvSpPr txBox="1"/>
          <p:nvPr>
            <p:ph idx="1" type="subTitle"/>
          </p:nvPr>
        </p:nvSpPr>
        <p:spPr>
          <a:xfrm>
            <a:off x="917950" y="277050"/>
            <a:ext cx="15801900" cy="15519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/>
              <a:t>Sort these descriptions into ‘Inner rocky planets’ or ‘Outer gas giants’:</a:t>
            </a:r>
            <a:endParaRPr sz="3900"/>
          </a:p>
        </p:txBody>
      </p:sp>
      <p:sp>
        <p:nvSpPr>
          <p:cNvPr id="164" name="Google Shape;164;p25"/>
          <p:cNvSpPr txBox="1"/>
          <p:nvPr/>
        </p:nvSpPr>
        <p:spPr>
          <a:xfrm>
            <a:off x="990300" y="1921900"/>
            <a:ext cx="16803000" cy="38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	Closer to the Sun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	Further away from the Sun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	Mostly made from gas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	Mostly solid rock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	The colder planets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	The warmer planets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	Often have rings of dust and rock around them</a:t>
            </a:r>
            <a:r>
              <a:rPr lang="en-GB" sz="46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46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5" name="Google Shape;165;p25"/>
          <p:cNvGraphicFramePr/>
          <p:nvPr/>
        </p:nvGraphicFramePr>
        <p:xfrm>
          <a:off x="952500" y="7303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{4CBC8803-8534-4F4A-B4DA-4B24D378D0AE}</a:tableStyleId>
              </a:tblPr>
              <a:tblGrid>
                <a:gridCol w="8191500"/>
                <a:gridCol w="8191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Inner Rocky Planets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Outer Gas Planets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1" name="Google Shape;171;p26"/>
          <p:cNvSpPr txBox="1"/>
          <p:nvPr>
            <p:ph idx="1" type="subTitle"/>
          </p:nvPr>
        </p:nvSpPr>
        <p:spPr>
          <a:xfrm>
            <a:off x="917950" y="277050"/>
            <a:ext cx="15801900" cy="15519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/>
              <a:t> Read the clues and work out which planet is which below:</a:t>
            </a:r>
            <a:endParaRPr sz="3900"/>
          </a:p>
        </p:txBody>
      </p:sp>
      <p:sp>
        <p:nvSpPr>
          <p:cNvPr id="172" name="Google Shape;172;p26"/>
          <p:cNvSpPr txBox="1"/>
          <p:nvPr/>
        </p:nvSpPr>
        <p:spPr>
          <a:xfrm>
            <a:off x="990300" y="1921900"/>
            <a:ext cx="16803000" cy="5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1)	Which planet is the hottest planet? ___________________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2)	Which is the largest planet? ___________________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3)	Which planet spins on its side? ___________________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4)	Which planet is the closest to the Sun? ___________________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5)	Which planet is red due to iron minerals in its surface? ________________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6)	Which planet is the furthest away from the Sun? ___________________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7)	Which planet is known for its 7 rings that are easy to see? _______________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8" name="Google Shape;178;p27"/>
          <p:cNvSpPr txBox="1"/>
          <p:nvPr>
            <p:ph idx="1" type="subTitle"/>
          </p:nvPr>
        </p:nvSpPr>
        <p:spPr>
          <a:xfrm>
            <a:off x="917950" y="867750"/>
            <a:ext cx="15801900" cy="13017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Thinking Task: </a:t>
            </a:r>
            <a:endParaRPr sz="4500"/>
          </a:p>
        </p:txBody>
      </p:sp>
      <p:sp>
        <p:nvSpPr>
          <p:cNvPr id="179" name="Google Shape;179;p27"/>
          <p:cNvSpPr txBox="1"/>
          <p:nvPr>
            <p:ph idx="2" type="body"/>
          </p:nvPr>
        </p:nvSpPr>
        <p:spPr>
          <a:xfrm>
            <a:off x="917950" y="2620700"/>
            <a:ext cx="15801900" cy="28449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5000"/>
              <a:t>Why might it be difficult to study planets in detail?</a:t>
            </a:r>
            <a:endParaRPr sz="5000"/>
          </a:p>
        </p:txBody>
      </p:sp>
      <p:pic>
        <p:nvPicPr>
          <p:cNvPr id="180" name="Google Shape;18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0012" y="5225650"/>
            <a:ext cx="4044225" cy="3947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0" name="Google Shape;100;p16"/>
          <p:cNvGraphicFramePr/>
          <p:nvPr/>
        </p:nvGraphicFramePr>
        <p:xfrm>
          <a:off x="335650" y="106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{4CBC8803-8534-4F4A-B4DA-4B24D378D0AE}</a:tableStyleId>
              </a:tblPr>
              <a:tblGrid>
                <a:gridCol w="2881175"/>
                <a:gridCol w="3057025"/>
                <a:gridCol w="2705350"/>
                <a:gridCol w="2881175"/>
                <a:gridCol w="2881175"/>
                <a:gridCol w="2881175"/>
              </a:tblGrid>
              <a:tr h="119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Planet</a:t>
                      </a:r>
                      <a:endParaRPr b="1"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Mnemonic</a:t>
                      </a:r>
                      <a:endParaRPr b="1"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Picture</a:t>
                      </a:r>
                      <a:endParaRPr b="1"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Size description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</a:t>
                      </a:r>
                      <a:endParaRPr b="1"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Other description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ercury</a:t>
                      </a:r>
                      <a:endParaRPr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enus</a:t>
                      </a:r>
                      <a:endParaRPr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arth</a:t>
                      </a:r>
                      <a:endParaRPr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ars</a:t>
                      </a:r>
                      <a:endParaRPr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r>
                        <a:rPr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upiter</a:t>
                      </a:r>
                      <a:endParaRPr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aturn</a:t>
                      </a:r>
                      <a:endParaRPr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ranus</a:t>
                      </a:r>
                      <a:endParaRPr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r>
                        <a:rPr lang="en-GB" sz="4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eptune</a:t>
                      </a:r>
                      <a:endParaRPr sz="4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p16"/>
          <p:cNvSpPr txBox="1"/>
          <p:nvPr/>
        </p:nvSpPr>
        <p:spPr>
          <a:xfrm>
            <a:off x="917950" y="105750"/>
            <a:ext cx="15001200" cy="801900"/>
          </a:xfrm>
          <a:prstGeom prst="rect">
            <a:avLst/>
          </a:prstGeom>
          <a:solidFill>
            <a:srgbClr val="008237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Preparation for the lesson:</a:t>
            </a:r>
            <a:endParaRPr b="1" sz="4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7" name="Google Shape;107;p17"/>
          <p:cNvGraphicFramePr/>
          <p:nvPr/>
        </p:nvGraphicFramePr>
        <p:xfrm>
          <a:off x="1786450" y="907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{4CBC8803-8534-4F4A-B4DA-4B24D378D0AE}</a:tableStyleId>
              </a:tblPr>
              <a:tblGrid>
                <a:gridCol w="4162375"/>
                <a:gridCol w="1752300"/>
                <a:gridCol w="9668825"/>
              </a:tblGrid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ercury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enus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arth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ars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upiter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aturn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ranus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eptune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8" name="Google Shape;108;p17"/>
          <p:cNvSpPr txBox="1"/>
          <p:nvPr/>
        </p:nvSpPr>
        <p:spPr>
          <a:xfrm>
            <a:off x="917950" y="105750"/>
            <a:ext cx="15001200" cy="801900"/>
          </a:xfrm>
          <a:prstGeom prst="rect">
            <a:avLst/>
          </a:prstGeom>
          <a:solidFill>
            <a:srgbClr val="008237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Complete this </a:t>
            </a: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mnemonic</a:t>
            </a: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4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4" name="Google Shape;114;p18"/>
          <p:cNvGraphicFramePr/>
          <p:nvPr/>
        </p:nvGraphicFramePr>
        <p:xfrm>
          <a:off x="1786450" y="831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{4CBC8803-8534-4F4A-B4DA-4B24D378D0AE}</a:tableStyleId>
              </a:tblPr>
              <a:tblGrid>
                <a:gridCol w="4162375"/>
                <a:gridCol w="1752300"/>
                <a:gridCol w="9668825"/>
              </a:tblGrid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ercury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enus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ery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arth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asy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ars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ethod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upiter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ust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aturn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ummed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ranus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eptune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r>
                        <a:rPr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ow</a:t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5" name="Google Shape;115;p18"/>
          <p:cNvSpPr txBox="1"/>
          <p:nvPr/>
        </p:nvSpPr>
        <p:spPr>
          <a:xfrm>
            <a:off x="917950" y="105750"/>
            <a:ext cx="15001200" cy="801900"/>
          </a:xfrm>
          <a:prstGeom prst="rect">
            <a:avLst/>
          </a:prstGeom>
          <a:solidFill>
            <a:srgbClr val="008237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Complete this mnemonic </a:t>
            </a:r>
            <a:endParaRPr b="1" sz="4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9"/>
          <p:cNvSpPr txBox="1"/>
          <p:nvPr>
            <p:ph idx="1" type="subTitle"/>
          </p:nvPr>
        </p:nvSpPr>
        <p:spPr>
          <a:xfrm>
            <a:off x="917950" y="258150"/>
            <a:ext cx="16593600" cy="13017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Thinking Task:</a:t>
            </a:r>
            <a:endParaRPr sz="4500"/>
          </a:p>
        </p:txBody>
      </p:sp>
      <p:sp>
        <p:nvSpPr>
          <p:cNvPr id="122" name="Google Shape;122;p19"/>
          <p:cNvSpPr txBox="1"/>
          <p:nvPr>
            <p:ph idx="2" type="body"/>
          </p:nvPr>
        </p:nvSpPr>
        <p:spPr>
          <a:xfrm>
            <a:off x="917950" y="2199450"/>
            <a:ext cx="16593600" cy="14316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9144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en-GB" sz="4200"/>
              <a:t>  How long does it take Mercury to orbit the Sun?</a:t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4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20"/>
          <p:cNvSpPr txBox="1"/>
          <p:nvPr>
            <p:ph idx="1" type="subTitle"/>
          </p:nvPr>
        </p:nvSpPr>
        <p:spPr>
          <a:xfrm>
            <a:off x="917950" y="258150"/>
            <a:ext cx="16593600" cy="13017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Thinking Tasks</a:t>
            </a:r>
            <a:endParaRPr sz="4500"/>
          </a:p>
        </p:txBody>
      </p:sp>
      <p:sp>
        <p:nvSpPr>
          <p:cNvPr id="129" name="Google Shape;129;p20"/>
          <p:cNvSpPr txBox="1"/>
          <p:nvPr>
            <p:ph idx="2" type="body"/>
          </p:nvPr>
        </p:nvSpPr>
        <p:spPr>
          <a:xfrm>
            <a:off x="917950" y="2199450"/>
            <a:ext cx="16593600" cy="30585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9144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en-GB" sz="4200"/>
              <a:t>  Why does Mars’s atmosphere trap a large amount of heat?</a:t>
            </a:r>
            <a:endParaRPr sz="4200"/>
          </a:p>
          <a:p>
            <a:pPr indent="-495300" lvl="0" marL="9144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en-GB" sz="4200"/>
              <a:t>Why is the surface of Mars red?</a:t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4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917950" y="277050"/>
            <a:ext cx="15801900" cy="15519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Write the names of the object from the solar system being described below:</a:t>
            </a:r>
            <a:endParaRPr/>
          </a:p>
        </p:txBody>
      </p:sp>
      <p:sp>
        <p:nvSpPr>
          <p:cNvPr id="136" name="Google Shape;136;p21"/>
          <p:cNvSpPr txBox="1"/>
          <p:nvPr/>
        </p:nvSpPr>
        <p:spPr>
          <a:xfrm>
            <a:off x="918000" y="2199450"/>
            <a:ext cx="16803000" cy="38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- the largest object in the solar system that the solar  system was named after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- large spheres of rock that orbit around the sun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- large balls of rock that orbit planets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- an example of another rocky object that can be found in the solar system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AutoNum type="arabicPeriod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- </a:t>
            </a: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leftover</a:t>
            </a: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 material from stars that have exploded in the past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2"/>
          <p:cNvSpPr txBox="1"/>
          <p:nvPr>
            <p:ph idx="1" type="subTitle"/>
          </p:nvPr>
        </p:nvSpPr>
        <p:spPr>
          <a:xfrm>
            <a:off x="917950" y="258150"/>
            <a:ext cx="16593600" cy="13017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Thinking Task:</a:t>
            </a:r>
            <a:endParaRPr sz="4500"/>
          </a:p>
        </p:txBody>
      </p:sp>
      <p:sp>
        <p:nvSpPr>
          <p:cNvPr id="143" name="Google Shape;143;p22"/>
          <p:cNvSpPr txBox="1"/>
          <p:nvPr>
            <p:ph idx="2" type="body"/>
          </p:nvPr>
        </p:nvSpPr>
        <p:spPr>
          <a:xfrm>
            <a:off x="917950" y="2199450"/>
            <a:ext cx="16593600" cy="30585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9144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en-GB" sz="4200"/>
              <a:t>  What is the Big Red Spot?</a:t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4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3"/>
          <p:cNvSpPr txBox="1"/>
          <p:nvPr>
            <p:ph idx="1" type="subTitle"/>
          </p:nvPr>
        </p:nvSpPr>
        <p:spPr>
          <a:xfrm>
            <a:off x="917950" y="258150"/>
            <a:ext cx="16593600" cy="13017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Thinking Task:</a:t>
            </a:r>
            <a:endParaRPr sz="4500"/>
          </a:p>
        </p:txBody>
      </p:sp>
      <p:sp>
        <p:nvSpPr>
          <p:cNvPr id="150" name="Google Shape;150;p23"/>
          <p:cNvSpPr txBox="1"/>
          <p:nvPr>
            <p:ph idx="2" type="body"/>
          </p:nvPr>
        </p:nvSpPr>
        <p:spPr>
          <a:xfrm>
            <a:off x="917950" y="2199450"/>
            <a:ext cx="16593600" cy="30585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-495300" lvl="0" marL="9144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en-GB" sz="4200"/>
              <a:t>What is Saturn famous for?</a:t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4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