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4"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10287000" cx="18288000"/>
  <p:notesSz cx="6858000" cy="9144000"/>
  <p:embeddedFontLst>
    <p:embeddedFont>
      <p:font typeface="Montserrat SemiBold"/>
      <p:regular r:id="rId29"/>
      <p:bold r:id="rId30"/>
      <p:italic r:id="rId31"/>
      <p:boldItalic r:id="rId32"/>
    </p:embeddedFont>
    <p:embeddedFont>
      <p:font typeface="Montserrat"/>
      <p:regular r:id="rId33"/>
      <p:bold r:id="rId34"/>
      <p:italic r:id="rId35"/>
      <p:boldItalic r:id="rId36"/>
    </p:embeddedFont>
    <p:embeddedFont>
      <p:font typeface="Montserrat Medium"/>
      <p:regular r:id="rId37"/>
      <p:bold r:id="rId38"/>
      <p:italic r:id="rId39"/>
      <p:boldItalic r:id="rId40"/>
    </p:embeddedFont>
    <p:embeddedFont>
      <p:font typeface="Quicksand"/>
      <p:regular r:id="rId41"/>
      <p:bold r:id="rId42"/>
    </p:embeddedFont>
    <p:embeddedFont>
      <p:font typeface="Roboto Mono"/>
      <p:regular r:id="rId43"/>
      <p:bold r:id="rId44"/>
      <p:italic r:id="rId45"/>
      <p:boldItalic r:id="rId46"/>
    </p:embeddedFont>
    <p:embeddedFont>
      <p:font typeface="Quicksand Light"/>
      <p:regular r:id="rId47"/>
      <p:bold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0C12615-9E24-4D59-A04E-7D8903733B38}">
  <a:tblStyle styleId="{20C12615-9E24-4D59-A04E-7D8903733B38}"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C9E0399-23BC-48A1-BD70-8E4990C9F08E}" styleName="Table_1">
    <a:wholeTbl>
      <a:tcTxStyle>
        <a:font>
          <a:latin typeface="Arial"/>
          <a:ea typeface="Arial"/>
          <a:cs typeface="Arial"/>
        </a:font>
        <a:srgbClr val="000000"/>
      </a:tcTxStyle>
      <a:tcStyle>
        <a:tcBdr>
          <a:left>
            <a:ln cap="flat" cmpd="sng" w="12700">
              <a:solidFill>
                <a:srgbClr val="9E9E9E"/>
              </a:solidFill>
              <a:prstDash val="solid"/>
              <a:round/>
              <a:headEnd len="sm" w="sm" type="none"/>
              <a:tailEnd len="sm" w="sm" type="none"/>
            </a:ln>
          </a:left>
          <a:right>
            <a:ln cap="flat" cmpd="sng" w="12700">
              <a:solidFill>
                <a:srgbClr val="9E9E9E"/>
              </a:solidFill>
              <a:prstDash val="solid"/>
              <a:round/>
              <a:headEnd len="sm" w="sm" type="none"/>
              <a:tailEnd len="sm" w="sm" type="none"/>
            </a:ln>
          </a:right>
          <a:top>
            <a:ln cap="flat" cmpd="sng" w="12700">
              <a:solidFill>
                <a:srgbClr val="9E9E9E"/>
              </a:solidFill>
              <a:prstDash val="solid"/>
              <a:round/>
              <a:headEnd len="sm" w="sm" type="none"/>
              <a:tailEnd len="sm" w="sm" type="none"/>
            </a:ln>
          </a:top>
          <a:bottom>
            <a:ln cap="flat" cmpd="sng" w="12700">
              <a:solidFill>
                <a:srgbClr val="9E9E9E"/>
              </a:solidFill>
              <a:prstDash val="solid"/>
              <a:round/>
              <a:headEnd len="sm" w="sm" type="none"/>
              <a:tailEnd len="sm" w="sm" type="none"/>
            </a:ln>
          </a:bottom>
          <a:insideH>
            <a:ln cap="flat" cmpd="sng" w="12700">
              <a:solidFill>
                <a:srgbClr val="9E9E9E"/>
              </a:solidFill>
              <a:prstDash val="solid"/>
              <a:round/>
              <a:headEnd len="sm" w="sm" type="none"/>
              <a:tailEnd len="sm" w="sm" type="none"/>
            </a:ln>
          </a:insideH>
          <a:insideV>
            <a:ln cap="flat" cmpd="sng" w="12700">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Medium-boldItalic.fntdata"/><Relationship Id="rId20" Type="http://schemas.openxmlformats.org/officeDocument/2006/relationships/slide" Target="slides/slide14.xml"/><Relationship Id="rId42" Type="http://schemas.openxmlformats.org/officeDocument/2006/relationships/font" Target="fonts/Quicksand-bold.fntdata"/><Relationship Id="rId41" Type="http://schemas.openxmlformats.org/officeDocument/2006/relationships/font" Target="fonts/Quicksand-regular.fntdata"/><Relationship Id="rId22" Type="http://schemas.openxmlformats.org/officeDocument/2006/relationships/slide" Target="slides/slide16.xml"/><Relationship Id="rId44" Type="http://schemas.openxmlformats.org/officeDocument/2006/relationships/font" Target="fonts/RobotoMono-bold.fntdata"/><Relationship Id="rId21" Type="http://schemas.openxmlformats.org/officeDocument/2006/relationships/slide" Target="slides/slide15.xml"/><Relationship Id="rId43" Type="http://schemas.openxmlformats.org/officeDocument/2006/relationships/font" Target="fonts/RobotoMono-regular.fntdata"/><Relationship Id="rId24" Type="http://schemas.openxmlformats.org/officeDocument/2006/relationships/slide" Target="slides/slide18.xml"/><Relationship Id="rId46" Type="http://schemas.openxmlformats.org/officeDocument/2006/relationships/font" Target="fonts/RobotoMono-boldItalic.fntdata"/><Relationship Id="rId23" Type="http://schemas.openxmlformats.org/officeDocument/2006/relationships/slide" Target="slides/slide17.xml"/><Relationship Id="rId45" Type="http://schemas.openxmlformats.org/officeDocument/2006/relationships/font" Target="fonts/RobotoMon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QuicksandLight-bold.fntdata"/><Relationship Id="rId25" Type="http://schemas.openxmlformats.org/officeDocument/2006/relationships/slide" Target="slides/slide19.xml"/><Relationship Id="rId47" Type="http://schemas.openxmlformats.org/officeDocument/2006/relationships/font" Target="fonts/QuicksandLight-regular.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SemiBold-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SemiBold-italic.fntdata"/><Relationship Id="rId30" Type="http://schemas.openxmlformats.org/officeDocument/2006/relationships/font" Target="fonts/MontserratSemiBold-bold.fntdata"/><Relationship Id="rId11" Type="http://schemas.openxmlformats.org/officeDocument/2006/relationships/slide" Target="slides/slide5.xml"/><Relationship Id="rId33" Type="http://schemas.openxmlformats.org/officeDocument/2006/relationships/font" Target="fonts/Montserrat-regular.fntdata"/><Relationship Id="rId10" Type="http://schemas.openxmlformats.org/officeDocument/2006/relationships/slide" Target="slides/slide4.xml"/><Relationship Id="rId32" Type="http://schemas.openxmlformats.org/officeDocument/2006/relationships/font" Target="fonts/MontserratSemiBold-boldItalic.fntdata"/><Relationship Id="rId13" Type="http://schemas.openxmlformats.org/officeDocument/2006/relationships/slide" Target="slides/slide7.xml"/><Relationship Id="rId35" Type="http://schemas.openxmlformats.org/officeDocument/2006/relationships/font" Target="fonts/Montserrat-italic.fntdata"/><Relationship Id="rId12" Type="http://schemas.openxmlformats.org/officeDocument/2006/relationships/slide" Target="slides/slide6.xml"/><Relationship Id="rId34" Type="http://schemas.openxmlformats.org/officeDocument/2006/relationships/font" Target="fonts/Montserrat-bold.fntdata"/><Relationship Id="rId15" Type="http://schemas.openxmlformats.org/officeDocument/2006/relationships/slide" Target="slides/slide9.xml"/><Relationship Id="rId37" Type="http://schemas.openxmlformats.org/officeDocument/2006/relationships/font" Target="fonts/MontserratMedium-regular.fntdata"/><Relationship Id="rId14" Type="http://schemas.openxmlformats.org/officeDocument/2006/relationships/slide" Target="slides/slide8.xml"/><Relationship Id="rId36" Type="http://schemas.openxmlformats.org/officeDocument/2006/relationships/font" Target="fonts/Montserrat-boldItalic.fntdata"/><Relationship Id="rId17" Type="http://schemas.openxmlformats.org/officeDocument/2006/relationships/slide" Target="slides/slide11.xml"/><Relationship Id="rId39" Type="http://schemas.openxmlformats.org/officeDocument/2006/relationships/font" Target="fonts/MontserratMedium-italic.fntdata"/><Relationship Id="rId16" Type="http://schemas.openxmlformats.org/officeDocument/2006/relationships/slide" Target="slides/slide10.xml"/><Relationship Id="rId38" Type="http://schemas.openxmlformats.org/officeDocument/2006/relationships/font" Target="fonts/MontserratMedium-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a38f3808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a38f3808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a3a15eb43c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a3a15eb43c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a3a15eb43c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a3a15eb43c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a3a15eb43c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a3a15eb43c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a3a15eb43c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a3a15eb43c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a3a15eb43c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a3a15eb43c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8d766586c1_1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d766586c1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a3a15eb43c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a3a15eb43c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a3a15eb43c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a3a15eb43c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a3a15eb43c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a3a15eb43c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a3a15eb43c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a3a15eb43c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8d766586c1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d766586c1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a3a15eb43c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a3a15eb43c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a3a15eb4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a3a15eb4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600"/>
              </a:spcAft>
              <a:buNone/>
            </a:pPr>
            <a:r>
              <a:t/>
            </a:r>
            <a:endParaRPr>
              <a:latin typeface="Quicksand"/>
              <a:ea typeface="Quicksand"/>
              <a:cs typeface="Quicksand"/>
              <a:sym typeface="Quicksan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a3a15eb43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a3a15eb43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600"/>
              </a:spcAft>
              <a:buNone/>
            </a:pPr>
            <a:r>
              <a:t/>
            </a:r>
            <a:endParaRPr>
              <a:latin typeface="Quicksand"/>
              <a:ea typeface="Quicksand"/>
              <a:cs typeface="Quicksand"/>
              <a:sym typeface="Quicksan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a3a15eb43c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a3a15eb43c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a3a15eb43c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a3a15eb43c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3a15eb43c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3a15eb43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a3a15eb43c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a3a15eb43c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a3a15eb43c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a3a15eb43c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a3a15eb43c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a3a15eb43c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a3a15eb43c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a3a15eb43c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1" name="Shape 81"/>
        <p:cNvGrpSpPr/>
        <p:nvPr/>
      </p:nvGrpSpPr>
      <p:grpSpPr>
        <a:xfrm>
          <a:off x="0" y="0"/>
          <a:ext cx="0" cy="0"/>
          <a:chOff x="0" y="0"/>
          <a:chExt cx="0" cy="0"/>
        </a:xfrm>
      </p:grpSpPr>
      <p:sp>
        <p:nvSpPr>
          <p:cNvPr id="82" name="Google Shape;82;p15"/>
          <p:cNvSpPr txBox="1"/>
          <p:nvPr>
            <p:ph type="title"/>
          </p:nvPr>
        </p:nvSpPr>
        <p:spPr>
          <a:xfrm>
            <a:off x="917950" y="2876300"/>
            <a:ext cx="16452000" cy="6379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7200"/>
              <a:buNone/>
              <a:defRPr sz="7200"/>
            </a:lvl2pPr>
            <a:lvl3pPr lvl="2" rtl="0" algn="ctr">
              <a:lnSpc>
                <a:spcPct val="100000"/>
              </a:lnSpc>
              <a:spcBef>
                <a:spcPts val="0"/>
              </a:spcBef>
              <a:spcAft>
                <a:spcPts val="0"/>
              </a:spcAft>
              <a:buSzPts val="7200"/>
              <a:buNone/>
              <a:defRPr sz="7200"/>
            </a:lvl3pPr>
            <a:lvl4pPr lvl="3" rtl="0" algn="ctr">
              <a:lnSpc>
                <a:spcPct val="100000"/>
              </a:lnSpc>
              <a:spcBef>
                <a:spcPts val="0"/>
              </a:spcBef>
              <a:spcAft>
                <a:spcPts val="0"/>
              </a:spcAft>
              <a:buSzPts val="7200"/>
              <a:buNone/>
              <a:defRPr sz="7200"/>
            </a:lvl4pPr>
            <a:lvl5pPr lvl="4" rtl="0" algn="ctr">
              <a:lnSpc>
                <a:spcPct val="100000"/>
              </a:lnSpc>
              <a:spcBef>
                <a:spcPts val="0"/>
              </a:spcBef>
              <a:spcAft>
                <a:spcPts val="0"/>
              </a:spcAft>
              <a:buSzPts val="7200"/>
              <a:buNone/>
              <a:defRPr sz="7200"/>
            </a:lvl5pPr>
            <a:lvl6pPr lvl="5" rtl="0" algn="ctr">
              <a:lnSpc>
                <a:spcPct val="100000"/>
              </a:lnSpc>
              <a:spcBef>
                <a:spcPts val="0"/>
              </a:spcBef>
              <a:spcAft>
                <a:spcPts val="0"/>
              </a:spcAft>
              <a:buSzPts val="7200"/>
              <a:buNone/>
              <a:defRPr sz="7200"/>
            </a:lvl6pPr>
            <a:lvl7pPr lvl="6" rtl="0" algn="ctr">
              <a:lnSpc>
                <a:spcPct val="100000"/>
              </a:lnSpc>
              <a:spcBef>
                <a:spcPts val="0"/>
              </a:spcBef>
              <a:spcAft>
                <a:spcPts val="0"/>
              </a:spcAft>
              <a:buSzPts val="7200"/>
              <a:buNone/>
              <a:defRPr sz="7200"/>
            </a:lvl7pPr>
            <a:lvl8pPr lvl="7" rtl="0" algn="ctr">
              <a:lnSpc>
                <a:spcPct val="100000"/>
              </a:lnSpc>
              <a:spcBef>
                <a:spcPts val="0"/>
              </a:spcBef>
              <a:spcAft>
                <a:spcPts val="0"/>
              </a:spcAft>
              <a:buSzPts val="7200"/>
              <a:buNone/>
              <a:defRPr sz="7200"/>
            </a:lvl8pPr>
            <a:lvl9pPr lvl="8" rtl="0" algn="ctr">
              <a:lnSpc>
                <a:spcPct val="100000"/>
              </a:lnSpc>
              <a:spcBef>
                <a:spcPts val="0"/>
              </a:spcBef>
              <a:spcAft>
                <a:spcPts val="0"/>
              </a:spcAft>
              <a:buSzPts val="7200"/>
              <a:buNone/>
              <a:defRPr sz="7200"/>
            </a:lvl9pPr>
          </a:lstStyle>
          <a:p/>
        </p:txBody>
      </p:sp>
      <p:sp>
        <p:nvSpPr>
          <p:cNvPr id="83" name="Google Shape;83;p15"/>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4" name="Google Shape;84;p15"/>
          <p:cNvPicPr preferRelativeResize="0"/>
          <p:nvPr/>
        </p:nvPicPr>
        <p:blipFill rotWithShape="1">
          <a:blip r:embed="rId2">
            <a:alphaModFix/>
          </a:blip>
          <a:srcRect b="0" l="9" r="0" t="0"/>
          <a:stretch/>
        </p:blipFill>
        <p:spPr>
          <a:xfrm>
            <a:off x="17408298" y="9005906"/>
            <a:ext cx="448851" cy="83835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 name="Shape 85"/>
        <p:cNvGrpSpPr/>
        <p:nvPr/>
      </p:nvGrpSpPr>
      <p:grpSpPr>
        <a:xfrm>
          <a:off x="0" y="0"/>
          <a:ext cx="0" cy="0"/>
          <a:chOff x="0" y="0"/>
          <a:chExt cx="0" cy="0"/>
        </a:xfrm>
      </p:grpSpPr>
      <p:sp>
        <p:nvSpPr>
          <p:cNvPr id="86" name="Google Shape;86;p16"/>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87" name="Google Shape;87;p16"/>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88" name="Google Shape;88;p16"/>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89" name="Google Shape;89;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90" name="Google Shape;90;p16"/>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1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3" name="Google Shape;93;p17"/>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sz="2800"/>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4" name="Google Shape;9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no text under)">
  <p:cSld name="TITLE_4_1_1_1_3_2_1">
    <p:spTree>
      <p:nvGrpSpPr>
        <p:cNvPr id="95" name="Shape 95"/>
        <p:cNvGrpSpPr/>
        <p:nvPr/>
      </p:nvGrpSpPr>
      <p:grpSpPr>
        <a:xfrm>
          <a:off x="0" y="0"/>
          <a:ext cx="0" cy="0"/>
          <a:chOff x="0" y="0"/>
          <a:chExt cx="0" cy="0"/>
        </a:xfrm>
      </p:grpSpPr>
      <p:sp>
        <p:nvSpPr>
          <p:cNvPr id="96" name="Google Shape;96;p18"/>
          <p:cNvSpPr txBox="1"/>
          <p:nvPr>
            <p:ph idx="1" type="body"/>
          </p:nvPr>
        </p:nvSpPr>
        <p:spPr>
          <a:xfrm>
            <a:off x="621800" y="2035450"/>
            <a:ext cx="17042400" cy="7623000"/>
          </a:xfrm>
          <a:prstGeom prst="rect">
            <a:avLst/>
          </a:prstGeom>
          <a:ln>
            <a:noFill/>
          </a:ln>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7" name="Google Shape;97;p18"/>
          <p:cNvSpPr txBox="1"/>
          <p:nvPr>
            <p:ph type="title"/>
          </p:nvPr>
        </p:nvSpPr>
        <p:spPr>
          <a:xfrm>
            <a:off x="621800" y="639200"/>
            <a:ext cx="17042400" cy="1417800"/>
          </a:xfrm>
          <a:prstGeom prst="rect">
            <a:avLst/>
          </a:prstGeom>
        </p:spPr>
        <p:txBody>
          <a:bodyPr anchorCtr="0" anchor="ctr" bIns="0" lIns="0" spcFirstLastPara="1" rIns="0" wrap="square" tIns="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8" name="Google Shape;98;p18"/>
          <p:cNvSpPr txBox="1"/>
          <p:nvPr>
            <p:ph idx="12" type="sldNum"/>
          </p:nvPr>
        </p:nvSpPr>
        <p:spPr>
          <a:xfrm>
            <a:off x="17664400" y="9658600"/>
            <a:ext cx="623400" cy="628200"/>
          </a:xfrm>
          <a:prstGeom prst="rect">
            <a:avLst/>
          </a:prstGeom>
        </p:spPr>
        <p:txBody>
          <a:bodyPr anchorCtr="0" anchor="t" bIns="0" lIns="0" spcFirstLastPara="1" rIns="0" wrap="square" tIns="0">
            <a:noAutofit/>
          </a:bodyPr>
          <a:lstStyle>
            <a:lvl1pPr lvl="0" rtl="0">
              <a:buNone/>
              <a:defRPr sz="1600">
                <a:solidFill>
                  <a:srgbClr val="494985"/>
                </a:solidFill>
                <a:latin typeface="Quicksand Light"/>
                <a:ea typeface="Quicksand Light"/>
                <a:cs typeface="Quicksand Light"/>
                <a:sym typeface="Quicksand Light"/>
              </a:defRPr>
            </a:lvl1pPr>
            <a:lvl2pPr lvl="1" rtl="0">
              <a:buNone/>
              <a:defRPr sz="1600">
                <a:solidFill>
                  <a:srgbClr val="494985"/>
                </a:solidFill>
                <a:latin typeface="Quicksand Light"/>
                <a:ea typeface="Quicksand Light"/>
                <a:cs typeface="Quicksand Light"/>
                <a:sym typeface="Quicksand Light"/>
              </a:defRPr>
            </a:lvl2pPr>
            <a:lvl3pPr lvl="2" rtl="0">
              <a:buNone/>
              <a:defRPr sz="1600">
                <a:solidFill>
                  <a:srgbClr val="494985"/>
                </a:solidFill>
                <a:latin typeface="Quicksand Light"/>
                <a:ea typeface="Quicksand Light"/>
                <a:cs typeface="Quicksand Light"/>
                <a:sym typeface="Quicksand Light"/>
              </a:defRPr>
            </a:lvl3pPr>
            <a:lvl4pPr lvl="3" rtl="0">
              <a:buNone/>
              <a:defRPr sz="1600">
                <a:solidFill>
                  <a:srgbClr val="494985"/>
                </a:solidFill>
                <a:latin typeface="Quicksand Light"/>
                <a:ea typeface="Quicksand Light"/>
                <a:cs typeface="Quicksand Light"/>
                <a:sym typeface="Quicksand Light"/>
              </a:defRPr>
            </a:lvl4pPr>
            <a:lvl5pPr lvl="4" rtl="0">
              <a:buNone/>
              <a:defRPr sz="1600">
                <a:solidFill>
                  <a:srgbClr val="494985"/>
                </a:solidFill>
                <a:latin typeface="Quicksand Light"/>
                <a:ea typeface="Quicksand Light"/>
                <a:cs typeface="Quicksand Light"/>
                <a:sym typeface="Quicksand Light"/>
              </a:defRPr>
            </a:lvl5pPr>
            <a:lvl6pPr lvl="5" rtl="0">
              <a:buNone/>
              <a:defRPr sz="1600">
                <a:solidFill>
                  <a:srgbClr val="494985"/>
                </a:solidFill>
                <a:latin typeface="Quicksand Light"/>
                <a:ea typeface="Quicksand Light"/>
                <a:cs typeface="Quicksand Light"/>
                <a:sym typeface="Quicksand Light"/>
              </a:defRPr>
            </a:lvl6pPr>
            <a:lvl7pPr lvl="6" rtl="0">
              <a:buNone/>
              <a:defRPr sz="1600">
                <a:solidFill>
                  <a:srgbClr val="494985"/>
                </a:solidFill>
                <a:latin typeface="Quicksand Light"/>
                <a:ea typeface="Quicksand Light"/>
                <a:cs typeface="Quicksand Light"/>
                <a:sym typeface="Quicksand Light"/>
              </a:defRPr>
            </a:lvl7pPr>
            <a:lvl8pPr lvl="7" rtl="0">
              <a:buNone/>
              <a:defRPr sz="1600">
                <a:solidFill>
                  <a:srgbClr val="494985"/>
                </a:solidFill>
                <a:latin typeface="Quicksand Light"/>
                <a:ea typeface="Quicksand Light"/>
                <a:cs typeface="Quicksand Light"/>
                <a:sym typeface="Quicksand Light"/>
              </a:defRPr>
            </a:lvl8pPr>
            <a:lvl9pPr lvl="8" rtl="0">
              <a:buNone/>
              <a:defRPr sz="1600">
                <a:solidFill>
                  <a:srgbClr val="494985"/>
                </a:solidFill>
                <a:latin typeface="Quicksand Light"/>
                <a:ea typeface="Quicksand Light"/>
                <a:cs typeface="Quicksand Light"/>
                <a:sym typeface="Quicksand Light"/>
              </a:defRPr>
            </a:lvl9pPr>
          </a:lstStyle>
          <a:p>
            <a:pPr indent="0" lvl="0" marL="0" rtl="0" algn="l">
              <a:spcBef>
                <a:spcPts val="0"/>
              </a:spcBef>
              <a:spcAft>
                <a:spcPts val="0"/>
              </a:spcAft>
              <a:buNone/>
            </a:pPr>
            <a:fld id="{00000000-1234-1234-1234-123412341234}" type="slidenum">
              <a:rPr lang="en-GB"/>
              <a:t>‹#›</a:t>
            </a:fld>
            <a:endParaRPr/>
          </a:p>
        </p:txBody>
      </p:sp>
      <p:sp>
        <p:nvSpPr>
          <p:cNvPr id="99" name="Google Shape;99;p18"/>
          <p:cNvSpPr txBox="1"/>
          <p:nvPr>
            <p:ph idx="2" type="subTitle"/>
          </p:nvPr>
        </p:nvSpPr>
        <p:spPr>
          <a:xfrm>
            <a:off x="10515600" y="0"/>
            <a:ext cx="7129800" cy="628200"/>
          </a:xfrm>
          <a:prstGeom prst="rect">
            <a:avLst/>
          </a:prstGeom>
        </p:spPr>
        <p:txBody>
          <a:bodyPr anchorCtr="0" anchor="ctr" bIns="182850" lIns="182850" spcFirstLastPara="1" rIns="0" wrap="square" tIns="182850">
            <a:noAutofit/>
          </a:bodyPr>
          <a:lstStyle>
            <a:lvl1pPr lvl="0" rtl="0" algn="r">
              <a:lnSpc>
                <a:spcPct val="100000"/>
              </a:lnSpc>
              <a:spcBef>
                <a:spcPts val="0"/>
              </a:spcBef>
              <a:spcAft>
                <a:spcPts val="0"/>
              </a:spcAft>
              <a:buNone/>
              <a:defRPr b="1"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6" name="Shape 76"/>
        <p:cNvGrpSpPr/>
        <p:nvPr/>
      </p:nvGrpSpPr>
      <p:grpSpPr>
        <a:xfrm>
          <a:off x="0" y="0"/>
          <a:ext cx="0" cy="0"/>
          <a:chOff x="0" y="0"/>
          <a:chExt cx="0" cy="0"/>
        </a:xfrm>
      </p:grpSpPr>
      <p:sp>
        <p:nvSpPr>
          <p:cNvPr id="77" name="Google Shape;77;p14"/>
          <p:cNvSpPr txBox="1"/>
          <p:nvPr>
            <p:ph type="title"/>
          </p:nvPr>
        </p:nvSpPr>
        <p:spPr>
          <a:xfrm>
            <a:off x="917950" y="890050"/>
            <a:ext cx="164520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4400"/>
              <a:buFont typeface="Montserrat"/>
              <a:buNone/>
              <a:defRPr b="1" i="0" sz="4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9pPr>
          </a:lstStyle>
          <a:p/>
        </p:txBody>
      </p:sp>
      <p:sp>
        <p:nvSpPr>
          <p:cNvPr id="78" name="Google Shape;78;p14"/>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79" name="Google Shape;79;p14"/>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0" name="Google Shape;80;p14"/>
          <p:cNvPicPr preferRelativeResize="0"/>
          <p:nvPr/>
        </p:nvPicPr>
        <p:blipFill rotWithShape="1">
          <a:blip r:embed="rId1">
            <a:alphaModFix/>
          </a:blip>
          <a:srcRect b="0" l="9" r="0" t="0"/>
          <a:stretch/>
        </p:blipFill>
        <p:spPr>
          <a:xfrm>
            <a:off x="17408298" y="9005906"/>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0">
          <p15:clr>
            <a:srgbClr val="EA4335"/>
          </p15:clr>
        </p15:guide>
        <p15:guide id="4" orient="horz" pos="1812">
          <p15:clr>
            <a:srgbClr val="EA4335"/>
          </p15:clr>
        </p15:guide>
        <p15:guide id="5" orient="horz" pos="5568">
          <p15:clr>
            <a:srgbClr val="EA4335"/>
          </p15:clr>
        </p15:guide>
        <p15:guide id="6" orient="horz" pos="6038">
          <p15:clr>
            <a:srgbClr val="EA4335"/>
          </p15:clr>
        </p15:guide>
        <p15:guide id="7" orient="horz" pos="1386">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hyperlink" Target="http://oaknat.uk/comp-py-doc-list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sp>
        <p:nvSpPr>
          <p:cNvPr id="104" name="Google Shape;104;p19"/>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 5: Arrays and Lists </a:t>
            </a:r>
            <a:br>
              <a:rPr lang="en-GB">
                <a:solidFill>
                  <a:srgbClr val="4B3241"/>
                </a:solidFill>
              </a:rPr>
            </a:b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rPr lang="en-GB" sz="3000">
                <a:solidFill>
                  <a:srgbClr val="4B3241"/>
                </a:solidFill>
              </a:rPr>
              <a:t>Programming Part 5: Strings and Lists</a:t>
            </a:r>
            <a:endParaRPr sz="3000">
              <a:solidFill>
                <a:srgbClr val="4B3241"/>
              </a:solidFill>
            </a:endParaRPr>
          </a:p>
        </p:txBody>
      </p:sp>
      <p:sp>
        <p:nvSpPr>
          <p:cNvPr id="105" name="Google Shape;105;p19"/>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Computing</a:t>
            </a:r>
            <a:endParaRPr>
              <a:solidFill>
                <a:srgbClr val="4B3241"/>
              </a:solidFill>
            </a:endParaRPr>
          </a:p>
        </p:txBody>
      </p:sp>
      <p:sp>
        <p:nvSpPr>
          <p:cNvPr id="106" name="Google Shape;106;p19"/>
          <p:cNvSpPr txBox="1"/>
          <p:nvPr>
            <p:ph idx="4294967295" type="subTitle"/>
          </p:nvPr>
        </p:nvSpPr>
        <p:spPr>
          <a:xfrm>
            <a:off x="917950" y="79061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Ben Garside</a:t>
            </a:r>
            <a:endParaRPr>
              <a:solidFill>
                <a:srgbClr val="4B3241"/>
              </a:solidFill>
            </a:endParaRPr>
          </a:p>
          <a:p>
            <a:pPr indent="0" lvl="0" marL="0" rtl="0" algn="l">
              <a:spcBef>
                <a:spcPts val="2000"/>
              </a:spcBef>
              <a:spcAft>
                <a:spcPts val="0"/>
              </a:spcAft>
              <a:buNone/>
            </a:pPr>
            <a:r>
              <a:t/>
            </a:r>
            <a:endParaRPr>
              <a:solidFill>
                <a:srgbClr val="4B3241"/>
              </a:solidFill>
            </a:endParaRPr>
          </a:p>
          <a:p>
            <a:pPr indent="0" lvl="0" marL="0" rtl="0" algn="l">
              <a:spcBef>
                <a:spcPts val="2000"/>
              </a:spcBef>
              <a:spcAft>
                <a:spcPts val="2000"/>
              </a:spcAft>
              <a:buNone/>
            </a:pPr>
            <a:r>
              <a:rPr i="1" lang="en-GB" sz="1500">
                <a:solidFill>
                  <a:srgbClr val="4B3241"/>
                </a:solidFill>
              </a:rPr>
              <a:t>   </a:t>
            </a: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107" name="Google Shape;107;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8" name="Google Shape;108;p19"/>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8"/>
          <p:cNvSpPr txBox="1"/>
          <p:nvPr>
            <p:ph type="title"/>
          </p:nvPr>
        </p:nvSpPr>
        <p:spPr>
          <a:xfrm>
            <a:off x="917950" y="890050"/>
            <a:ext cx="150306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1.5 - </a:t>
            </a:r>
            <a:r>
              <a:rPr lang="en-GB">
                <a:solidFill>
                  <a:schemeClr val="dk2"/>
                </a:solidFill>
              </a:rPr>
              <a:t> I didn’t say Simon says....</a:t>
            </a:r>
            <a:endParaRPr>
              <a:solidFill>
                <a:schemeClr val="dk2"/>
              </a:solidFill>
            </a:endParaRPr>
          </a:p>
        </p:txBody>
      </p:sp>
      <p:sp>
        <p:nvSpPr>
          <p:cNvPr id="179" name="Google Shape;179;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80" name="Google Shape;180;p28"/>
          <p:cNvSpPr txBox="1"/>
          <p:nvPr>
            <p:ph idx="1" type="body"/>
          </p:nvPr>
        </p:nvSpPr>
        <p:spPr>
          <a:xfrm>
            <a:off x="871050" y="2214250"/>
            <a:ext cx="15897900" cy="209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Task 1</a:t>
            </a:r>
            <a:endParaRPr sz="2700"/>
          </a:p>
          <a:p>
            <a:pPr indent="0" lvl="0" marL="0" rtl="0" algn="l">
              <a:spcBef>
                <a:spcPts val="2000"/>
              </a:spcBef>
              <a:spcAft>
                <a:spcPts val="0"/>
              </a:spcAft>
              <a:buNone/>
            </a:pPr>
            <a:r>
              <a:rPr lang="en-GB" sz="2700"/>
              <a:t>If you have played Simon says before you will know that if the leader doesn’t say “Simon says” then the action should not be performed by the players. The code needs to be adjusted so that it will randomly say “Simon says…” or be kept blank “”.</a:t>
            </a:r>
            <a:endParaRPr sz="2700"/>
          </a:p>
          <a:p>
            <a:pPr indent="0" lvl="0" marL="0" rtl="0" algn="l">
              <a:spcBef>
                <a:spcPts val="2000"/>
              </a:spcBef>
              <a:spcAft>
                <a:spcPts val="0"/>
              </a:spcAft>
              <a:buNone/>
            </a:pPr>
            <a:r>
              <a:rPr lang="en-GB" sz="2700"/>
              <a:t>Introduce a new list to your program underneath the current list. It should look like the list below:</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graphicFrame>
        <p:nvGraphicFramePr>
          <p:cNvPr id="181" name="Google Shape;181;p28"/>
          <p:cNvGraphicFramePr/>
          <p:nvPr/>
        </p:nvGraphicFramePr>
        <p:xfrm>
          <a:off x="917950" y="6392050"/>
          <a:ext cx="3000000" cy="3000000"/>
        </p:xfrm>
        <a:graphic>
          <a:graphicData uri="http://schemas.openxmlformats.org/drawingml/2006/table">
            <a:tbl>
              <a:tblPr>
                <a:noFill/>
                <a:tableStyleId>{20C12615-9E24-4D59-A04E-7D8903733B38}</a:tableStyleId>
              </a:tblPr>
              <a:tblGrid>
                <a:gridCol w="655125"/>
                <a:gridCol w="9944550"/>
              </a:tblGrid>
              <a:tr h="12700">
                <a:tc>
                  <a:txBody>
                    <a:bodyPr/>
                    <a:lstStyle/>
                    <a:p>
                      <a:pPr indent="0" lvl="0" marL="0" rtl="0" algn="l">
                        <a:spcBef>
                          <a:spcPts val="0"/>
                        </a:spcBef>
                        <a:spcAft>
                          <a:spcPts val="0"/>
                        </a:spcAft>
                        <a:buNone/>
                      </a:pPr>
                      <a:r>
                        <a:t/>
                      </a:r>
                      <a:endParaRPr sz="27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700">
                          <a:latin typeface="Roboto Mono"/>
                          <a:ea typeface="Roboto Mono"/>
                          <a:cs typeface="Roboto Mono"/>
                          <a:sym typeface="Roboto Mono"/>
                        </a:rPr>
                        <a:t>intros =  ["Simon says...", ""]</a:t>
                      </a:r>
                      <a:endParaRPr sz="27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txBox="1"/>
          <p:nvPr>
            <p:ph type="title"/>
          </p:nvPr>
        </p:nvSpPr>
        <p:spPr>
          <a:xfrm>
            <a:off x="917950" y="890050"/>
            <a:ext cx="150306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1.5 -  I didn’t say Simon says....</a:t>
            </a:r>
            <a:endParaRPr>
              <a:solidFill>
                <a:schemeClr val="dk2"/>
              </a:solidFill>
            </a:endParaRPr>
          </a:p>
        </p:txBody>
      </p:sp>
      <p:sp>
        <p:nvSpPr>
          <p:cNvPr id="187" name="Google Shape;187;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88" name="Google Shape;188;p29"/>
          <p:cNvSpPr txBox="1"/>
          <p:nvPr>
            <p:ph idx="1" type="body"/>
          </p:nvPr>
        </p:nvSpPr>
        <p:spPr>
          <a:xfrm>
            <a:off x="871050" y="2214250"/>
            <a:ext cx="15897900" cy="209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Task 2</a:t>
            </a:r>
            <a:endParaRPr sz="2700"/>
          </a:p>
          <a:p>
            <a:pPr indent="0" lvl="0" marL="0" rtl="0" algn="l">
              <a:spcBef>
                <a:spcPts val="2000"/>
              </a:spcBef>
              <a:spcAft>
                <a:spcPts val="0"/>
              </a:spcAft>
              <a:buNone/>
            </a:pPr>
            <a:r>
              <a:rPr lang="en-GB" sz="2700"/>
              <a:t>An item from intros needs to be randomly selected. Up to now we have used a random number to access a list item. We can also use another function from random called choice. This will randomly select an item from a list.</a:t>
            </a:r>
            <a:endParaRPr sz="2700"/>
          </a:p>
          <a:p>
            <a:pPr indent="0" lvl="0" marL="0" rtl="0" algn="l">
              <a:spcBef>
                <a:spcPts val="2000"/>
              </a:spcBef>
              <a:spcAft>
                <a:spcPts val="0"/>
              </a:spcAft>
              <a:buNone/>
            </a:pPr>
            <a:r>
              <a:rPr lang="en-GB" sz="2700"/>
              <a:t>The code for this is below:</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rPr lang="en-GB" sz="2700"/>
              <a:t>Place the import statement at the top of your program and the other line inside your for loop above the print statement.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graphicFrame>
        <p:nvGraphicFramePr>
          <p:cNvPr id="189" name="Google Shape;189;p29"/>
          <p:cNvGraphicFramePr/>
          <p:nvPr/>
        </p:nvGraphicFramePr>
        <p:xfrm>
          <a:off x="871050" y="5717888"/>
          <a:ext cx="3000000" cy="3000000"/>
        </p:xfrm>
        <a:graphic>
          <a:graphicData uri="http://schemas.openxmlformats.org/drawingml/2006/table">
            <a:tbl>
              <a:tblPr>
                <a:noFill/>
                <a:tableStyleId>{20C12615-9E24-4D59-A04E-7D8903733B38}</a:tableStyleId>
              </a:tblPr>
              <a:tblGrid>
                <a:gridCol w="745950"/>
                <a:gridCol w="11323300"/>
              </a:tblGrid>
              <a:tr h="12700">
                <a:tc>
                  <a:txBody>
                    <a:bodyPr/>
                    <a:lstStyle/>
                    <a:p>
                      <a:pPr indent="0" lvl="0" marL="0" rtl="0" algn="l">
                        <a:spcBef>
                          <a:spcPts val="0"/>
                        </a:spcBef>
                        <a:spcAft>
                          <a:spcPts val="0"/>
                        </a:spcAft>
                        <a:buNone/>
                      </a:pPr>
                      <a:r>
                        <a:t/>
                      </a:r>
                      <a:endParaRPr sz="27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700">
                          <a:latin typeface="Roboto Mono"/>
                          <a:ea typeface="Roboto Mono"/>
                          <a:cs typeface="Roboto Mono"/>
                          <a:sym typeface="Roboto Mono"/>
                        </a:rPr>
                        <a:t>from random import choice</a:t>
                      </a:r>
                      <a:endParaRPr sz="2700">
                        <a:latin typeface="Roboto Mono"/>
                        <a:ea typeface="Roboto Mono"/>
                        <a:cs typeface="Roboto Mono"/>
                        <a:sym typeface="Roboto Mono"/>
                      </a:endParaRPr>
                    </a:p>
                    <a:p>
                      <a:pPr indent="0" lvl="0" marL="0" rtl="0" algn="l">
                        <a:spcBef>
                          <a:spcPts val="0"/>
                        </a:spcBef>
                        <a:spcAft>
                          <a:spcPts val="0"/>
                        </a:spcAft>
                        <a:buNone/>
                      </a:pPr>
                      <a:r>
                        <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intro = choice(intros)</a:t>
                      </a:r>
                      <a:endParaRPr sz="27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917950" y="890050"/>
            <a:ext cx="150306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1.5 -  I didn’t say Simon says....</a:t>
            </a:r>
            <a:endParaRPr>
              <a:solidFill>
                <a:schemeClr val="dk2"/>
              </a:solidFill>
            </a:endParaRPr>
          </a:p>
        </p:txBody>
      </p:sp>
      <p:sp>
        <p:nvSpPr>
          <p:cNvPr id="195" name="Google Shape;195;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96" name="Google Shape;196;p30"/>
          <p:cNvSpPr txBox="1"/>
          <p:nvPr>
            <p:ph idx="1" type="body"/>
          </p:nvPr>
        </p:nvSpPr>
        <p:spPr>
          <a:xfrm>
            <a:off x="871050" y="2214250"/>
            <a:ext cx="15897900" cy="209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Task 3</a:t>
            </a:r>
            <a:endParaRPr sz="2700"/>
          </a:p>
          <a:p>
            <a:pPr indent="0" lvl="0" marL="0" rtl="0" algn="l">
              <a:spcBef>
                <a:spcPts val="2000"/>
              </a:spcBef>
              <a:spcAft>
                <a:spcPts val="0"/>
              </a:spcAft>
              <a:buNone/>
            </a:pPr>
            <a:r>
              <a:rPr lang="en-GB" sz="2700"/>
              <a:t>Modify the print statement so that it now displays the two randomly generated strings.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graphicFrame>
        <p:nvGraphicFramePr>
          <p:cNvPr id="197" name="Google Shape;197;p30"/>
          <p:cNvGraphicFramePr/>
          <p:nvPr/>
        </p:nvGraphicFramePr>
        <p:xfrm>
          <a:off x="871050" y="3995675"/>
          <a:ext cx="3000000" cy="3000000"/>
        </p:xfrm>
        <a:graphic>
          <a:graphicData uri="http://schemas.openxmlformats.org/drawingml/2006/table">
            <a:tbl>
              <a:tblPr>
                <a:noFill/>
                <a:tableStyleId>{20C12615-9E24-4D59-A04E-7D8903733B38}</a:tableStyleId>
              </a:tblPr>
              <a:tblGrid>
                <a:gridCol w="748950"/>
                <a:gridCol w="11368475"/>
              </a:tblGrid>
              <a:tr h="12700">
                <a:tc>
                  <a:txBody>
                    <a:bodyPr/>
                    <a:lstStyle/>
                    <a:p>
                      <a:pPr indent="0" lvl="0" marL="0" rtl="0" algn="l">
                        <a:spcBef>
                          <a:spcPts val="0"/>
                        </a:spcBef>
                        <a:spcAft>
                          <a:spcPts val="0"/>
                        </a:spcAft>
                        <a:buNone/>
                      </a:pPr>
                      <a:r>
                        <a:t/>
                      </a:r>
                      <a:endParaRPr sz="27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700">
                          <a:latin typeface="Roboto Mono"/>
                          <a:ea typeface="Roboto Mono"/>
                          <a:cs typeface="Roboto Mono"/>
                          <a:sym typeface="Roboto Mono"/>
                        </a:rPr>
                        <a:t>print(f"</a:t>
                      </a:r>
                      <a:r>
                        <a:rPr lang="en-GB" sz="2700">
                          <a:highlight>
                            <a:srgbClr val="FFFFFF"/>
                          </a:highlight>
                          <a:latin typeface="Roboto Mono"/>
                          <a:ea typeface="Roboto Mono"/>
                          <a:cs typeface="Roboto Mono"/>
                          <a:sym typeface="Roboto Mono"/>
                        </a:rPr>
                        <a:t>               </a:t>
                      </a:r>
                      <a:r>
                        <a:rPr lang="en-GB" sz="2700">
                          <a:latin typeface="Roboto Mono"/>
                          <a:ea typeface="Roboto Mono"/>
                          <a:cs typeface="Roboto Mono"/>
                          <a:sym typeface="Roboto Mono"/>
                        </a:rPr>
                        <a:t>{instruction}")</a:t>
                      </a:r>
                      <a:endParaRPr sz="27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type="title"/>
          </p:nvPr>
        </p:nvSpPr>
        <p:spPr>
          <a:xfrm>
            <a:off x="917950" y="890050"/>
            <a:ext cx="150306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1.5 -  I didn’t say Simon says....</a:t>
            </a:r>
            <a:endParaRPr>
              <a:solidFill>
                <a:schemeClr val="dk2"/>
              </a:solidFill>
            </a:endParaRPr>
          </a:p>
        </p:txBody>
      </p:sp>
      <p:sp>
        <p:nvSpPr>
          <p:cNvPr id="203" name="Google Shape;203;p3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04" name="Google Shape;204;p31"/>
          <p:cNvSpPr txBox="1"/>
          <p:nvPr>
            <p:ph idx="1" type="body"/>
          </p:nvPr>
        </p:nvSpPr>
        <p:spPr>
          <a:xfrm>
            <a:off x="871050" y="1757050"/>
            <a:ext cx="15897900" cy="209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Task 4</a:t>
            </a:r>
            <a:endParaRPr sz="2700"/>
          </a:p>
          <a:p>
            <a:pPr indent="0" lvl="0" marL="0" rtl="0" algn="l">
              <a:spcBef>
                <a:spcPts val="2000"/>
              </a:spcBef>
              <a:spcAft>
                <a:spcPts val="0"/>
              </a:spcAft>
              <a:buNone/>
            </a:pPr>
            <a:r>
              <a:rPr lang="en-GB" sz="2700"/>
              <a:t>Test your program. It should now either say “Simon says..” or be blank and then say the instruction. See the example output below:</a:t>
            </a:r>
            <a:endParaRPr sz="2700"/>
          </a:p>
          <a:p>
            <a:pPr indent="0" lvl="0" marL="0" rtl="0" algn="l">
              <a:lnSpc>
                <a:spcPct val="100000"/>
              </a:lnSpc>
              <a:spcBef>
                <a:spcPts val="2000"/>
              </a:spcBef>
              <a:spcAft>
                <a:spcPts val="0"/>
              </a:spcAft>
              <a:buNone/>
            </a:pPr>
            <a:r>
              <a:t/>
            </a:r>
            <a:endParaRPr sz="2100">
              <a:latin typeface="Roboto Mono"/>
              <a:ea typeface="Roboto Mono"/>
              <a:cs typeface="Roboto Mono"/>
              <a:sym typeface="Roboto Mono"/>
            </a:endParaRPr>
          </a:p>
          <a:p>
            <a:pPr indent="0" lvl="0" marL="0" rtl="0" algn="l">
              <a:lnSpc>
                <a:spcPct val="100000"/>
              </a:lnSpc>
              <a:spcBef>
                <a:spcPts val="2000"/>
              </a:spcBef>
              <a:spcAft>
                <a:spcPts val="0"/>
              </a:spcAft>
              <a:buNone/>
            </a:pPr>
            <a:r>
              <a:t/>
            </a:r>
            <a:endParaRPr sz="2100">
              <a:latin typeface="Roboto Mono"/>
              <a:ea typeface="Roboto Mono"/>
              <a:cs typeface="Roboto Mono"/>
              <a:sym typeface="Roboto Mono"/>
            </a:endParaRPr>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graphicFrame>
        <p:nvGraphicFramePr>
          <p:cNvPr id="205" name="Google Shape;205;p31"/>
          <p:cNvGraphicFramePr/>
          <p:nvPr/>
        </p:nvGraphicFramePr>
        <p:xfrm>
          <a:off x="917950" y="3848338"/>
          <a:ext cx="3000000" cy="3000000"/>
        </p:xfrm>
        <a:graphic>
          <a:graphicData uri="http://schemas.openxmlformats.org/drawingml/2006/table">
            <a:tbl>
              <a:tblPr>
                <a:noFill/>
                <a:tableStyleId>{20C12615-9E24-4D59-A04E-7D8903733B38}</a:tableStyleId>
              </a:tblPr>
              <a:tblGrid>
                <a:gridCol w="11323300"/>
              </a:tblGrid>
              <a:tr h="12700">
                <a:tc>
                  <a:txBody>
                    <a:bodyPr/>
                    <a:lstStyle/>
                    <a:p>
                      <a:pPr indent="0" lvl="0" marL="0" rtl="0" algn="l">
                        <a:spcBef>
                          <a:spcPts val="0"/>
                        </a:spcBef>
                        <a:spcAft>
                          <a:spcPts val="0"/>
                        </a:spcAft>
                        <a:buNone/>
                      </a:pPr>
                      <a:r>
                        <a:rPr lang="en-GB" sz="2700">
                          <a:latin typeface="Roboto Mono"/>
                          <a:ea typeface="Roboto Mono"/>
                          <a:cs typeface="Roboto Mono"/>
                          <a:sym typeface="Roboto Mono"/>
                        </a:rPr>
                        <a:t>Simon says...Left hand up</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Hands on head</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Hands on ears</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Hands on head</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Simon says...Hands on head</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Right hand up</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Hands on ears</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Hands on shoulders</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Simon says...Left hand up</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Hands on shoulders</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&gt;&gt;&gt;</a:t>
                      </a:r>
                      <a:endParaRPr sz="27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2"/>
          <p:cNvSpPr txBox="1"/>
          <p:nvPr>
            <p:ph type="title"/>
          </p:nvPr>
        </p:nvSpPr>
        <p:spPr>
          <a:xfrm>
            <a:off x="917950" y="890050"/>
            <a:ext cx="150306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Optional explorer tasks</a:t>
            </a:r>
            <a:endParaRPr>
              <a:solidFill>
                <a:schemeClr val="dk2"/>
              </a:solidFill>
            </a:endParaRPr>
          </a:p>
        </p:txBody>
      </p:sp>
      <p:sp>
        <p:nvSpPr>
          <p:cNvPr id="211" name="Google Shape;211;p3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12" name="Google Shape;212;p32"/>
          <p:cNvSpPr txBox="1"/>
          <p:nvPr>
            <p:ph idx="1" type="body"/>
          </p:nvPr>
        </p:nvSpPr>
        <p:spPr>
          <a:xfrm>
            <a:off x="871050" y="2061850"/>
            <a:ext cx="15897900" cy="6321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700">
                <a:solidFill>
                  <a:srgbClr val="000000"/>
                </a:solidFill>
              </a:rPr>
              <a:t>This program would work great as it is but we could make it more interactive for the user. </a:t>
            </a:r>
            <a:endParaRPr sz="2700">
              <a:solidFill>
                <a:srgbClr val="000000"/>
              </a:solidFill>
            </a:endParaRPr>
          </a:p>
          <a:p>
            <a:pPr indent="0" lvl="0" marL="0" rtl="0" algn="l">
              <a:spcBef>
                <a:spcPts val="2000"/>
              </a:spcBef>
              <a:spcAft>
                <a:spcPts val="0"/>
              </a:spcAft>
              <a:buNone/>
            </a:pPr>
            <a:r>
              <a:rPr lang="en-GB" sz="2700">
                <a:solidFill>
                  <a:srgbClr val="000000"/>
                </a:solidFill>
              </a:rPr>
              <a:t>Adapt the program so that it:</a:t>
            </a:r>
            <a:endParaRPr sz="2700">
              <a:solidFill>
                <a:srgbClr val="000000"/>
              </a:solidFill>
            </a:endParaRPr>
          </a:p>
          <a:p>
            <a:pPr indent="-400050" lvl="0" marL="457200" rtl="0" algn="l">
              <a:spcBef>
                <a:spcPts val="2000"/>
              </a:spcBef>
              <a:spcAft>
                <a:spcPts val="0"/>
              </a:spcAft>
              <a:buClr>
                <a:srgbClr val="000000"/>
              </a:buClr>
              <a:buSzPts val="2700"/>
              <a:buChar char="●"/>
            </a:pPr>
            <a:r>
              <a:rPr lang="en-GB" sz="2700">
                <a:solidFill>
                  <a:srgbClr val="000000"/>
                </a:solidFill>
              </a:rPr>
              <a:t>Uses instructions that could be carried out by keyboard input instead of physical movements</a:t>
            </a:r>
            <a:endParaRPr sz="2700">
              <a:solidFill>
                <a:srgbClr val="000000"/>
              </a:solidFill>
            </a:endParaRPr>
          </a:p>
          <a:p>
            <a:pPr indent="-400050" lvl="0" marL="457200" rtl="0" algn="l">
              <a:spcBef>
                <a:spcPts val="0"/>
              </a:spcBef>
              <a:spcAft>
                <a:spcPts val="0"/>
              </a:spcAft>
              <a:buClr>
                <a:srgbClr val="000000"/>
              </a:buClr>
              <a:buSzPts val="2700"/>
              <a:buChar char="●"/>
            </a:pPr>
            <a:r>
              <a:rPr lang="en-GB" sz="2700">
                <a:solidFill>
                  <a:srgbClr val="000000"/>
                </a:solidFill>
              </a:rPr>
              <a:t>Checks if the user has entered the input correctly</a:t>
            </a:r>
            <a:endParaRPr sz="2700">
              <a:solidFill>
                <a:srgbClr val="000000"/>
              </a:solidFill>
            </a:endParaRPr>
          </a:p>
          <a:p>
            <a:pPr indent="-400050" lvl="0" marL="457200" rtl="0" algn="l">
              <a:spcBef>
                <a:spcPts val="0"/>
              </a:spcBef>
              <a:spcAft>
                <a:spcPts val="0"/>
              </a:spcAft>
              <a:buClr>
                <a:srgbClr val="000000"/>
              </a:buClr>
              <a:buSzPts val="2700"/>
              <a:buChar char="●"/>
            </a:pPr>
            <a:r>
              <a:rPr lang="en-GB" sz="2700">
                <a:solidFill>
                  <a:srgbClr val="000000"/>
                </a:solidFill>
              </a:rPr>
              <a:t>If the program didn’t output “Simon says…” and the user entered a correct action it should output “I didn’t say Simon says”</a:t>
            </a:r>
            <a:endParaRPr sz="2700">
              <a:solidFill>
                <a:srgbClr val="000000"/>
              </a:solidFill>
            </a:endParaRPr>
          </a:p>
          <a:p>
            <a:pPr indent="-400050" lvl="0" marL="457200" rtl="0" algn="l">
              <a:spcBef>
                <a:spcPts val="0"/>
              </a:spcBef>
              <a:spcAft>
                <a:spcPts val="0"/>
              </a:spcAft>
              <a:buClr>
                <a:srgbClr val="000000"/>
              </a:buClr>
              <a:buSzPts val="2700"/>
              <a:buChar char="●"/>
            </a:pPr>
            <a:r>
              <a:rPr lang="en-GB" sz="2700">
                <a:solidFill>
                  <a:srgbClr val="000000"/>
                </a:solidFill>
              </a:rPr>
              <a:t>Use a while loop instead. Keep track of how many times the player has correctly followed the actions. As soon as the player performs an action that Simon didn’t say, end the game and reveal how many the player performed correctly. </a:t>
            </a:r>
            <a:endParaRPr sz="2700">
              <a:solidFill>
                <a:srgbClr val="000000"/>
              </a:solidFill>
            </a:endParaRPr>
          </a:p>
          <a:p>
            <a:pPr indent="0" lvl="0" marL="45720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b="1" sz="2700">
              <a:solidFill>
                <a:schemeClr val="accent6"/>
              </a:solidFill>
            </a:endParaRPr>
          </a:p>
          <a:p>
            <a:pPr indent="0" lvl="0" marL="0" rtl="0" algn="l">
              <a:spcBef>
                <a:spcPts val="2000"/>
              </a:spcBef>
              <a:spcAft>
                <a:spcPts val="0"/>
              </a:spcAft>
              <a:buNone/>
            </a:pPr>
            <a:r>
              <a:t/>
            </a:r>
            <a:endParaRPr b="1" sz="2700">
              <a:solidFill>
                <a:schemeClr val="accent6"/>
              </a:solidFill>
            </a:endParaRPr>
          </a:p>
          <a:p>
            <a:pPr indent="0" lvl="0" marL="0" rtl="0" algn="l">
              <a:lnSpc>
                <a:spcPct val="100000"/>
              </a:lnSpc>
              <a:spcBef>
                <a:spcPts val="2000"/>
              </a:spcBef>
              <a:spcAft>
                <a:spcPts val="0"/>
              </a:spcAft>
              <a:buNone/>
            </a:pPr>
            <a:r>
              <a:t/>
            </a:r>
            <a:endParaRPr sz="2100">
              <a:latin typeface="Roboto Mono"/>
              <a:ea typeface="Roboto Mono"/>
              <a:cs typeface="Roboto Mono"/>
              <a:sym typeface="Roboto Mono"/>
            </a:endParaRPr>
          </a:p>
          <a:p>
            <a:pPr indent="0" lvl="0" marL="0" rtl="0" algn="l">
              <a:lnSpc>
                <a:spcPct val="100000"/>
              </a:lnSpc>
              <a:spcBef>
                <a:spcPts val="2000"/>
              </a:spcBef>
              <a:spcAft>
                <a:spcPts val="0"/>
              </a:spcAft>
              <a:buNone/>
            </a:pPr>
            <a:r>
              <a:t/>
            </a:r>
            <a:endParaRPr sz="2100">
              <a:latin typeface="Roboto Mono"/>
              <a:ea typeface="Roboto Mono"/>
              <a:cs typeface="Roboto Mono"/>
              <a:sym typeface="Roboto Mono"/>
            </a:endParaRPr>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Code snippets</a:t>
            </a:r>
            <a:endParaRPr>
              <a:solidFill>
                <a:schemeClr val="dk2"/>
              </a:solidFill>
            </a:endParaRPr>
          </a:p>
        </p:txBody>
      </p:sp>
      <p:sp>
        <p:nvSpPr>
          <p:cNvPr id="218" name="Google Shape;218;p33"/>
          <p:cNvSpPr txBox="1"/>
          <p:nvPr>
            <p:ph idx="1" type="body"/>
          </p:nvPr>
        </p:nvSpPr>
        <p:spPr>
          <a:xfrm>
            <a:off x="917950" y="2114300"/>
            <a:ext cx="7902000" cy="596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700"/>
              <a:t>Append an item</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rPr lang="en-GB" sz="2700"/>
              <a:t>Remove an item</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rPr lang="en-GB" sz="2700"/>
              <a:t>Append an item using a variable</a:t>
            </a:r>
            <a:endParaRPr sz="27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219" name="Google Shape;219;p3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graphicFrame>
        <p:nvGraphicFramePr>
          <p:cNvPr id="220" name="Google Shape;220;p33"/>
          <p:cNvGraphicFramePr/>
          <p:nvPr/>
        </p:nvGraphicFramePr>
        <p:xfrm>
          <a:off x="917950" y="2800100"/>
          <a:ext cx="3000000" cy="3000000"/>
        </p:xfrm>
        <a:graphic>
          <a:graphicData uri="http://schemas.openxmlformats.org/drawingml/2006/table">
            <a:tbl>
              <a:tblPr>
                <a:noFill/>
                <a:tableStyleId>{20C12615-9E24-4D59-A04E-7D8903733B38}</a:tableStyleId>
              </a:tblPr>
              <a:tblGrid>
                <a:gridCol w="594075"/>
                <a:gridCol w="9017875"/>
              </a:tblGrid>
              <a:tr h="12700">
                <a:tc>
                  <a:txBody>
                    <a:bodyPr/>
                    <a:lstStyle/>
                    <a:p>
                      <a:pPr indent="0" lvl="0" marL="0" rtl="0" algn="l">
                        <a:spcBef>
                          <a:spcPts val="0"/>
                        </a:spcBef>
                        <a:spcAft>
                          <a:spcPts val="0"/>
                        </a:spcAft>
                        <a:buNone/>
                      </a:pPr>
                      <a:r>
                        <a:t/>
                      </a:r>
                      <a:endParaRPr sz="27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700">
                          <a:latin typeface="Roboto Mono"/>
                          <a:ea typeface="Roboto Mono"/>
                          <a:cs typeface="Roboto Mono"/>
                          <a:sym typeface="Roboto Mono"/>
                        </a:rPr>
                        <a:t>shopping = []</a:t>
                      </a:r>
                      <a:endParaRPr sz="2700">
                        <a:latin typeface="Roboto Mono"/>
                        <a:ea typeface="Roboto Mono"/>
                        <a:cs typeface="Roboto Mono"/>
                        <a:sym typeface="Roboto Mono"/>
                      </a:endParaRPr>
                    </a:p>
                    <a:p>
                      <a:pPr indent="0" lvl="0" marL="0" rtl="0" algn="l">
                        <a:spcBef>
                          <a:spcPts val="0"/>
                        </a:spcBef>
                        <a:spcAft>
                          <a:spcPts val="0"/>
                        </a:spcAft>
                        <a:buNone/>
                      </a:pPr>
                      <a:r>
                        <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shopping.append("Bread")</a:t>
                      </a:r>
                      <a:endParaRPr sz="27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graphicFrame>
        <p:nvGraphicFramePr>
          <p:cNvPr id="221" name="Google Shape;221;p33"/>
          <p:cNvGraphicFramePr/>
          <p:nvPr/>
        </p:nvGraphicFramePr>
        <p:xfrm>
          <a:off x="917950" y="5187475"/>
          <a:ext cx="3000000" cy="3000000"/>
        </p:xfrm>
        <a:graphic>
          <a:graphicData uri="http://schemas.openxmlformats.org/drawingml/2006/table">
            <a:tbl>
              <a:tblPr>
                <a:noFill/>
                <a:tableStyleId>{20C12615-9E24-4D59-A04E-7D8903733B38}</a:tableStyleId>
              </a:tblPr>
              <a:tblGrid>
                <a:gridCol w="601525"/>
                <a:gridCol w="9130875"/>
              </a:tblGrid>
              <a:tr h="12700">
                <a:tc>
                  <a:txBody>
                    <a:bodyPr/>
                    <a:lstStyle/>
                    <a:p>
                      <a:pPr indent="0" lvl="0" marL="0" rtl="0" algn="l">
                        <a:spcBef>
                          <a:spcPts val="0"/>
                        </a:spcBef>
                        <a:spcAft>
                          <a:spcPts val="0"/>
                        </a:spcAft>
                        <a:buNone/>
                      </a:pPr>
                      <a:r>
                        <a:t/>
                      </a:r>
                      <a:endParaRPr sz="27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700">
                          <a:latin typeface="Roboto Mono"/>
                          <a:ea typeface="Roboto Mono"/>
                          <a:cs typeface="Roboto Mono"/>
                          <a:sym typeface="Roboto Mono"/>
                        </a:rPr>
                        <a:t>shopping = ["bread", "cheese", "milk"]</a:t>
                      </a:r>
                      <a:endParaRPr sz="2700">
                        <a:latin typeface="Roboto Mono"/>
                        <a:ea typeface="Roboto Mono"/>
                        <a:cs typeface="Roboto Mono"/>
                        <a:sym typeface="Roboto Mono"/>
                      </a:endParaRPr>
                    </a:p>
                    <a:p>
                      <a:pPr indent="0" lvl="0" marL="0" rtl="0" algn="l">
                        <a:spcBef>
                          <a:spcPts val="0"/>
                        </a:spcBef>
                        <a:spcAft>
                          <a:spcPts val="0"/>
                        </a:spcAft>
                        <a:buNone/>
                      </a:pPr>
                      <a:r>
                        <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shopping.remove("bread")</a:t>
                      </a:r>
                      <a:endParaRPr sz="27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graphicFrame>
        <p:nvGraphicFramePr>
          <p:cNvPr id="222" name="Google Shape;222;p33"/>
          <p:cNvGraphicFramePr/>
          <p:nvPr/>
        </p:nvGraphicFramePr>
        <p:xfrm>
          <a:off x="917950" y="7651050"/>
          <a:ext cx="3000000" cy="3000000"/>
        </p:xfrm>
        <a:graphic>
          <a:graphicData uri="http://schemas.openxmlformats.org/drawingml/2006/table">
            <a:tbl>
              <a:tblPr>
                <a:noFill/>
                <a:tableStyleId>{20C12615-9E24-4D59-A04E-7D8903733B38}</a:tableStyleId>
              </a:tblPr>
              <a:tblGrid>
                <a:gridCol w="601525"/>
                <a:gridCol w="9130875"/>
              </a:tblGrid>
              <a:tr h="12700">
                <a:tc>
                  <a:txBody>
                    <a:bodyPr/>
                    <a:lstStyle/>
                    <a:p>
                      <a:pPr indent="0" lvl="0" marL="0" rtl="0" algn="l">
                        <a:spcBef>
                          <a:spcPts val="0"/>
                        </a:spcBef>
                        <a:spcAft>
                          <a:spcPts val="0"/>
                        </a:spcAft>
                        <a:buNone/>
                      </a:pPr>
                      <a:r>
                        <a:t/>
                      </a:r>
                      <a:endParaRPr sz="27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700">
                          <a:latin typeface="Roboto Mono"/>
                          <a:ea typeface="Roboto Mono"/>
                          <a:cs typeface="Roboto Mono"/>
                          <a:sym typeface="Roboto Mono"/>
                        </a:rPr>
                        <a:t>item = "pizza"</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shopping.append(item)</a:t>
                      </a:r>
                      <a:endParaRPr sz="27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4"/>
          <p:cNvSpPr txBox="1"/>
          <p:nvPr>
            <p:ph type="title"/>
          </p:nvPr>
        </p:nvSpPr>
        <p:spPr>
          <a:xfrm>
            <a:off x="917950" y="890050"/>
            <a:ext cx="15849600" cy="946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2.1 - Append and remove items</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28" name="Google Shape;228;p34"/>
          <p:cNvSpPr txBox="1"/>
          <p:nvPr>
            <p:ph idx="1" type="body"/>
          </p:nvPr>
        </p:nvSpPr>
        <p:spPr>
          <a:xfrm>
            <a:off x="917950" y="2114300"/>
            <a:ext cx="15849600" cy="596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1</a:t>
            </a:r>
            <a:endParaRPr b="1" sz="2700"/>
          </a:p>
          <a:p>
            <a:pPr indent="0" lvl="0" marL="0" rtl="0" algn="l">
              <a:spcBef>
                <a:spcPts val="2000"/>
              </a:spcBef>
              <a:spcAft>
                <a:spcPts val="0"/>
              </a:spcAft>
              <a:buNone/>
            </a:pPr>
            <a:r>
              <a:rPr lang="en-GB" sz="2700"/>
              <a:t>Copy the start code below into your development environment.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rPr b="1" lang="en-GB" sz="2700"/>
              <a:t>Step 2</a:t>
            </a:r>
            <a:endParaRPr b="1" sz="2700"/>
          </a:p>
          <a:p>
            <a:pPr indent="0" lvl="0" marL="0" rtl="0" algn="l">
              <a:spcBef>
                <a:spcPts val="2000"/>
              </a:spcBef>
              <a:spcAft>
                <a:spcPts val="0"/>
              </a:spcAft>
              <a:buNone/>
            </a:pPr>
            <a:r>
              <a:rPr lang="en-GB" sz="2700"/>
              <a:t>Use the append operator to add two new items to the shopping list:</a:t>
            </a:r>
            <a:endParaRPr sz="2700"/>
          </a:p>
          <a:p>
            <a:pPr indent="-400050" lvl="0" marL="457200" rtl="0" algn="l">
              <a:spcBef>
                <a:spcPts val="2000"/>
              </a:spcBef>
              <a:spcAft>
                <a:spcPts val="0"/>
              </a:spcAft>
              <a:buSzPts val="2700"/>
              <a:buChar char="●"/>
            </a:pPr>
            <a:r>
              <a:rPr lang="en-GB" sz="2700"/>
              <a:t>Eggs</a:t>
            </a:r>
            <a:endParaRPr sz="2700"/>
          </a:p>
          <a:p>
            <a:pPr indent="-400050" lvl="0" marL="457200" rtl="0" algn="l">
              <a:spcBef>
                <a:spcPts val="0"/>
              </a:spcBef>
              <a:spcAft>
                <a:spcPts val="0"/>
              </a:spcAft>
              <a:buSzPts val="2700"/>
              <a:buChar char="●"/>
            </a:pPr>
            <a:r>
              <a:rPr lang="en-GB" sz="2700"/>
              <a:t>Flour</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229" name="Google Shape;229;p3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graphicFrame>
        <p:nvGraphicFramePr>
          <p:cNvPr id="230" name="Google Shape;230;p34"/>
          <p:cNvGraphicFramePr/>
          <p:nvPr/>
        </p:nvGraphicFramePr>
        <p:xfrm>
          <a:off x="917950" y="3934750"/>
          <a:ext cx="3000000" cy="3000000"/>
        </p:xfrm>
        <a:graphic>
          <a:graphicData uri="http://schemas.openxmlformats.org/drawingml/2006/table">
            <a:tbl>
              <a:tblPr>
                <a:noFill/>
                <a:tableStyleId>{20C12615-9E24-4D59-A04E-7D8903733B38}</a:tableStyleId>
              </a:tblPr>
              <a:tblGrid>
                <a:gridCol w="699800"/>
                <a:gridCol w="10622625"/>
              </a:tblGrid>
              <a:tr h="12700">
                <a:tc>
                  <a:txBody>
                    <a:bodyPr/>
                    <a:lstStyle/>
                    <a:p>
                      <a:pPr indent="0" lvl="0" marL="0" rtl="0" algn="l">
                        <a:spcBef>
                          <a:spcPts val="0"/>
                        </a:spcBef>
                        <a:spcAft>
                          <a:spcPts val="0"/>
                        </a:spcAft>
                        <a:buNone/>
                      </a:pPr>
                      <a:r>
                        <a:rPr lang="en-GB" sz="2700">
                          <a:solidFill>
                            <a:srgbClr val="666666"/>
                          </a:solidFill>
                          <a:latin typeface="Roboto Mono"/>
                          <a:ea typeface="Roboto Mono"/>
                          <a:cs typeface="Roboto Mono"/>
                          <a:sym typeface="Roboto Mono"/>
                        </a:rPr>
                        <a:t>1</a:t>
                      </a:r>
                      <a:endParaRPr sz="27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700">
                          <a:latin typeface="Roboto Mono"/>
                          <a:ea typeface="Roboto Mono"/>
                          <a:cs typeface="Roboto Mono"/>
                          <a:sym typeface="Roboto Mono"/>
                        </a:rPr>
                        <a:t>shopping = ["bread", "cheese", "milk"]</a:t>
                      </a:r>
                      <a:endParaRPr sz="27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5"/>
          <p:cNvSpPr txBox="1"/>
          <p:nvPr>
            <p:ph type="title"/>
          </p:nvPr>
        </p:nvSpPr>
        <p:spPr>
          <a:xfrm>
            <a:off x="917950" y="890050"/>
            <a:ext cx="15849600" cy="946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2.1 - Append and remove items</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36" name="Google Shape;236;p35"/>
          <p:cNvSpPr txBox="1"/>
          <p:nvPr>
            <p:ph idx="1" type="body"/>
          </p:nvPr>
        </p:nvSpPr>
        <p:spPr>
          <a:xfrm>
            <a:off x="917950" y="2114300"/>
            <a:ext cx="15849600" cy="596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3</a:t>
            </a:r>
            <a:endParaRPr b="1" sz="2700"/>
          </a:p>
          <a:p>
            <a:pPr indent="0" lvl="0" marL="0" rtl="0" algn="l">
              <a:spcBef>
                <a:spcPts val="2000"/>
              </a:spcBef>
              <a:spcAft>
                <a:spcPts val="0"/>
              </a:spcAft>
              <a:buNone/>
            </a:pPr>
            <a:r>
              <a:rPr lang="en-GB" sz="2700">
                <a:solidFill>
                  <a:srgbClr val="000000"/>
                </a:solidFill>
              </a:rPr>
              <a:t>Use the remove operator to remove cheese from the shopping list. </a:t>
            </a:r>
            <a:endParaRPr sz="2700">
              <a:solidFill>
                <a:srgbClr val="000000"/>
              </a:solidFill>
            </a:endParaRPr>
          </a:p>
          <a:p>
            <a:pPr indent="0" lvl="0" marL="0" rtl="0" algn="l">
              <a:spcBef>
                <a:spcPts val="2000"/>
              </a:spcBef>
              <a:spcAft>
                <a:spcPts val="0"/>
              </a:spcAft>
              <a:buNone/>
            </a:pPr>
            <a:r>
              <a:t/>
            </a:r>
            <a:endParaRPr b="1" sz="2700">
              <a:solidFill>
                <a:schemeClr val="accent6"/>
              </a:solidFill>
            </a:endParaRPr>
          </a:p>
          <a:p>
            <a:pPr indent="0" lvl="0" marL="0" rtl="0" algn="l">
              <a:spcBef>
                <a:spcPts val="2000"/>
              </a:spcBef>
              <a:spcAft>
                <a:spcPts val="0"/>
              </a:spcAft>
              <a:buNone/>
            </a:pPr>
            <a:r>
              <a:rPr b="1" lang="en-GB" sz="2700"/>
              <a:t>Step 4</a:t>
            </a:r>
            <a:endParaRPr b="1" sz="2700"/>
          </a:p>
          <a:p>
            <a:pPr indent="0" lvl="0" marL="0" rtl="0" algn="l">
              <a:spcBef>
                <a:spcPts val="2000"/>
              </a:spcBef>
              <a:spcAft>
                <a:spcPts val="0"/>
              </a:spcAft>
              <a:buNone/>
            </a:pPr>
            <a:r>
              <a:rPr lang="en-GB" sz="2700">
                <a:solidFill>
                  <a:srgbClr val="000000"/>
                </a:solidFill>
              </a:rPr>
              <a:t>Print your list to check that your code has worked. The output should look like this:</a:t>
            </a:r>
            <a:endParaRPr sz="2700">
              <a:solidFill>
                <a:srgbClr val="000000"/>
              </a:solidFill>
            </a:endParaRPr>
          </a:p>
          <a:p>
            <a:pPr indent="0" lvl="0" marL="0" rtl="0" algn="l">
              <a:lnSpc>
                <a:spcPct val="115000"/>
              </a:lnSpc>
              <a:spcBef>
                <a:spcPts val="2000"/>
              </a:spcBef>
              <a:spcAft>
                <a:spcPts val="0"/>
              </a:spcAft>
              <a:buNone/>
            </a:pPr>
            <a:r>
              <a:rPr lang="en-GB" sz="2700">
                <a:solidFill>
                  <a:srgbClr val="000000"/>
                </a:solidFill>
                <a:latin typeface="Roboto Mono"/>
                <a:ea typeface="Roboto Mono"/>
                <a:cs typeface="Roboto Mono"/>
                <a:sym typeface="Roboto Mono"/>
              </a:rPr>
              <a:t>['bread', 'milk', 'eggs', 'flour']</a:t>
            </a:r>
            <a:endParaRPr sz="2700">
              <a:solidFill>
                <a:srgbClr val="000000"/>
              </a:solidFill>
            </a:endParaRPr>
          </a:p>
          <a:p>
            <a:pPr indent="0" lvl="0" marL="0" rtl="0" algn="l">
              <a:spcBef>
                <a:spcPts val="0"/>
              </a:spcBef>
              <a:spcAft>
                <a:spcPts val="0"/>
              </a:spcAft>
              <a:buNone/>
            </a:pPr>
            <a:r>
              <a:t/>
            </a:r>
            <a:endParaRPr b="1" sz="2700">
              <a:solidFill>
                <a:schemeClr val="accent6"/>
              </a:solidFill>
            </a:endParaRPr>
          </a:p>
          <a:p>
            <a:pPr indent="0" lvl="0" marL="0" rtl="0" algn="l">
              <a:spcBef>
                <a:spcPts val="2000"/>
              </a:spcBef>
              <a:spcAft>
                <a:spcPts val="0"/>
              </a:spcAft>
              <a:buNone/>
            </a:pPr>
            <a:r>
              <a:t/>
            </a:r>
            <a:endParaRPr b="1" sz="2700">
              <a:solidFill>
                <a:schemeClr val="accent6"/>
              </a:solidFill>
            </a:endParaRPr>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237" name="Google Shape;237;p3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6"/>
          <p:cNvSpPr txBox="1"/>
          <p:nvPr>
            <p:ph type="title"/>
          </p:nvPr>
        </p:nvSpPr>
        <p:spPr>
          <a:xfrm>
            <a:off x="917950" y="890050"/>
            <a:ext cx="15849600" cy="946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2.2 - </a:t>
            </a:r>
            <a:r>
              <a:rPr lang="en-GB">
                <a:solidFill>
                  <a:schemeClr val="dk2"/>
                </a:solidFill>
              </a:rPr>
              <a:t> A shopping list program</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43" name="Google Shape;243;p36"/>
          <p:cNvSpPr txBox="1"/>
          <p:nvPr>
            <p:ph idx="1" type="body"/>
          </p:nvPr>
        </p:nvSpPr>
        <p:spPr>
          <a:xfrm>
            <a:off x="917950" y="2114300"/>
            <a:ext cx="15849600" cy="59622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2700">
                <a:solidFill>
                  <a:srgbClr val="000000"/>
                </a:solidFill>
              </a:rPr>
              <a:t>Use the two new operators append and remove to create a shopping list program. Your program should:</a:t>
            </a:r>
            <a:endParaRPr sz="2700">
              <a:solidFill>
                <a:srgbClr val="000000"/>
              </a:solidFill>
            </a:endParaRPr>
          </a:p>
          <a:p>
            <a:pPr indent="0" lvl="0" marL="0" rtl="0" algn="l">
              <a:lnSpc>
                <a:spcPct val="115000"/>
              </a:lnSpc>
              <a:spcBef>
                <a:spcPts val="0"/>
              </a:spcBef>
              <a:spcAft>
                <a:spcPts val="0"/>
              </a:spcAft>
              <a:buNone/>
            </a:pPr>
            <a:r>
              <a:t/>
            </a:r>
            <a:endParaRPr sz="2700">
              <a:solidFill>
                <a:srgbClr val="000000"/>
              </a:solidFill>
            </a:endParaRPr>
          </a:p>
          <a:p>
            <a:pPr indent="-400050" lvl="0" marL="457200" rtl="0" algn="l">
              <a:lnSpc>
                <a:spcPct val="115000"/>
              </a:lnSpc>
              <a:spcBef>
                <a:spcPts val="0"/>
              </a:spcBef>
              <a:spcAft>
                <a:spcPts val="0"/>
              </a:spcAft>
              <a:buClr>
                <a:srgbClr val="000000"/>
              </a:buClr>
              <a:buSzPts val="2700"/>
              <a:buChar char="●"/>
            </a:pPr>
            <a:r>
              <a:rPr lang="en-GB" sz="2700">
                <a:solidFill>
                  <a:srgbClr val="000000"/>
                </a:solidFill>
              </a:rPr>
              <a:t>Continue to ask for new items until the user has finished</a:t>
            </a:r>
            <a:endParaRPr sz="2700">
              <a:solidFill>
                <a:srgbClr val="000000"/>
              </a:solidFill>
            </a:endParaRPr>
          </a:p>
          <a:p>
            <a:pPr indent="-400050" lvl="0" marL="457200" rtl="0" algn="l">
              <a:lnSpc>
                <a:spcPct val="115000"/>
              </a:lnSpc>
              <a:spcBef>
                <a:spcPts val="0"/>
              </a:spcBef>
              <a:spcAft>
                <a:spcPts val="0"/>
              </a:spcAft>
              <a:buClr>
                <a:srgbClr val="000000"/>
              </a:buClr>
              <a:buSzPts val="2700"/>
              <a:buChar char="●"/>
            </a:pPr>
            <a:r>
              <a:rPr lang="en-GB" sz="2700">
                <a:solidFill>
                  <a:srgbClr val="000000"/>
                </a:solidFill>
              </a:rPr>
              <a:t>Prompt if an item should be removed or added</a:t>
            </a:r>
            <a:endParaRPr sz="2700">
              <a:solidFill>
                <a:srgbClr val="000000"/>
              </a:solidFill>
            </a:endParaRPr>
          </a:p>
          <a:p>
            <a:pPr indent="-400050" lvl="0" marL="457200" rtl="0" algn="l">
              <a:lnSpc>
                <a:spcPct val="115000"/>
              </a:lnSpc>
              <a:spcBef>
                <a:spcPts val="0"/>
              </a:spcBef>
              <a:spcAft>
                <a:spcPts val="0"/>
              </a:spcAft>
              <a:buClr>
                <a:srgbClr val="000000"/>
              </a:buClr>
              <a:buSzPts val="2700"/>
              <a:buChar char="●"/>
            </a:pPr>
            <a:r>
              <a:rPr lang="en-GB" sz="2700">
                <a:solidFill>
                  <a:srgbClr val="000000"/>
                </a:solidFill>
              </a:rPr>
              <a:t>If the choice is to remove the item, it should remove it</a:t>
            </a:r>
            <a:endParaRPr sz="2700">
              <a:solidFill>
                <a:srgbClr val="000000"/>
              </a:solidFill>
            </a:endParaRPr>
          </a:p>
          <a:p>
            <a:pPr indent="-400050" lvl="0" marL="457200" rtl="0" algn="l">
              <a:lnSpc>
                <a:spcPct val="115000"/>
              </a:lnSpc>
              <a:spcBef>
                <a:spcPts val="0"/>
              </a:spcBef>
              <a:spcAft>
                <a:spcPts val="0"/>
              </a:spcAft>
              <a:buClr>
                <a:srgbClr val="000000"/>
              </a:buClr>
              <a:buSzPts val="2700"/>
              <a:buChar char="●"/>
            </a:pPr>
            <a:r>
              <a:rPr lang="en-GB" sz="2700">
                <a:solidFill>
                  <a:srgbClr val="000000"/>
                </a:solidFill>
              </a:rPr>
              <a:t>If the choice is to add the item, it should append it</a:t>
            </a:r>
            <a:endParaRPr sz="2700">
              <a:solidFill>
                <a:srgbClr val="000000"/>
              </a:solidFill>
            </a:endParaRPr>
          </a:p>
          <a:p>
            <a:pPr indent="-400050" lvl="0" marL="457200" rtl="0" algn="l">
              <a:lnSpc>
                <a:spcPct val="115000"/>
              </a:lnSpc>
              <a:spcBef>
                <a:spcPts val="0"/>
              </a:spcBef>
              <a:spcAft>
                <a:spcPts val="0"/>
              </a:spcAft>
              <a:buClr>
                <a:srgbClr val="000000"/>
              </a:buClr>
              <a:buSzPts val="2700"/>
              <a:buChar char="●"/>
            </a:pPr>
            <a:r>
              <a:rPr lang="en-GB" sz="2700">
                <a:solidFill>
                  <a:srgbClr val="000000"/>
                </a:solidFill>
              </a:rPr>
              <a:t>Display the finished list at the end of the program</a:t>
            </a:r>
            <a:endParaRPr sz="2700">
              <a:solidFill>
                <a:srgbClr val="000000"/>
              </a:solidFill>
            </a:endParaRPr>
          </a:p>
          <a:p>
            <a:pPr indent="0" lvl="0" marL="0" rtl="0" algn="l">
              <a:lnSpc>
                <a:spcPct val="115000"/>
              </a:lnSpc>
              <a:spcBef>
                <a:spcPts val="0"/>
              </a:spcBef>
              <a:spcAft>
                <a:spcPts val="0"/>
              </a:spcAft>
              <a:buNone/>
            </a:pPr>
            <a:r>
              <a:t/>
            </a:r>
            <a:endParaRPr sz="2700">
              <a:solidFill>
                <a:srgbClr val="000000"/>
              </a:solidFill>
            </a:endParaRPr>
          </a:p>
          <a:p>
            <a:pPr indent="0" lvl="0" marL="0" rtl="0" algn="l">
              <a:lnSpc>
                <a:spcPct val="115000"/>
              </a:lnSpc>
              <a:spcBef>
                <a:spcPts val="0"/>
              </a:spcBef>
              <a:spcAft>
                <a:spcPts val="0"/>
              </a:spcAft>
              <a:buNone/>
            </a:pPr>
            <a:r>
              <a:rPr lang="en-GB" sz="2700">
                <a:solidFill>
                  <a:srgbClr val="000000"/>
                </a:solidFill>
              </a:rPr>
              <a:t>On the next two slides are some example inputs and outputs to help you with your design.</a:t>
            </a:r>
            <a:endParaRPr sz="2700">
              <a:solidFill>
                <a:srgbClr val="000000"/>
              </a:solidFill>
            </a:endParaRPr>
          </a:p>
          <a:p>
            <a:pPr indent="0" lvl="0" marL="0" rtl="0" algn="l">
              <a:lnSpc>
                <a:spcPct val="115000"/>
              </a:lnSpc>
              <a:spcBef>
                <a:spcPts val="0"/>
              </a:spcBef>
              <a:spcAft>
                <a:spcPts val="0"/>
              </a:spcAft>
              <a:buNone/>
            </a:pPr>
            <a:r>
              <a:t/>
            </a:r>
            <a:endParaRPr sz="2700">
              <a:solidFill>
                <a:srgbClr val="000000"/>
              </a:solidFill>
            </a:endParaRPr>
          </a:p>
          <a:p>
            <a:pPr indent="0" lvl="0" marL="0" rtl="0" algn="l">
              <a:lnSpc>
                <a:spcPct val="115000"/>
              </a:lnSpc>
              <a:spcBef>
                <a:spcPts val="0"/>
              </a:spcBef>
              <a:spcAft>
                <a:spcPts val="0"/>
              </a:spcAft>
              <a:buNone/>
            </a:pPr>
            <a:r>
              <a:t/>
            </a:r>
            <a:endParaRPr sz="2700">
              <a:solidFill>
                <a:srgbClr val="000000"/>
              </a:solidFill>
            </a:endParaRPr>
          </a:p>
          <a:p>
            <a:pPr indent="0" lvl="0" marL="0" rtl="0" algn="l">
              <a:lnSpc>
                <a:spcPct val="115000"/>
              </a:lnSpc>
              <a:spcBef>
                <a:spcPts val="0"/>
              </a:spcBef>
              <a:spcAft>
                <a:spcPts val="0"/>
              </a:spcAft>
              <a:buNone/>
            </a:pPr>
            <a:r>
              <a:t/>
            </a:r>
            <a:endParaRPr sz="2700">
              <a:solidFill>
                <a:srgbClr val="000000"/>
              </a:solidFill>
            </a:endParaRPr>
          </a:p>
          <a:p>
            <a:pPr indent="0" lvl="0" marL="0" rtl="0" algn="l">
              <a:lnSpc>
                <a:spcPct val="115000"/>
              </a:lnSpc>
              <a:spcBef>
                <a:spcPts val="0"/>
              </a:spcBef>
              <a:spcAft>
                <a:spcPts val="0"/>
              </a:spcAft>
              <a:buNone/>
            </a:pPr>
            <a:r>
              <a:t/>
            </a:r>
            <a:endParaRPr sz="2700">
              <a:solidFill>
                <a:srgbClr val="000000"/>
              </a:solidFill>
            </a:endParaRPr>
          </a:p>
          <a:p>
            <a:pPr indent="0" lvl="0" marL="0" rtl="0" algn="l">
              <a:spcBef>
                <a:spcPts val="0"/>
              </a:spcBef>
              <a:spcAft>
                <a:spcPts val="0"/>
              </a:spcAft>
              <a:buNone/>
            </a:pPr>
            <a:r>
              <a:t/>
            </a:r>
            <a:endParaRPr b="1" sz="2700">
              <a:solidFill>
                <a:schemeClr val="accent6"/>
              </a:solidFill>
            </a:endParaRPr>
          </a:p>
          <a:p>
            <a:pPr indent="0" lvl="0" marL="0" rtl="0" algn="l">
              <a:spcBef>
                <a:spcPts val="2000"/>
              </a:spcBef>
              <a:spcAft>
                <a:spcPts val="0"/>
              </a:spcAft>
              <a:buNone/>
            </a:pPr>
            <a:r>
              <a:t/>
            </a:r>
            <a:endParaRPr b="1" sz="2700">
              <a:solidFill>
                <a:schemeClr val="accent6"/>
              </a:solidFill>
            </a:endParaRPr>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244" name="Google Shape;244;p3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7"/>
          <p:cNvSpPr txBox="1"/>
          <p:nvPr>
            <p:ph type="title"/>
          </p:nvPr>
        </p:nvSpPr>
        <p:spPr>
          <a:xfrm>
            <a:off x="917950" y="890050"/>
            <a:ext cx="15849600" cy="946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2.2 -  A shopping list program</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50" name="Google Shape;250;p37"/>
          <p:cNvSpPr txBox="1"/>
          <p:nvPr>
            <p:ph idx="1" type="body"/>
          </p:nvPr>
        </p:nvSpPr>
        <p:spPr>
          <a:xfrm>
            <a:off x="917950" y="2114300"/>
            <a:ext cx="15849600" cy="59622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t/>
            </a:r>
            <a:endParaRPr sz="2700">
              <a:solidFill>
                <a:srgbClr val="000000"/>
              </a:solidFill>
            </a:endParaRPr>
          </a:p>
          <a:p>
            <a:pPr indent="0" lvl="0" marL="0" rtl="0" algn="l">
              <a:lnSpc>
                <a:spcPct val="115000"/>
              </a:lnSpc>
              <a:spcBef>
                <a:spcPts val="0"/>
              </a:spcBef>
              <a:spcAft>
                <a:spcPts val="0"/>
              </a:spcAft>
              <a:buNone/>
            </a:pPr>
            <a:r>
              <a:t/>
            </a:r>
            <a:endParaRPr sz="2700">
              <a:solidFill>
                <a:srgbClr val="000000"/>
              </a:solidFill>
            </a:endParaRPr>
          </a:p>
          <a:p>
            <a:pPr indent="0" lvl="0" marL="0" rtl="0" algn="l">
              <a:lnSpc>
                <a:spcPct val="115000"/>
              </a:lnSpc>
              <a:spcBef>
                <a:spcPts val="0"/>
              </a:spcBef>
              <a:spcAft>
                <a:spcPts val="0"/>
              </a:spcAft>
              <a:buNone/>
            </a:pPr>
            <a:r>
              <a:t/>
            </a:r>
            <a:endParaRPr sz="2700">
              <a:solidFill>
                <a:srgbClr val="000000"/>
              </a:solidFill>
            </a:endParaRPr>
          </a:p>
          <a:p>
            <a:pPr indent="0" lvl="0" marL="0" rtl="0" algn="l">
              <a:spcBef>
                <a:spcPts val="0"/>
              </a:spcBef>
              <a:spcAft>
                <a:spcPts val="0"/>
              </a:spcAft>
              <a:buNone/>
            </a:pPr>
            <a:r>
              <a:t/>
            </a:r>
            <a:endParaRPr b="1" sz="2700">
              <a:solidFill>
                <a:schemeClr val="accent6"/>
              </a:solidFill>
            </a:endParaRPr>
          </a:p>
          <a:p>
            <a:pPr indent="0" lvl="0" marL="0" rtl="0" algn="l">
              <a:spcBef>
                <a:spcPts val="2000"/>
              </a:spcBef>
              <a:spcAft>
                <a:spcPts val="0"/>
              </a:spcAft>
              <a:buNone/>
            </a:pPr>
            <a:r>
              <a:t/>
            </a:r>
            <a:endParaRPr b="1" sz="2700">
              <a:solidFill>
                <a:schemeClr val="accent6"/>
              </a:solidFill>
            </a:endParaRPr>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251" name="Google Shape;251;p3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graphicFrame>
        <p:nvGraphicFramePr>
          <p:cNvPr id="252" name="Google Shape;252;p37"/>
          <p:cNvGraphicFramePr/>
          <p:nvPr/>
        </p:nvGraphicFramePr>
        <p:xfrm>
          <a:off x="917950" y="1836250"/>
          <a:ext cx="3000000" cy="3000000"/>
        </p:xfrm>
        <a:graphic>
          <a:graphicData uri="http://schemas.openxmlformats.org/drawingml/2006/table">
            <a:tbl>
              <a:tblPr>
                <a:noFill/>
                <a:tableStyleId>{2C9E0399-23BC-48A1-BD70-8E4990C9F08E}</a:tableStyleId>
              </a:tblPr>
              <a:tblGrid>
                <a:gridCol w="8219475"/>
                <a:gridCol w="8405625"/>
              </a:tblGrid>
              <a:tr h="213350">
                <a:tc>
                  <a:txBody>
                    <a:bodyPr/>
                    <a:lstStyle/>
                    <a:p>
                      <a:pPr indent="0" lvl="0" marL="0" rtl="0" algn="l">
                        <a:lnSpc>
                          <a:spcPct val="114000"/>
                        </a:lnSpc>
                        <a:spcBef>
                          <a:spcPts val="0"/>
                        </a:spcBef>
                        <a:spcAft>
                          <a:spcPts val="0"/>
                        </a:spcAft>
                        <a:buNone/>
                      </a:pPr>
                      <a:r>
                        <a:rPr b="1" lang="en-GB" sz="2300">
                          <a:latin typeface="Quicksand"/>
                          <a:ea typeface="Quicksand"/>
                          <a:cs typeface="Quicksand"/>
                          <a:sym typeface="Quicksand"/>
                        </a:rPr>
                        <a:t>Example</a:t>
                      </a:r>
                      <a:r>
                        <a:rPr lang="en-GB" sz="2300">
                          <a:latin typeface="Quicksand"/>
                          <a:ea typeface="Quicksand"/>
                          <a:cs typeface="Quicksand"/>
                          <a:sym typeface="Quicksand"/>
                        </a:rPr>
                        <a:t> </a:t>
                      </a:r>
                      <a:endParaRPr sz="2200">
                        <a:latin typeface="Quicksand"/>
                        <a:ea typeface="Quicksand"/>
                        <a:cs typeface="Quicksand"/>
                        <a:sym typeface="Quicksand"/>
                      </a:endParaRPr>
                    </a:p>
                  </a:txBody>
                  <a:tcPr marT="0" marB="0" marR="88900" marL="889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2700">
                        <a:latin typeface="Roboto Mono"/>
                        <a:ea typeface="Roboto Mono"/>
                        <a:cs typeface="Roboto Mono"/>
                        <a:sym typeface="Roboto Mono"/>
                      </a:endParaRPr>
                    </a:p>
                  </a:txBody>
                  <a:tcPr marT="0" marB="0" marR="88900" marL="889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90500">
                <a:tc gridSpan="2">
                  <a:txBody>
                    <a:bodyPr/>
                    <a:lstStyle/>
                    <a:p>
                      <a:pPr indent="0" lvl="0" marL="0" rtl="0" algn="l">
                        <a:lnSpc>
                          <a:spcPct val="114000"/>
                        </a:lnSpc>
                        <a:spcBef>
                          <a:spcPts val="0"/>
                        </a:spcBef>
                        <a:spcAft>
                          <a:spcPts val="0"/>
                        </a:spcAft>
                        <a:buNone/>
                      </a:pPr>
                      <a:r>
                        <a:rPr lang="en-GB" sz="2200">
                          <a:latin typeface="Quicksand"/>
                          <a:ea typeface="Quicksand"/>
                          <a:cs typeface="Quicksand"/>
                          <a:sym typeface="Quicksand"/>
                        </a:rPr>
                        <a:t>Note: Given the input you see in this sample interaction, this is the output your program should produce. </a:t>
                      </a:r>
                      <a:endParaRPr b="1" sz="2300">
                        <a:latin typeface="Quicksand"/>
                        <a:ea typeface="Quicksand"/>
                        <a:cs typeface="Quicksand"/>
                        <a:sym typeface="Quicksand"/>
                      </a:endParaRPr>
                    </a:p>
                  </a:txBody>
                  <a:tcPr marT="0" marB="0" marR="88900" marL="889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5B5BA5"/>
                      </a:solidFill>
                      <a:prstDash val="solid"/>
                      <a:round/>
                      <a:headEnd len="sm" w="sm" type="none"/>
                      <a:tailEnd len="sm" w="sm" type="none"/>
                    </a:lnB>
                  </a:tcPr>
                </a:tc>
                <a:tc hMerge="1"/>
              </a:tr>
              <a:tr h="381000">
                <a:tc>
                  <a:txBody>
                    <a:bodyPr/>
                    <a:lstStyle/>
                    <a:p>
                      <a:pPr indent="0" lvl="0" marL="0" rtl="0" algn="l">
                        <a:lnSpc>
                          <a:spcPct val="115000"/>
                        </a:lnSpc>
                        <a:spcBef>
                          <a:spcPts val="0"/>
                        </a:spcBef>
                        <a:spcAft>
                          <a:spcPts val="0"/>
                        </a:spcAft>
                        <a:buNone/>
                      </a:pPr>
                      <a:r>
                        <a:rPr lang="en-GB" sz="2300">
                          <a:latin typeface="Quicksand"/>
                          <a:ea typeface="Quicksand"/>
                          <a:cs typeface="Quicksand"/>
                          <a:sym typeface="Quicksand"/>
                        </a:rPr>
                        <a:t>The user is given a prompt</a:t>
                      </a:r>
                      <a:endParaRPr sz="2300">
                        <a:latin typeface="Quicksand"/>
                        <a:ea typeface="Quicksand"/>
                        <a:cs typeface="Quicksand"/>
                        <a:sym typeface="Quicksand"/>
                      </a:endParaRPr>
                    </a:p>
                  </a:txBody>
                  <a:tcPr marT="762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5B5BA5"/>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400">
                          <a:latin typeface="Roboto Mono"/>
                          <a:ea typeface="Roboto Mono"/>
                          <a:cs typeface="Roboto Mono"/>
                          <a:sym typeface="Roboto Mono"/>
                        </a:rPr>
                        <a:t>Would you like to edit your shopping list? Y/N</a:t>
                      </a:r>
                      <a:endParaRPr sz="24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5B5BA5"/>
                      </a:solidFill>
                      <a:prstDash val="solid"/>
                      <a:round/>
                      <a:headEnd len="sm" w="sm" type="none"/>
                      <a:tailEnd len="sm" w="sm" type="none"/>
                    </a:lnT>
                    <a:lnB cap="flat" cmpd="sng" w="12700">
                      <a:solidFill>
                        <a:srgbClr val="FFFFFF"/>
                      </a:solidFill>
                      <a:prstDash val="solid"/>
                      <a:round/>
                      <a:headEnd len="sm" w="sm" type="none"/>
                      <a:tailEnd len="sm" w="sm" type="none"/>
                    </a:lnB>
                  </a:tcPr>
                </a:tc>
              </a:tr>
              <a:tr h="381000">
                <a:tc>
                  <a:txBody>
                    <a:bodyPr/>
                    <a:lstStyle/>
                    <a:p>
                      <a:pPr indent="0" lvl="0" marL="0" rtl="0" algn="l">
                        <a:lnSpc>
                          <a:spcPct val="114000"/>
                        </a:lnSpc>
                        <a:spcBef>
                          <a:spcPts val="0"/>
                        </a:spcBef>
                        <a:spcAft>
                          <a:spcPts val="0"/>
                        </a:spcAft>
                        <a:buNone/>
                      </a:pPr>
                      <a:r>
                        <a:rPr lang="en-GB" sz="2300">
                          <a:latin typeface="Quicksand"/>
                          <a:ea typeface="Quicksand"/>
                          <a:cs typeface="Quicksand"/>
                          <a:sym typeface="Quicksand"/>
                        </a:rPr>
                        <a:t>The user enters their response</a:t>
                      </a:r>
                      <a:endParaRPr sz="23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400">
                          <a:latin typeface="Roboto Mono"/>
                          <a:ea typeface="Roboto Mono"/>
                          <a:cs typeface="Roboto Mono"/>
                          <a:sym typeface="Roboto Mono"/>
                        </a:rPr>
                        <a:t>Y</a:t>
                      </a:r>
                      <a:endParaRPr sz="24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81000">
                <a:tc>
                  <a:txBody>
                    <a:bodyPr/>
                    <a:lstStyle/>
                    <a:p>
                      <a:pPr indent="0" lvl="0" marL="0" rtl="0" algn="l">
                        <a:lnSpc>
                          <a:spcPct val="114000"/>
                        </a:lnSpc>
                        <a:spcBef>
                          <a:spcPts val="0"/>
                        </a:spcBef>
                        <a:spcAft>
                          <a:spcPts val="0"/>
                        </a:spcAft>
                        <a:buNone/>
                      </a:pPr>
                      <a:r>
                        <a:rPr lang="en-GB" sz="2300">
                          <a:latin typeface="Quicksand"/>
                          <a:ea typeface="Quicksand"/>
                          <a:cs typeface="Quicksand"/>
                          <a:sym typeface="Quicksand"/>
                        </a:rPr>
                        <a:t>The user is given a prompt</a:t>
                      </a:r>
                      <a:endParaRPr sz="23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400">
                          <a:latin typeface="Roboto Mono"/>
                          <a:ea typeface="Roboto Mono"/>
                          <a:cs typeface="Roboto Mono"/>
                          <a:sym typeface="Roboto Mono"/>
                        </a:rPr>
                        <a:t>Would you like to add or remove an item? A/R</a:t>
                      </a:r>
                      <a:endParaRPr sz="24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81000">
                <a:tc>
                  <a:txBody>
                    <a:bodyPr/>
                    <a:lstStyle/>
                    <a:p>
                      <a:pPr indent="0" lvl="0" marL="0" rtl="0" algn="l">
                        <a:lnSpc>
                          <a:spcPct val="114000"/>
                        </a:lnSpc>
                        <a:spcBef>
                          <a:spcPts val="0"/>
                        </a:spcBef>
                        <a:spcAft>
                          <a:spcPts val="0"/>
                        </a:spcAft>
                        <a:buNone/>
                      </a:pPr>
                      <a:r>
                        <a:rPr lang="en-GB" sz="2300">
                          <a:latin typeface="Quicksand"/>
                          <a:ea typeface="Quicksand"/>
                          <a:cs typeface="Quicksand"/>
                          <a:sym typeface="Quicksand"/>
                        </a:rPr>
                        <a:t>The user enters their response</a:t>
                      </a:r>
                      <a:endParaRPr sz="23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400">
                          <a:latin typeface="Roboto Mono"/>
                          <a:ea typeface="Roboto Mono"/>
                          <a:cs typeface="Roboto Mono"/>
                          <a:sym typeface="Roboto Mono"/>
                        </a:rPr>
                        <a:t>A</a:t>
                      </a:r>
                      <a:endParaRPr sz="24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81000">
                <a:tc>
                  <a:txBody>
                    <a:bodyPr/>
                    <a:lstStyle/>
                    <a:p>
                      <a:pPr indent="0" lvl="0" marL="0" rtl="0" algn="l">
                        <a:lnSpc>
                          <a:spcPct val="114000"/>
                        </a:lnSpc>
                        <a:spcBef>
                          <a:spcPts val="0"/>
                        </a:spcBef>
                        <a:spcAft>
                          <a:spcPts val="0"/>
                        </a:spcAft>
                        <a:buNone/>
                      </a:pPr>
                      <a:r>
                        <a:rPr lang="en-GB" sz="2300">
                          <a:latin typeface="Quicksand"/>
                          <a:ea typeface="Quicksand"/>
                          <a:cs typeface="Quicksand"/>
                          <a:sym typeface="Quicksand"/>
                        </a:rPr>
                        <a:t>The user is given a prompt</a:t>
                      </a:r>
                      <a:endParaRPr sz="23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400">
                          <a:latin typeface="Roboto Mono"/>
                          <a:ea typeface="Roboto Mono"/>
                          <a:cs typeface="Roboto Mono"/>
                          <a:sym typeface="Roboto Mono"/>
                        </a:rPr>
                        <a:t>Enter an item to add:</a:t>
                      </a:r>
                      <a:endParaRPr sz="24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81000">
                <a:tc>
                  <a:txBody>
                    <a:bodyPr/>
                    <a:lstStyle/>
                    <a:p>
                      <a:pPr indent="0" lvl="0" marL="0" rtl="0" algn="l">
                        <a:lnSpc>
                          <a:spcPct val="114000"/>
                        </a:lnSpc>
                        <a:spcBef>
                          <a:spcPts val="0"/>
                        </a:spcBef>
                        <a:spcAft>
                          <a:spcPts val="0"/>
                        </a:spcAft>
                        <a:buNone/>
                      </a:pPr>
                      <a:r>
                        <a:rPr lang="en-GB" sz="2300">
                          <a:latin typeface="Quicksand"/>
                          <a:ea typeface="Quicksand"/>
                          <a:cs typeface="Quicksand"/>
                          <a:sym typeface="Quicksand"/>
                        </a:rPr>
                        <a:t>The user enters their response</a:t>
                      </a:r>
                      <a:endParaRPr sz="23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400">
                          <a:latin typeface="Roboto Mono"/>
                          <a:ea typeface="Roboto Mono"/>
                          <a:cs typeface="Roboto Mono"/>
                          <a:sym typeface="Roboto Mono"/>
                        </a:rPr>
                        <a:t>Eggs</a:t>
                      </a:r>
                      <a:endParaRPr sz="24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GB" sz="2300">
                          <a:latin typeface="Quicksand"/>
                          <a:ea typeface="Quicksand"/>
                          <a:cs typeface="Quicksand"/>
                          <a:sym typeface="Quicksand"/>
                        </a:rPr>
                        <a:t>The user is given a prompt</a:t>
                      </a:r>
                      <a:endParaRPr sz="2300">
                        <a:latin typeface="Quicksand"/>
                        <a:ea typeface="Quicksand"/>
                        <a:cs typeface="Quicksand"/>
                        <a:sym typeface="Quicksand"/>
                      </a:endParaRPr>
                    </a:p>
                  </a:txBody>
                  <a:tcPr marT="762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400">
                          <a:latin typeface="Roboto Mono"/>
                          <a:ea typeface="Roboto Mono"/>
                          <a:cs typeface="Roboto Mono"/>
                          <a:sym typeface="Roboto Mono"/>
                        </a:rPr>
                        <a:t>Would you like to edit your shopping list? Y/N</a:t>
                      </a:r>
                      <a:endParaRPr sz="24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81000">
                <a:tc>
                  <a:txBody>
                    <a:bodyPr/>
                    <a:lstStyle/>
                    <a:p>
                      <a:pPr indent="0" lvl="0" marL="0" rtl="0" algn="l">
                        <a:lnSpc>
                          <a:spcPct val="114000"/>
                        </a:lnSpc>
                        <a:spcBef>
                          <a:spcPts val="0"/>
                        </a:spcBef>
                        <a:spcAft>
                          <a:spcPts val="0"/>
                        </a:spcAft>
                        <a:buNone/>
                      </a:pPr>
                      <a:r>
                        <a:rPr lang="en-GB" sz="2300">
                          <a:latin typeface="Quicksand"/>
                          <a:ea typeface="Quicksand"/>
                          <a:cs typeface="Quicksand"/>
                          <a:sym typeface="Quicksand"/>
                        </a:rPr>
                        <a:t>The user enters their response</a:t>
                      </a:r>
                      <a:endParaRPr sz="23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400">
                          <a:latin typeface="Roboto Mono"/>
                          <a:ea typeface="Roboto Mono"/>
                          <a:cs typeface="Roboto Mono"/>
                          <a:sym typeface="Roboto Mono"/>
                        </a:rPr>
                        <a:t>Y</a:t>
                      </a:r>
                      <a:endParaRPr sz="24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81000">
                <a:tc>
                  <a:txBody>
                    <a:bodyPr/>
                    <a:lstStyle/>
                    <a:p>
                      <a:pPr indent="0" lvl="0" marL="0" rtl="0" algn="l">
                        <a:lnSpc>
                          <a:spcPct val="114000"/>
                        </a:lnSpc>
                        <a:spcBef>
                          <a:spcPts val="0"/>
                        </a:spcBef>
                        <a:spcAft>
                          <a:spcPts val="0"/>
                        </a:spcAft>
                        <a:buNone/>
                      </a:pPr>
                      <a:r>
                        <a:rPr lang="en-GB" sz="2300">
                          <a:latin typeface="Quicksand"/>
                          <a:ea typeface="Quicksand"/>
                          <a:cs typeface="Quicksand"/>
                          <a:sym typeface="Quicksand"/>
                        </a:rPr>
                        <a:t>The user is given a prompt</a:t>
                      </a:r>
                      <a:endParaRPr sz="23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400">
                          <a:latin typeface="Roboto Mono"/>
                          <a:ea typeface="Roboto Mono"/>
                          <a:cs typeface="Roboto Mono"/>
                          <a:sym typeface="Roboto Mono"/>
                        </a:rPr>
                        <a:t>Would you like to add or remove an item? A/R</a:t>
                      </a:r>
                      <a:endParaRPr sz="24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81000">
                <a:tc>
                  <a:txBody>
                    <a:bodyPr/>
                    <a:lstStyle/>
                    <a:p>
                      <a:pPr indent="0" lvl="0" marL="0" rtl="0" algn="l">
                        <a:lnSpc>
                          <a:spcPct val="114000"/>
                        </a:lnSpc>
                        <a:spcBef>
                          <a:spcPts val="0"/>
                        </a:spcBef>
                        <a:spcAft>
                          <a:spcPts val="0"/>
                        </a:spcAft>
                        <a:buNone/>
                      </a:pPr>
                      <a:r>
                        <a:rPr lang="en-GB" sz="2300">
                          <a:latin typeface="Quicksand"/>
                          <a:ea typeface="Quicksand"/>
                          <a:cs typeface="Quicksand"/>
                          <a:sym typeface="Quicksand"/>
                        </a:rPr>
                        <a:t>The user enters their response</a:t>
                      </a:r>
                      <a:endParaRPr sz="23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400">
                          <a:latin typeface="Roboto Mono"/>
                          <a:ea typeface="Roboto Mono"/>
                          <a:cs typeface="Roboto Mono"/>
                          <a:sym typeface="Roboto Mono"/>
                        </a:rPr>
                        <a:t>A</a:t>
                      </a:r>
                      <a:endParaRPr sz="24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81000">
                <a:tc>
                  <a:txBody>
                    <a:bodyPr/>
                    <a:lstStyle/>
                    <a:p>
                      <a:pPr indent="0" lvl="0" marL="0" rtl="0" algn="l">
                        <a:lnSpc>
                          <a:spcPct val="114000"/>
                        </a:lnSpc>
                        <a:spcBef>
                          <a:spcPts val="0"/>
                        </a:spcBef>
                        <a:spcAft>
                          <a:spcPts val="0"/>
                        </a:spcAft>
                        <a:buNone/>
                      </a:pPr>
                      <a:r>
                        <a:rPr lang="en-GB" sz="2300">
                          <a:latin typeface="Quicksand"/>
                          <a:ea typeface="Quicksand"/>
                          <a:cs typeface="Quicksand"/>
                          <a:sym typeface="Quicksand"/>
                        </a:rPr>
                        <a:t>The user is given a prompt</a:t>
                      </a:r>
                      <a:endParaRPr sz="23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400">
                          <a:latin typeface="Roboto Mono"/>
                          <a:ea typeface="Roboto Mono"/>
                          <a:cs typeface="Roboto Mono"/>
                          <a:sym typeface="Roboto Mono"/>
                        </a:rPr>
                        <a:t>Enter an item to add:</a:t>
                      </a:r>
                      <a:endParaRPr sz="24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81000">
                <a:tc>
                  <a:txBody>
                    <a:bodyPr/>
                    <a:lstStyle/>
                    <a:p>
                      <a:pPr indent="0" lvl="0" marL="0" rtl="0" algn="l">
                        <a:lnSpc>
                          <a:spcPct val="114000"/>
                        </a:lnSpc>
                        <a:spcBef>
                          <a:spcPts val="0"/>
                        </a:spcBef>
                        <a:spcAft>
                          <a:spcPts val="0"/>
                        </a:spcAft>
                        <a:buNone/>
                      </a:pPr>
                      <a:r>
                        <a:rPr lang="en-GB" sz="2300">
                          <a:latin typeface="Quicksand"/>
                          <a:ea typeface="Quicksand"/>
                          <a:cs typeface="Quicksand"/>
                          <a:sym typeface="Quicksand"/>
                        </a:rPr>
                        <a:t>The user enters their response</a:t>
                      </a:r>
                      <a:endParaRPr sz="23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400">
                          <a:latin typeface="Roboto Mono"/>
                          <a:ea typeface="Roboto Mono"/>
                          <a:cs typeface="Roboto Mono"/>
                          <a:sym typeface="Roboto Mono"/>
                        </a:rPr>
                        <a:t>Milk</a:t>
                      </a:r>
                      <a:endParaRPr sz="24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Code snippets</a:t>
            </a:r>
            <a:endParaRPr>
              <a:solidFill>
                <a:schemeClr val="dk2"/>
              </a:solidFill>
            </a:endParaRPr>
          </a:p>
        </p:txBody>
      </p:sp>
      <p:sp>
        <p:nvSpPr>
          <p:cNvPr id="114" name="Google Shape;114;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15" name="Google Shape;115;p20"/>
          <p:cNvSpPr txBox="1"/>
          <p:nvPr>
            <p:ph idx="1" type="body"/>
          </p:nvPr>
        </p:nvSpPr>
        <p:spPr>
          <a:xfrm>
            <a:off x="917950" y="2199450"/>
            <a:ext cx="15488100" cy="209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700"/>
              <a:t>Accessing a list item using an expression that evaluates as an integer</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rPr lang="en-GB" sz="2700"/>
              <a:t>Generating a random number</a:t>
            </a:r>
            <a:endParaRPr sz="2700"/>
          </a:p>
          <a:p>
            <a:pPr indent="0" lvl="0" marL="0" rtl="0" algn="l">
              <a:spcBef>
                <a:spcPts val="2000"/>
              </a:spcBef>
              <a:spcAft>
                <a:spcPts val="0"/>
              </a:spcAft>
              <a:buNone/>
            </a:pPr>
            <a:r>
              <a:t/>
            </a:r>
            <a:endParaRPr sz="2700"/>
          </a:p>
          <a:p>
            <a:pPr indent="0" lvl="0" marL="0" rtl="0" algn="l">
              <a:spcBef>
                <a:spcPts val="2000"/>
              </a:spcBef>
              <a:spcAft>
                <a:spcPts val="2000"/>
              </a:spcAft>
              <a:buNone/>
            </a:pPr>
            <a:r>
              <a:t/>
            </a:r>
            <a:endParaRPr sz="2700"/>
          </a:p>
        </p:txBody>
      </p:sp>
      <p:graphicFrame>
        <p:nvGraphicFramePr>
          <p:cNvPr id="116" name="Google Shape;116;p20"/>
          <p:cNvGraphicFramePr/>
          <p:nvPr/>
        </p:nvGraphicFramePr>
        <p:xfrm>
          <a:off x="917950" y="2876300"/>
          <a:ext cx="3000000" cy="3000000"/>
        </p:xfrm>
        <a:graphic>
          <a:graphicData uri="http://schemas.openxmlformats.org/drawingml/2006/table">
            <a:tbl>
              <a:tblPr>
                <a:noFill/>
                <a:tableStyleId>{20C12615-9E24-4D59-A04E-7D8903733B38}</a:tableStyleId>
              </a:tblPr>
              <a:tblGrid>
                <a:gridCol w="711725"/>
                <a:gridCol w="10803425"/>
              </a:tblGrid>
              <a:tr h="12700">
                <a:tc>
                  <a:txBody>
                    <a:bodyPr/>
                    <a:lstStyle/>
                    <a:p>
                      <a:pPr indent="0" lvl="0" marL="0" rtl="0" algn="l">
                        <a:spcBef>
                          <a:spcPts val="0"/>
                        </a:spcBef>
                        <a:spcAft>
                          <a:spcPts val="0"/>
                        </a:spcAft>
                        <a:buNone/>
                      </a:pPr>
                      <a:r>
                        <a:t/>
                      </a:r>
                      <a:endParaRPr sz="25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500">
                          <a:latin typeface="Roboto Mono"/>
                          <a:ea typeface="Roboto Mono"/>
                          <a:cs typeface="Roboto Mono"/>
                          <a:sym typeface="Roboto Mono"/>
                        </a:rPr>
                        <a:t>days = ["Monday", "Tuesday",</a:t>
                      </a:r>
                      <a:endParaRPr sz="2500">
                        <a:latin typeface="Roboto Mono"/>
                        <a:ea typeface="Roboto Mono"/>
                        <a:cs typeface="Roboto Mono"/>
                        <a:sym typeface="Roboto Mono"/>
                      </a:endParaRPr>
                    </a:p>
                    <a:p>
                      <a:pPr indent="0" lvl="0" marL="0" rtl="0" algn="l">
                        <a:spcBef>
                          <a:spcPts val="0"/>
                        </a:spcBef>
                        <a:spcAft>
                          <a:spcPts val="0"/>
                        </a:spcAft>
                        <a:buNone/>
                      </a:pPr>
                      <a:r>
                        <a:rPr lang="en-GB" sz="2500">
                          <a:latin typeface="Roboto Mono"/>
                          <a:ea typeface="Roboto Mono"/>
                          <a:cs typeface="Roboto Mono"/>
                          <a:sym typeface="Roboto Mono"/>
                        </a:rPr>
                        <a:t>        "Wednesday", "Thursday",</a:t>
                      </a:r>
                      <a:endParaRPr sz="2500">
                        <a:latin typeface="Roboto Mono"/>
                        <a:ea typeface="Roboto Mono"/>
                        <a:cs typeface="Roboto Mono"/>
                        <a:sym typeface="Roboto Mono"/>
                      </a:endParaRPr>
                    </a:p>
                    <a:p>
                      <a:pPr indent="0" lvl="0" marL="0" rtl="0" algn="l">
                        <a:spcBef>
                          <a:spcPts val="0"/>
                        </a:spcBef>
                        <a:spcAft>
                          <a:spcPts val="0"/>
                        </a:spcAft>
                        <a:buNone/>
                      </a:pPr>
                      <a:r>
                        <a:rPr lang="en-GB" sz="2500">
                          <a:latin typeface="Roboto Mono"/>
                          <a:ea typeface="Roboto Mono"/>
                          <a:cs typeface="Roboto Mono"/>
                          <a:sym typeface="Roboto Mono"/>
                        </a:rPr>
                        <a:t>        "Friday", "Saturday",</a:t>
                      </a:r>
                      <a:endParaRPr sz="2500">
                        <a:latin typeface="Roboto Mono"/>
                        <a:ea typeface="Roboto Mono"/>
                        <a:cs typeface="Roboto Mono"/>
                        <a:sym typeface="Roboto Mono"/>
                      </a:endParaRPr>
                    </a:p>
                    <a:p>
                      <a:pPr indent="0" lvl="0" marL="0" rtl="0" algn="l">
                        <a:spcBef>
                          <a:spcPts val="0"/>
                        </a:spcBef>
                        <a:spcAft>
                          <a:spcPts val="0"/>
                        </a:spcAft>
                        <a:buNone/>
                      </a:pPr>
                      <a:r>
                        <a:rPr lang="en-GB" sz="2500">
                          <a:latin typeface="Roboto Mono"/>
                          <a:ea typeface="Roboto Mono"/>
                          <a:cs typeface="Roboto Mono"/>
                          <a:sym typeface="Roboto Mono"/>
                        </a:rPr>
                        <a:t>        "Sunday"]</a:t>
                      </a:r>
                      <a:endParaRPr sz="2500">
                        <a:latin typeface="Roboto Mono"/>
                        <a:ea typeface="Roboto Mono"/>
                        <a:cs typeface="Roboto Mono"/>
                        <a:sym typeface="Roboto Mono"/>
                      </a:endParaRPr>
                    </a:p>
                    <a:p>
                      <a:pPr indent="0" lvl="0" marL="0" rtl="0" algn="l">
                        <a:spcBef>
                          <a:spcPts val="0"/>
                        </a:spcBef>
                        <a:spcAft>
                          <a:spcPts val="0"/>
                        </a:spcAft>
                        <a:buNone/>
                      </a:pPr>
                      <a:r>
                        <a:rPr lang="en-GB" sz="2500">
                          <a:latin typeface="Roboto Mono"/>
                          <a:ea typeface="Roboto Mono"/>
                          <a:cs typeface="Roboto Mono"/>
                          <a:sym typeface="Roboto Mono"/>
                        </a:rPr>
                        <a:t>day = 3</a:t>
                      </a:r>
                      <a:endParaRPr sz="2500">
                        <a:latin typeface="Roboto Mono"/>
                        <a:ea typeface="Roboto Mono"/>
                        <a:cs typeface="Roboto Mono"/>
                        <a:sym typeface="Roboto Mono"/>
                      </a:endParaRPr>
                    </a:p>
                    <a:p>
                      <a:pPr indent="0" lvl="0" marL="0" rtl="0" algn="l">
                        <a:spcBef>
                          <a:spcPts val="0"/>
                        </a:spcBef>
                        <a:spcAft>
                          <a:spcPts val="0"/>
                        </a:spcAft>
                        <a:buNone/>
                      </a:pPr>
                      <a:r>
                        <a:rPr lang="en-GB" sz="2500">
                          <a:latin typeface="Roboto Mono"/>
                          <a:ea typeface="Roboto Mono"/>
                          <a:cs typeface="Roboto Mono"/>
                          <a:sym typeface="Roboto Mono"/>
                        </a:rPr>
                        <a:t>print(days[day-1])</a:t>
                      </a:r>
                      <a:endParaRPr sz="25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graphicFrame>
        <p:nvGraphicFramePr>
          <p:cNvPr id="117" name="Google Shape;117;p20"/>
          <p:cNvGraphicFramePr/>
          <p:nvPr/>
        </p:nvGraphicFramePr>
        <p:xfrm>
          <a:off x="917950" y="6295700"/>
          <a:ext cx="3000000" cy="3000000"/>
        </p:xfrm>
        <a:graphic>
          <a:graphicData uri="http://schemas.openxmlformats.org/drawingml/2006/table">
            <a:tbl>
              <a:tblPr>
                <a:noFill/>
                <a:tableStyleId>{20C12615-9E24-4D59-A04E-7D8903733B38}</a:tableStyleId>
              </a:tblPr>
              <a:tblGrid>
                <a:gridCol w="711725"/>
                <a:gridCol w="10803425"/>
              </a:tblGrid>
              <a:tr h="12700">
                <a:tc>
                  <a:txBody>
                    <a:bodyPr/>
                    <a:lstStyle/>
                    <a:p>
                      <a:pPr indent="0" lvl="0" marL="0" rtl="0" algn="l">
                        <a:spcBef>
                          <a:spcPts val="0"/>
                        </a:spcBef>
                        <a:spcAft>
                          <a:spcPts val="0"/>
                        </a:spcAft>
                        <a:buNone/>
                      </a:pPr>
                      <a:r>
                        <a:t/>
                      </a:r>
                      <a:endParaRPr sz="25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500">
                          <a:latin typeface="Roboto Mono"/>
                          <a:ea typeface="Roboto Mono"/>
                          <a:cs typeface="Roboto Mono"/>
                          <a:sym typeface="Roboto Mono"/>
                        </a:rPr>
                        <a:t>from random import randint</a:t>
                      </a:r>
                      <a:endParaRPr sz="2500">
                        <a:latin typeface="Roboto Mono"/>
                        <a:ea typeface="Roboto Mono"/>
                        <a:cs typeface="Roboto Mono"/>
                        <a:sym typeface="Roboto Mono"/>
                      </a:endParaRPr>
                    </a:p>
                    <a:p>
                      <a:pPr indent="0" lvl="0" marL="0" rtl="0" algn="l">
                        <a:spcBef>
                          <a:spcPts val="0"/>
                        </a:spcBef>
                        <a:spcAft>
                          <a:spcPts val="0"/>
                        </a:spcAft>
                        <a:buNone/>
                      </a:pPr>
                      <a:r>
                        <a:t/>
                      </a:r>
                      <a:endParaRPr sz="2500">
                        <a:latin typeface="Roboto Mono"/>
                        <a:ea typeface="Roboto Mono"/>
                        <a:cs typeface="Roboto Mono"/>
                        <a:sym typeface="Roboto Mono"/>
                      </a:endParaRPr>
                    </a:p>
                    <a:p>
                      <a:pPr indent="0" lvl="0" marL="0" rtl="0" algn="l">
                        <a:spcBef>
                          <a:spcPts val="0"/>
                        </a:spcBef>
                        <a:spcAft>
                          <a:spcPts val="0"/>
                        </a:spcAft>
                        <a:buNone/>
                      </a:pPr>
                      <a:r>
                        <a:rPr lang="en-GB" sz="2500">
                          <a:latin typeface="Roboto Mono"/>
                          <a:ea typeface="Roboto Mono"/>
                          <a:cs typeface="Roboto Mono"/>
                          <a:sym typeface="Roboto Mono"/>
                        </a:rPr>
                        <a:t>random_number = randint(2,4)</a:t>
                      </a:r>
                      <a:endParaRPr sz="25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8"/>
          <p:cNvSpPr txBox="1"/>
          <p:nvPr>
            <p:ph type="title"/>
          </p:nvPr>
        </p:nvSpPr>
        <p:spPr>
          <a:xfrm>
            <a:off x="917950" y="890050"/>
            <a:ext cx="15849600" cy="946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2.2 -  A shopping list program</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58" name="Google Shape;258;p38"/>
          <p:cNvSpPr txBox="1"/>
          <p:nvPr>
            <p:ph idx="1" type="body"/>
          </p:nvPr>
        </p:nvSpPr>
        <p:spPr>
          <a:xfrm>
            <a:off x="917950" y="2114300"/>
            <a:ext cx="15849600" cy="59622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t/>
            </a:r>
            <a:endParaRPr sz="2700">
              <a:solidFill>
                <a:srgbClr val="000000"/>
              </a:solidFill>
            </a:endParaRPr>
          </a:p>
          <a:p>
            <a:pPr indent="0" lvl="0" marL="0" rtl="0" algn="l">
              <a:lnSpc>
                <a:spcPct val="115000"/>
              </a:lnSpc>
              <a:spcBef>
                <a:spcPts val="0"/>
              </a:spcBef>
              <a:spcAft>
                <a:spcPts val="0"/>
              </a:spcAft>
              <a:buNone/>
            </a:pPr>
            <a:r>
              <a:t/>
            </a:r>
            <a:endParaRPr sz="2700">
              <a:solidFill>
                <a:srgbClr val="000000"/>
              </a:solidFill>
            </a:endParaRPr>
          </a:p>
          <a:p>
            <a:pPr indent="0" lvl="0" marL="0" rtl="0" algn="l">
              <a:lnSpc>
                <a:spcPct val="115000"/>
              </a:lnSpc>
              <a:spcBef>
                <a:spcPts val="0"/>
              </a:spcBef>
              <a:spcAft>
                <a:spcPts val="0"/>
              </a:spcAft>
              <a:buNone/>
            </a:pPr>
            <a:r>
              <a:t/>
            </a:r>
            <a:endParaRPr sz="2700">
              <a:solidFill>
                <a:srgbClr val="000000"/>
              </a:solidFill>
            </a:endParaRPr>
          </a:p>
          <a:p>
            <a:pPr indent="0" lvl="0" marL="0" rtl="0" algn="l">
              <a:spcBef>
                <a:spcPts val="0"/>
              </a:spcBef>
              <a:spcAft>
                <a:spcPts val="0"/>
              </a:spcAft>
              <a:buNone/>
            </a:pPr>
            <a:r>
              <a:t/>
            </a:r>
            <a:endParaRPr b="1" sz="2700">
              <a:solidFill>
                <a:schemeClr val="accent6"/>
              </a:solidFill>
            </a:endParaRPr>
          </a:p>
          <a:p>
            <a:pPr indent="0" lvl="0" marL="0" rtl="0" algn="l">
              <a:spcBef>
                <a:spcPts val="2000"/>
              </a:spcBef>
              <a:spcAft>
                <a:spcPts val="0"/>
              </a:spcAft>
              <a:buNone/>
            </a:pPr>
            <a:r>
              <a:t/>
            </a:r>
            <a:endParaRPr b="1" sz="2700">
              <a:solidFill>
                <a:schemeClr val="accent6"/>
              </a:solidFill>
            </a:endParaRPr>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259" name="Google Shape;259;p3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graphicFrame>
        <p:nvGraphicFramePr>
          <p:cNvPr id="260" name="Google Shape;260;p38"/>
          <p:cNvGraphicFramePr/>
          <p:nvPr/>
        </p:nvGraphicFramePr>
        <p:xfrm>
          <a:off x="917950" y="2199450"/>
          <a:ext cx="3000000" cy="3000000"/>
        </p:xfrm>
        <a:graphic>
          <a:graphicData uri="http://schemas.openxmlformats.org/drawingml/2006/table">
            <a:tbl>
              <a:tblPr>
                <a:noFill/>
                <a:tableStyleId>{2C9E0399-23BC-48A1-BD70-8E4990C9F08E}</a:tableStyleId>
              </a:tblPr>
              <a:tblGrid>
                <a:gridCol w="5749750"/>
                <a:gridCol w="9213050"/>
              </a:tblGrid>
              <a:tr h="381000">
                <a:tc>
                  <a:txBody>
                    <a:bodyPr/>
                    <a:lstStyle/>
                    <a:p>
                      <a:pPr indent="0" lvl="0" marL="0" rtl="0" algn="l">
                        <a:lnSpc>
                          <a:spcPct val="115000"/>
                        </a:lnSpc>
                        <a:spcBef>
                          <a:spcPts val="0"/>
                        </a:spcBef>
                        <a:spcAft>
                          <a:spcPts val="0"/>
                        </a:spcAft>
                        <a:buNone/>
                      </a:pPr>
                      <a:r>
                        <a:rPr lang="en-GB" sz="2300">
                          <a:latin typeface="Quicksand"/>
                          <a:ea typeface="Quicksand"/>
                          <a:cs typeface="Quicksand"/>
                          <a:sym typeface="Quicksand"/>
                        </a:rPr>
                        <a:t>The user is given a prompt</a:t>
                      </a:r>
                      <a:endParaRPr sz="2300">
                        <a:latin typeface="Quicksand"/>
                        <a:ea typeface="Quicksand"/>
                        <a:cs typeface="Quicksand"/>
                        <a:sym typeface="Quicksand"/>
                      </a:endParaRPr>
                    </a:p>
                  </a:txBody>
                  <a:tcPr marT="762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300">
                          <a:latin typeface="Roboto Mono"/>
                          <a:ea typeface="Roboto Mono"/>
                          <a:cs typeface="Roboto Mono"/>
                          <a:sym typeface="Roboto Mono"/>
                        </a:rPr>
                        <a:t>Would you like to edit your shopping list? Y/N</a:t>
                      </a:r>
                      <a:endParaRPr sz="23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81000">
                <a:tc>
                  <a:txBody>
                    <a:bodyPr/>
                    <a:lstStyle/>
                    <a:p>
                      <a:pPr indent="0" lvl="0" marL="0" rtl="0" algn="l">
                        <a:lnSpc>
                          <a:spcPct val="114000"/>
                        </a:lnSpc>
                        <a:spcBef>
                          <a:spcPts val="0"/>
                        </a:spcBef>
                        <a:spcAft>
                          <a:spcPts val="0"/>
                        </a:spcAft>
                        <a:buNone/>
                      </a:pPr>
                      <a:r>
                        <a:rPr lang="en-GB" sz="2300">
                          <a:latin typeface="Quicksand"/>
                          <a:ea typeface="Quicksand"/>
                          <a:cs typeface="Quicksand"/>
                          <a:sym typeface="Quicksand"/>
                        </a:rPr>
                        <a:t>The user enters their response</a:t>
                      </a:r>
                      <a:endParaRPr sz="23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300">
                          <a:latin typeface="Roboto Mono"/>
                          <a:ea typeface="Roboto Mono"/>
                          <a:cs typeface="Roboto Mono"/>
                          <a:sym typeface="Roboto Mono"/>
                        </a:rPr>
                        <a:t>Y</a:t>
                      </a:r>
                      <a:endParaRPr sz="23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81000">
                <a:tc>
                  <a:txBody>
                    <a:bodyPr/>
                    <a:lstStyle/>
                    <a:p>
                      <a:pPr indent="0" lvl="0" marL="0" rtl="0" algn="l">
                        <a:lnSpc>
                          <a:spcPct val="114000"/>
                        </a:lnSpc>
                        <a:spcBef>
                          <a:spcPts val="0"/>
                        </a:spcBef>
                        <a:spcAft>
                          <a:spcPts val="0"/>
                        </a:spcAft>
                        <a:buNone/>
                      </a:pPr>
                      <a:r>
                        <a:rPr lang="en-GB" sz="2300">
                          <a:latin typeface="Quicksand"/>
                          <a:ea typeface="Quicksand"/>
                          <a:cs typeface="Quicksand"/>
                          <a:sym typeface="Quicksand"/>
                        </a:rPr>
                        <a:t>The user is given a prompt</a:t>
                      </a:r>
                      <a:endParaRPr sz="23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300">
                          <a:latin typeface="Roboto Mono"/>
                          <a:ea typeface="Roboto Mono"/>
                          <a:cs typeface="Roboto Mono"/>
                          <a:sym typeface="Roboto Mono"/>
                        </a:rPr>
                        <a:t>Would you like to add or remove an item? A/R</a:t>
                      </a:r>
                      <a:endParaRPr sz="23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81000">
                <a:tc>
                  <a:txBody>
                    <a:bodyPr/>
                    <a:lstStyle/>
                    <a:p>
                      <a:pPr indent="0" lvl="0" marL="0" rtl="0" algn="l">
                        <a:lnSpc>
                          <a:spcPct val="114000"/>
                        </a:lnSpc>
                        <a:spcBef>
                          <a:spcPts val="0"/>
                        </a:spcBef>
                        <a:spcAft>
                          <a:spcPts val="0"/>
                        </a:spcAft>
                        <a:buNone/>
                      </a:pPr>
                      <a:r>
                        <a:rPr lang="en-GB" sz="2300">
                          <a:latin typeface="Quicksand"/>
                          <a:ea typeface="Quicksand"/>
                          <a:cs typeface="Quicksand"/>
                          <a:sym typeface="Quicksand"/>
                        </a:rPr>
                        <a:t>The user enters their response</a:t>
                      </a:r>
                      <a:endParaRPr sz="23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300">
                          <a:latin typeface="Roboto Mono"/>
                          <a:ea typeface="Roboto Mono"/>
                          <a:cs typeface="Roboto Mono"/>
                          <a:sym typeface="Roboto Mono"/>
                        </a:rPr>
                        <a:t>R</a:t>
                      </a:r>
                      <a:endParaRPr sz="23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81000">
                <a:tc>
                  <a:txBody>
                    <a:bodyPr/>
                    <a:lstStyle/>
                    <a:p>
                      <a:pPr indent="0" lvl="0" marL="0" rtl="0" algn="l">
                        <a:lnSpc>
                          <a:spcPct val="114000"/>
                        </a:lnSpc>
                        <a:spcBef>
                          <a:spcPts val="0"/>
                        </a:spcBef>
                        <a:spcAft>
                          <a:spcPts val="0"/>
                        </a:spcAft>
                        <a:buNone/>
                      </a:pPr>
                      <a:r>
                        <a:rPr lang="en-GB" sz="2300">
                          <a:latin typeface="Quicksand"/>
                          <a:ea typeface="Quicksand"/>
                          <a:cs typeface="Quicksand"/>
                          <a:sym typeface="Quicksand"/>
                        </a:rPr>
                        <a:t>The user is given a prompt</a:t>
                      </a:r>
                      <a:endParaRPr sz="23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300">
                          <a:latin typeface="Roboto Mono"/>
                          <a:ea typeface="Roboto Mono"/>
                          <a:cs typeface="Roboto Mono"/>
                          <a:sym typeface="Roboto Mono"/>
                        </a:rPr>
                        <a:t>Enter an item to remove:</a:t>
                      </a:r>
                      <a:endParaRPr sz="23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81000">
                <a:tc>
                  <a:txBody>
                    <a:bodyPr/>
                    <a:lstStyle/>
                    <a:p>
                      <a:pPr indent="0" lvl="0" marL="0" rtl="0" algn="l">
                        <a:lnSpc>
                          <a:spcPct val="114000"/>
                        </a:lnSpc>
                        <a:spcBef>
                          <a:spcPts val="0"/>
                        </a:spcBef>
                        <a:spcAft>
                          <a:spcPts val="0"/>
                        </a:spcAft>
                        <a:buNone/>
                      </a:pPr>
                      <a:r>
                        <a:rPr lang="en-GB" sz="2300">
                          <a:latin typeface="Quicksand"/>
                          <a:ea typeface="Quicksand"/>
                          <a:cs typeface="Quicksand"/>
                          <a:sym typeface="Quicksand"/>
                        </a:rPr>
                        <a:t>The user enters their response</a:t>
                      </a:r>
                      <a:endParaRPr sz="23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300">
                          <a:latin typeface="Roboto Mono"/>
                          <a:ea typeface="Roboto Mono"/>
                          <a:cs typeface="Roboto Mono"/>
                          <a:sym typeface="Roboto Mono"/>
                        </a:rPr>
                        <a:t>Milk</a:t>
                      </a:r>
                      <a:endParaRPr sz="23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GB" sz="2300">
                          <a:latin typeface="Quicksand"/>
                          <a:ea typeface="Quicksand"/>
                          <a:cs typeface="Quicksand"/>
                          <a:sym typeface="Quicksand"/>
                        </a:rPr>
                        <a:t>The user is given a prompt</a:t>
                      </a:r>
                      <a:endParaRPr sz="2300">
                        <a:latin typeface="Quicksand"/>
                        <a:ea typeface="Quicksand"/>
                        <a:cs typeface="Quicksand"/>
                        <a:sym typeface="Quicksand"/>
                      </a:endParaRPr>
                    </a:p>
                  </a:txBody>
                  <a:tcPr marT="762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300">
                          <a:latin typeface="Roboto Mono"/>
                          <a:ea typeface="Roboto Mono"/>
                          <a:cs typeface="Roboto Mono"/>
                          <a:sym typeface="Roboto Mono"/>
                        </a:rPr>
                        <a:t>Would you like to edit your shopping list? Y/N</a:t>
                      </a:r>
                      <a:endParaRPr sz="23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81000">
                <a:tc>
                  <a:txBody>
                    <a:bodyPr/>
                    <a:lstStyle/>
                    <a:p>
                      <a:pPr indent="0" lvl="0" marL="0" rtl="0" algn="l">
                        <a:lnSpc>
                          <a:spcPct val="114000"/>
                        </a:lnSpc>
                        <a:spcBef>
                          <a:spcPts val="0"/>
                        </a:spcBef>
                        <a:spcAft>
                          <a:spcPts val="0"/>
                        </a:spcAft>
                        <a:buNone/>
                      </a:pPr>
                      <a:r>
                        <a:rPr lang="en-GB" sz="2300">
                          <a:latin typeface="Quicksand"/>
                          <a:ea typeface="Quicksand"/>
                          <a:cs typeface="Quicksand"/>
                          <a:sym typeface="Quicksand"/>
                        </a:rPr>
                        <a:t>The user enters their response</a:t>
                      </a:r>
                      <a:endParaRPr sz="23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300">
                          <a:latin typeface="Roboto Mono"/>
                          <a:ea typeface="Roboto Mono"/>
                          <a:cs typeface="Roboto Mono"/>
                          <a:sym typeface="Roboto Mono"/>
                        </a:rPr>
                        <a:t>N</a:t>
                      </a:r>
                      <a:endParaRPr sz="23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81000">
                <a:tc>
                  <a:txBody>
                    <a:bodyPr/>
                    <a:lstStyle/>
                    <a:p>
                      <a:pPr indent="0" lvl="0" marL="0" rtl="0" algn="l">
                        <a:lnSpc>
                          <a:spcPct val="114000"/>
                        </a:lnSpc>
                        <a:spcBef>
                          <a:spcPts val="0"/>
                        </a:spcBef>
                        <a:spcAft>
                          <a:spcPts val="0"/>
                        </a:spcAft>
                        <a:buNone/>
                      </a:pPr>
                      <a:r>
                        <a:rPr lang="en-GB" sz="2300">
                          <a:latin typeface="Quicksand"/>
                          <a:ea typeface="Quicksand"/>
                          <a:cs typeface="Quicksand"/>
                          <a:sym typeface="Quicksand"/>
                        </a:rPr>
                        <a:t>The user is shown the list of items</a:t>
                      </a:r>
                      <a:endParaRPr sz="23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300">
                          <a:latin typeface="Roboto Mono"/>
                          <a:ea typeface="Roboto Mono"/>
                          <a:cs typeface="Roboto Mono"/>
                          <a:sym typeface="Roboto Mono"/>
                        </a:rPr>
                        <a:t>['eggs']</a:t>
                      </a:r>
                      <a:endParaRPr sz="23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4" name="Shape 264"/>
        <p:cNvGrpSpPr/>
        <p:nvPr/>
      </p:nvGrpSpPr>
      <p:grpSpPr>
        <a:xfrm>
          <a:off x="0" y="0"/>
          <a:ext cx="0" cy="0"/>
          <a:chOff x="0" y="0"/>
          <a:chExt cx="0" cy="0"/>
        </a:xfrm>
      </p:grpSpPr>
      <p:sp>
        <p:nvSpPr>
          <p:cNvPr id="265" name="Google Shape;265;p39"/>
          <p:cNvSpPr txBox="1"/>
          <p:nvPr/>
        </p:nvSpPr>
        <p:spPr>
          <a:xfrm>
            <a:off x="621800" y="621800"/>
            <a:ext cx="17044200" cy="1413600"/>
          </a:xfrm>
          <a:prstGeom prst="rect">
            <a:avLst/>
          </a:prstGeom>
          <a:noFill/>
          <a:ln>
            <a:noFill/>
          </a:ln>
        </p:spPr>
        <p:txBody>
          <a:bodyPr anchorCtr="0" anchor="ctr" bIns="182850" lIns="182850" spcFirstLastPara="1" rIns="182850" wrap="square" tIns="182850">
            <a:noAutofit/>
          </a:bodyPr>
          <a:lstStyle/>
          <a:p>
            <a:pPr indent="0" lvl="0" marL="0" rtl="0" algn="l">
              <a:spcBef>
                <a:spcPts val="0"/>
              </a:spcBef>
              <a:spcAft>
                <a:spcPts val="0"/>
              </a:spcAft>
              <a:buNone/>
            </a:pPr>
            <a:r>
              <a:rPr b="1" lang="en-GB" sz="4800">
                <a:latin typeface="Montserrat"/>
                <a:ea typeface="Montserrat"/>
                <a:cs typeface="Montserrat"/>
                <a:sym typeface="Montserrat"/>
              </a:rPr>
              <a:t>List methods</a:t>
            </a:r>
            <a:endParaRPr b="1" sz="4800">
              <a:latin typeface="Montserrat"/>
              <a:ea typeface="Montserrat"/>
              <a:cs typeface="Montserrat"/>
              <a:sym typeface="Montserrat"/>
            </a:endParaRPr>
          </a:p>
        </p:txBody>
      </p:sp>
      <p:sp>
        <p:nvSpPr>
          <p:cNvPr id="266" name="Google Shape;266;p39"/>
          <p:cNvSpPr txBox="1"/>
          <p:nvPr/>
        </p:nvSpPr>
        <p:spPr>
          <a:xfrm>
            <a:off x="621800" y="2197600"/>
            <a:ext cx="8193000" cy="1568400"/>
          </a:xfrm>
          <a:prstGeom prst="rect">
            <a:avLst/>
          </a:prstGeom>
          <a:noFill/>
          <a:ln>
            <a:noFill/>
          </a:ln>
        </p:spPr>
        <p:txBody>
          <a:bodyPr anchorCtr="0" anchor="t" bIns="182850" lIns="182850" spcFirstLastPara="1" rIns="108000" wrap="square" tIns="182850">
            <a:noAutofit/>
          </a:bodyPr>
          <a:lstStyle/>
          <a:p>
            <a:pPr indent="0" lvl="0" marL="0" rtl="0" algn="l">
              <a:lnSpc>
                <a:spcPct val="114000"/>
              </a:lnSpc>
              <a:spcBef>
                <a:spcPts val="0"/>
              </a:spcBef>
              <a:spcAft>
                <a:spcPts val="2000"/>
              </a:spcAft>
              <a:buNone/>
            </a:pPr>
            <a:r>
              <a:rPr lang="en-GB" sz="3300">
                <a:latin typeface="Montserrat"/>
                <a:ea typeface="Montserrat"/>
                <a:cs typeface="Montserrat"/>
                <a:sym typeface="Montserrat"/>
              </a:rPr>
              <a:t>There are many operations you can perform on lists and their items.</a:t>
            </a:r>
            <a:endParaRPr sz="3300">
              <a:latin typeface="Montserrat"/>
              <a:ea typeface="Montserrat"/>
              <a:cs typeface="Montserrat"/>
              <a:sym typeface="Montserrat"/>
            </a:endParaRPr>
          </a:p>
        </p:txBody>
      </p:sp>
      <p:sp>
        <p:nvSpPr>
          <p:cNvPr id="267" name="Google Shape;267;p39"/>
          <p:cNvSpPr txBox="1"/>
          <p:nvPr/>
        </p:nvSpPr>
        <p:spPr>
          <a:xfrm>
            <a:off x="621800" y="3845450"/>
            <a:ext cx="13760700" cy="4826400"/>
          </a:xfrm>
          <a:prstGeom prst="rect">
            <a:avLst/>
          </a:prstGeom>
          <a:noFill/>
          <a:ln>
            <a:noFill/>
          </a:ln>
        </p:spPr>
        <p:txBody>
          <a:bodyPr anchorCtr="0" anchor="t" bIns="182850" lIns="182850" spcFirstLastPara="1" rIns="108000" wrap="square" tIns="182850">
            <a:noAutofit/>
          </a:bodyPr>
          <a:lstStyle/>
          <a:p>
            <a:pPr indent="0" lvl="0" marL="0" rtl="0" algn="l">
              <a:lnSpc>
                <a:spcPct val="112000"/>
              </a:lnSpc>
              <a:spcBef>
                <a:spcPts val="0"/>
              </a:spcBef>
              <a:spcAft>
                <a:spcPts val="0"/>
              </a:spcAft>
              <a:buNone/>
            </a:pPr>
            <a:r>
              <a:rPr lang="en-GB" sz="2900">
                <a:latin typeface="Roboto Mono"/>
                <a:ea typeface="Roboto Mono"/>
                <a:cs typeface="Roboto Mono"/>
                <a:sym typeface="Roboto Mono"/>
              </a:rPr>
              <a:t>list.append(item)					</a:t>
            </a:r>
            <a:r>
              <a:rPr lang="en-GB" sz="2900">
                <a:latin typeface="Montserrat"/>
                <a:ea typeface="Montserrat"/>
                <a:cs typeface="Montserrat"/>
                <a:sym typeface="Montserrat"/>
              </a:rPr>
              <a:t>add item at end of list</a:t>
            </a:r>
            <a:endParaRPr sz="2900">
              <a:latin typeface="Montserrat"/>
              <a:ea typeface="Montserrat"/>
              <a:cs typeface="Montserrat"/>
              <a:sym typeface="Montserrat"/>
            </a:endParaRPr>
          </a:p>
          <a:p>
            <a:pPr indent="0" lvl="0" marL="0" rtl="0" algn="l">
              <a:lnSpc>
                <a:spcPct val="112000"/>
              </a:lnSpc>
              <a:spcBef>
                <a:spcPts val="600"/>
              </a:spcBef>
              <a:spcAft>
                <a:spcPts val="0"/>
              </a:spcAft>
              <a:buNone/>
            </a:pPr>
            <a:r>
              <a:rPr lang="en-GB" sz="2900">
                <a:latin typeface="Roboto Mono"/>
                <a:ea typeface="Roboto Mono"/>
                <a:cs typeface="Roboto Mono"/>
                <a:sym typeface="Roboto Mono"/>
              </a:rPr>
              <a:t>list.insert(index, item)		</a:t>
            </a:r>
            <a:r>
              <a:rPr lang="en-GB" sz="2900">
                <a:latin typeface="Montserrat"/>
                <a:ea typeface="Montserrat"/>
                <a:cs typeface="Montserrat"/>
                <a:sym typeface="Montserrat"/>
              </a:rPr>
              <a:t>add item at index</a:t>
            </a:r>
            <a:endParaRPr sz="2900">
              <a:latin typeface="Montserrat"/>
              <a:ea typeface="Montserrat"/>
              <a:cs typeface="Montserrat"/>
              <a:sym typeface="Montserrat"/>
            </a:endParaRPr>
          </a:p>
          <a:p>
            <a:pPr indent="0" lvl="0" marL="0" rtl="0" algn="l">
              <a:lnSpc>
                <a:spcPct val="112000"/>
              </a:lnSpc>
              <a:spcBef>
                <a:spcPts val="600"/>
              </a:spcBef>
              <a:spcAft>
                <a:spcPts val="0"/>
              </a:spcAft>
              <a:buNone/>
            </a:pPr>
            <a:r>
              <a:rPr lang="en-GB" sz="2900">
                <a:latin typeface="Roboto Mono"/>
                <a:ea typeface="Roboto Mono"/>
                <a:cs typeface="Roboto Mono"/>
                <a:sym typeface="Roboto Mono"/>
              </a:rPr>
              <a:t>list.pop(index)						</a:t>
            </a:r>
            <a:r>
              <a:rPr lang="en-GB" sz="2900">
                <a:latin typeface="Montserrat"/>
                <a:ea typeface="Montserrat"/>
                <a:cs typeface="Montserrat"/>
                <a:sym typeface="Montserrat"/>
              </a:rPr>
              <a:t>remove item at index</a:t>
            </a:r>
            <a:endParaRPr sz="2900">
              <a:latin typeface="Montserrat"/>
              <a:ea typeface="Montserrat"/>
              <a:cs typeface="Montserrat"/>
              <a:sym typeface="Montserrat"/>
            </a:endParaRPr>
          </a:p>
          <a:p>
            <a:pPr indent="0" lvl="0" marL="0" rtl="0" algn="l">
              <a:lnSpc>
                <a:spcPct val="112000"/>
              </a:lnSpc>
              <a:spcBef>
                <a:spcPts val="600"/>
              </a:spcBef>
              <a:spcAft>
                <a:spcPts val="0"/>
              </a:spcAft>
              <a:buNone/>
            </a:pPr>
            <a:r>
              <a:rPr lang="en-GB" sz="2900">
                <a:latin typeface="Roboto Mono"/>
                <a:ea typeface="Roboto Mono"/>
                <a:cs typeface="Roboto Mono"/>
                <a:sym typeface="Roboto Mono"/>
              </a:rPr>
              <a:t>list.remove(item)					</a:t>
            </a:r>
            <a:r>
              <a:rPr lang="en-GB" sz="2900">
                <a:latin typeface="Montserrat"/>
                <a:ea typeface="Montserrat"/>
                <a:cs typeface="Montserrat"/>
                <a:sym typeface="Montserrat"/>
              </a:rPr>
              <a:t>remove item</a:t>
            </a:r>
            <a:endParaRPr sz="2900">
              <a:latin typeface="Montserrat"/>
              <a:ea typeface="Montserrat"/>
              <a:cs typeface="Montserrat"/>
              <a:sym typeface="Montserrat"/>
            </a:endParaRPr>
          </a:p>
          <a:p>
            <a:pPr indent="0" lvl="0" marL="0" rtl="0" algn="l">
              <a:lnSpc>
                <a:spcPct val="112000"/>
              </a:lnSpc>
              <a:spcBef>
                <a:spcPts val="600"/>
              </a:spcBef>
              <a:spcAft>
                <a:spcPts val="0"/>
              </a:spcAft>
              <a:buNone/>
            </a:pPr>
            <a:r>
              <a:rPr lang="en-GB" sz="2900">
                <a:latin typeface="Roboto Mono"/>
                <a:ea typeface="Roboto Mono"/>
                <a:cs typeface="Roboto Mono"/>
                <a:sym typeface="Roboto Mono"/>
              </a:rPr>
              <a:t>list.index(item)						</a:t>
            </a:r>
            <a:r>
              <a:rPr lang="en-GB" sz="2900">
                <a:latin typeface="Montserrat"/>
                <a:ea typeface="Montserrat"/>
                <a:cs typeface="Montserrat"/>
                <a:sym typeface="Montserrat"/>
              </a:rPr>
              <a:t>search for index of item</a:t>
            </a:r>
            <a:endParaRPr sz="2900">
              <a:latin typeface="Montserrat"/>
              <a:ea typeface="Montserrat"/>
              <a:cs typeface="Montserrat"/>
              <a:sym typeface="Montserrat"/>
            </a:endParaRPr>
          </a:p>
          <a:p>
            <a:pPr indent="0" lvl="0" marL="0" rtl="0" algn="l">
              <a:lnSpc>
                <a:spcPct val="112000"/>
              </a:lnSpc>
              <a:spcBef>
                <a:spcPts val="600"/>
              </a:spcBef>
              <a:spcAft>
                <a:spcPts val="0"/>
              </a:spcAft>
              <a:buNone/>
            </a:pPr>
            <a:r>
              <a:rPr lang="en-GB" sz="2900">
                <a:latin typeface="Roboto Mono"/>
                <a:ea typeface="Roboto Mono"/>
                <a:cs typeface="Roboto Mono"/>
                <a:sym typeface="Roboto Mono"/>
              </a:rPr>
              <a:t>list.count(item)						</a:t>
            </a:r>
            <a:r>
              <a:rPr lang="en-GB" sz="2900">
                <a:latin typeface="Montserrat"/>
                <a:ea typeface="Montserrat"/>
                <a:cs typeface="Montserrat"/>
                <a:sym typeface="Montserrat"/>
              </a:rPr>
              <a:t>get occurrences of item</a:t>
            </a:r>
            <a:endParaRPr sz="2900">
              <a:latin typeface="Montserrat"/>
              <a:ea typeface="Montserrat"/>
              <a:cs typeface="Montserrat"/>
              <a:sym typeface="Montserrat"/>
            </a:endParaRPr>
          </a:p>
          <a:p>
            <a:pPr indent="0" lvl="0" marL="0" rtl="0" algn="l">
              <a:lnSpc>
                <a:spcPct val="112000"/>
              </a:lnSpc>
              <a:spcBef>
                <a:spcPts val="600"/>
              </a:spcBef>
              <a:spcAft>
                <a:spcPts val="0"/>
              </a:spcAft>
              <a:buNone/>
            </a:pPr>
            <a:r>
              <a:rPr lang="en-GB" sz="2900">
                <a:latin typeface="Roboto Mono"/>
                <a:ea typeface="Roboto Mono"/>
                <a:cs typeface="Roboto Mono"/>
                <a:sym typeface="Roboto Mono"/>
              </a:rPr>
              <a:t>list.reverse()							</a:t>
            </a:r>
            <a:r>
              <a:rPr lang="en-GB" sz="2900">
                <a:latin typeface="Montserrat"/>
                <a:ea typeface="Montserrat"/>
                <a:cs typeface="Montserrat"/>
                <a:sym typeface="Montserrat"/>
              </a:rPr>
              <a:t>reverse list</a:t>
            </a:r>
            <a:endParaRPr sz="2900">
              <a:latin typeface="Montserrat"/>
              <a:ea typeface="Montserrat"/>
              <a:cs typeface="Montserrat"/>
              <a:sym typeface="Montserrat"/>
            </a:endParaRPr>
          </a:p>
          <a:p>
            <a:pPr indent="0" lvl="0" marL="0" rtl="0" algn="l">
              <a:lnSpc>
                <a:spcPct val="112000"/>
              </a:lnSpc>
              <a:spcBef>
                <a:spcPts val="600"/>
              </a:spcBef>
              <a:spcAft>
                <a:spcPts val="600"/>
              </a:spcAft>
              <a:buNone/>
            </a:pPr>
            <a:r>
              <a:rPr lang="en-GB" sz="2900">
                <a:latin typeface="Roboto Mono"/>
                <a:ea typeface="Roboto Mono"/>
                <a:cs typeface="Roboto Mono"/>
                <a:sym typeface="Roboto Mono"/>
              </a:rPr>
              <a:t>list.sort()		</a:t>
            </a:r>
            <a:r>
              <a:rPr lang="en-GB" sz="2900">
                <a:latin typeface="Montserrat"/>
                <a:ea typeface="Montserrat"/>
                <a:cs typeface="Montserrat"/>
                <a:sym typeface="Montserrat"/>
              </a:rPr>
              <a:t>						sort list</a:t>
            </a:r>
            <a:endParaRPr sz="2900">
              <a:latin typeface="Montserrat"/>
              <a:ea typeface="Montserrat"/>
              <a:cs typeface="Montserrat"/>
              <a:sym typeface="Montserrat"/>
            </a:endParaRPr>
          </a:p>
        </p:txBody>
      </p:sp>
      <p:sp>
        <p:nvSpPr>
          <p:cNvPr id="268" name="Google Shape;268;p39"/>
          <p:cNvSpPr txBox="1"/>
          <p:nvPr/>
        </p:nvSpPr>
        <p:spPr>
          <a:xfrm>
            <a:off x="10527800" y="2160406"/>
            <a:ext cx="6889200" cy="836400"/>
          </a:xfrm>
          <a:prstGeom prst="rect">
            <a:avLst/>
          </a:prstGeom>
          <a:noFill/>
          <a:ln>
            <a:noFill/>
          </a:ln>
        </p:spPr>
        <p:txBody>
          <a:bodyPr anchorCtr="0" anchor="t" bIns="182850" lIns="182850" spcFirstLastPara="1" rIns="108000" wrap="square" tIns="182850">
            <a:noAutofit/>
          </a:bodyPr>
          <a:lstStyle/>
          <a:p>
            <a:pPr indent="0" lvl="0" marL="0" rtl="0" algn="l">
              <a:lnSpc>
                <a:spcPct val="114000"/>
              </a:lnSpc>
              <a:spcBef>
                <a:spcPts val="0"/>
              </a:spcBef>
              <a:spcAft>
                <a:spcPts val="0"/>
              </a:spcAft>
              <a:buNone/>
            </a:pPr>
            <a:r>
              <a:rPr b="1" lang="en-GB" sz="2800" u="sng">
                <a:solidFill>
                  <a:schemeClr val="dk2"/>
                </a:solidFill>
                <a:latin typeface="Montserrat"/>
                <a:ea typeface="Montserrat"/>
                <a:cs typeface="Montserrat"/>
                <a:sym typeface="Montserrat"/>
                <a:hlinkClick r:id="rId3">
                  <a:extLst>
                    <a:ext uri="{A12FA001-AC4F-418D-AE19-62706E023703}">
                      <ahyp:hlinkClr val="tx"/>
                    </a:ext>
                  </a:extLst>
                </a:hlinkClick>
              </a:rPr>
              <a:t>oaknat.uk/comp-py-doc-lists</a:t>
            </a:r>
            <a:endParaRPr b="1" sz="2800">
              <a:solidFill>
                <a:srgbClr val="5B5BA5"/>
              </a:solidFill>
              <a:latin typeface="Montserrat"/>
              <a:ea typeface="Montserrat"/>
              <a:cs typeface="Montserrat"/>
              <a:sym typeface="Montserrat"/>
            </a:endParaRPr>
          </a:p>
          <a:p>
            <a:pPr indent="0" lvl="0" marL="0" rtl="0" algn="l">
              <a:lnSpc>
                <a:spcPct val="114000"/>
              </a:lnSpc>
              <a:spcBef>
                <a:spcPts val="2000"/>
              </a:spcBef>
              <a:spcAft>
                <a:spcPts val="2000"/>
              </a:spcAft>
              <a:buNone/>
            </a:pPr>
            <a:r>
              <a:t/>
            </a:r>
            <a:endParaRPr b="1" sz="2800">
              <a:solidFill>
                <a:srgbClr val="5B5BA5"/>
              </a:solidFill>
              <a:latin typeface="Quicksand"/>
              <a:ea typeface="Quicksand"/>
              <a:cs typeface="Quicksand"/>
              <a:sym typeface="Quicksand"/>
            </a:endParaRPr>
          </a:p>
        </p:txBody>
      </p:sp>
      <p:sp>
        <p:nvSpPr>
          <p:cNvPr id="269" name="Google Shape;269;p3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3" name="Shape 273"/>
        <p:cNvGrpSpPr/>
        <p:nvPr/>
      </p:nvGrpSpPr>
      <p:grpSpPr>
        <a:xfrm>
          <a:off x="0" y="0"/>
          <a:ext cx="0" cy="0"/>
          <a:chOff x="0" y="0"/>
          <a:chExt cx="0" cy="0"/>
        </a:xfrm>
      </p:grpSpPr>
      <p:sp>
        <p:nvSpPr>
          <p:cNvPr id="274" name="Google Shape;274;p40"/>
          <p:cNvSpPr txBox="1"/>
          <p:nvPr/>
        </p:nvSpPr>
        <p:spPr>
          <a:xfrm>
            <a:off x="621800" y="621800"/>
            <a:ext cx="17044200" cy="1413600"/>
          </a:xfrm>
          <a:prstGeom prst="rect">
            <a:avLst/>
          </a:prstGeom>
          <a:noFill/>
          <a:ln>
            <a:noFill/>
          </a:ln>
        </p:spPr>
        <p:txBody>
          <a:bodyPr anchorCtr="0" anchor="ctr" bIns="182850" lIns="182850" spcFirstLastPara="1" rIns="182850" wrap="square" tIns="182850">
            <a:noAutofit/>
          </a:bodyPr>
          <a:lstStyle/>
          <a:p>
            <a:pPr indent="0" lvl="0" marL="0" rtl="0" algn="l">
              <a:spcBef>
                <a:spcPts val="0"/>
              </a:spcBef>
              <a:spcAft>
                <a:spcPts val="0"/>
              </a:spcAft>
              <a:buNone/>
            </a:pPr>
            <a:r>
              <a:rPr b="1" lang="en-GB" sz="4800">
                <a:latin typeface="Montserrat"/>
                <a:ea typeface="Montserrat"/>
                <a:cs typeface="Montserrat"/>
                <a:sym typeface="Montserrat"/>
              </a:rPr>
              <a:t>List methods</a:t>
            </a:r>
            <a:endParaRPr b="1" sz="4800">
              <a:latin typeface="Montserrat"/>
              <a:ea typeface="Montserrat"/>
              <a:cs typeface="Montserrat"/>
              <a:sym typeface="Montserrat"/>
            </a:endParaRPr>
          </a:p>
        </p:txBody>
      </p:sp>
      <p:sp>
        <p:nvSpPr>
          <p:cNvPr id="275" name="Google Shape;275;p40"/>
          <p:cNvSpPr txBox="1"/>
          <p:nvPr/>
        </p:nvSpPr>
        <p:spPr>
          <a:xfrm>
            <a:off x="621800" y="2197600"/>
            <a:ext cx="8193000" cy="1568400"/>
          </a:xfrm>
          <a:prstGeom prst="rect">
            <a:avLst/>
          </a:prstGeom>
          <a:noFill/>
          <a:ln>
            <a:noFill/>
          </a:ln>
        </p:spPr>
        <p:txBody>
          <a:bodyPr anchorCtr="0" anchor="t" bIns="182850" lIns="182850" spcFirstLastPara="1" rIns="108000" wrap="square" tIns="182850">
            <a:noAutofit/>
          </a:bodyPr>
          <a:lstStyle/>
          <a:p>
            <a:pPr indent="0" lvl="0" marL="0" rtl="0" algn="l">
              <a:lnSpc>
                <a:spcPct val="114000"/>
              </a:lnSpc>
              <a:spcBef>
                <a:spcPts val="0"/>
              </a:spcBef>
              <a:spcAft>
                <a:spcPts val="2000"/>
              </a:spcAft>
              <a:buNone/>
            </a:pPr>
            <a:r>
              <a:rPr lang="en-GB" sz="3300">
                <a:latin typeface="Montserrat"/>
                <a:ea typeface="Montserrat"/>
                <a:cs typeface="Montserrat"/>
                <a:sym typeface="Montserrat"/>
              </a:rPr>
              <a:t>There are many operations you can perform on lists and their items.</a:t>
            </a:r>
            <a:endParaRPr sz="3300">
              <a:latin typeface="Montserrat"/>
              <a:ea typeface="Montserrat"/>
              <a:cs typeface="Montserrat"/>
              <a:sym typeface="Montserrat"/>
            </a:endParaRPr>
          </a:p>
        </p:txBody>
      </p:sp>
      <p:sp>
        <p:nvSpPr>
          <p:cNvPr id="276" name="Google Shape;276;p40"/>
          <p:cNvSpPr txBox="1"/>
          <p:nvPr/>
        </p:nvSpPr>
        <p:spPr>
          <a:xfrm>
            <a:off x="806800" y="3766006"/>
            <a:ext cx="6889200" cy="836400"/>
          </a:xfrm>
          <a:prstGeom prst="rect">
            <a:avLst/>
          </a:prstGeom>
          <a:noFill/>
          <a:ln>
            <a:noFill/>
          </a:ln>
        </p:spPr>
        <p:txBody>
          <a:bodyPr anchorCtr="0" anchor="t" bIns="182850" lIns="182850" spcFirstLastPara="1" rIns="108000" wrap="square" tIns="182850">
            <a:noAutofit/>
          </a:bodyPr>
          <a:lstStyle/>
          <a:p>
            <a:pPr indent="0" lvl="0" marL="0" rtl="0" algn="l">
              <a:lnSpc>
                <a:spcPct val="114000"/>
              </a:lnSpc>
              <a:spcBef>
                <a:spcPts val="0"/>
              </a:spcBef>
              <a:spcAft>
                <a:spcPts val="2000"/>
              </a:spcAft>
              <a:buNone/>
            </a:pPr>
            <a:r>
              <a:rPr b="1" lang="en-GB" sz="2800">
                <a:latin typeface="Montserrat"/>
                <a:ea typeface="Montserrat"/>
                <a:cs typeface="Montserrat"/>
                <a:sym typeface="Montserrat"/>
              </a:rPr>
              <a:t>Some examples</a:t>
            </a:r>
            <a:endParaRPr b="1" sz="2800">
              <a:latin typeface="Montserrat"/>
              <a:ea typeface="Montserrat"/>
              <a:cs typeface="Montserrat"/>
              <a:sym typeface="Montserrat"/>
            </a:endParaRPr>
          </a:p>
        </p:txBody>
      </p:sp>
      <p:sp>
        <p:nvSpPr>
          <p:cNvPr id="277" name="Google Shape;277;p40"/>
          <p:cNvSpPr txBox="1"/>
          <p:nvPr/>
        </p:nvSpPr>
        <p:spPr>
          <a:xfrm>
            <a:off x="841750" y="4463450"/>
            <a:ext cx="10597800" cy="4826400"/>
          </a:xfrm>
          <a:prstGeom prst="rect">
            <a:avLst/>
          </a:prstGeom>
          <a:noFill/>
          <a:ln>
            <a:noFill/>
          </a:ln>
        </p:spPr>
        <p:txBody>
          <a:bodyPr anchorCtr="0" anchor="t" bIns="182850" lIns="182850" spcFirstLastPara="1" rIns="108000" wrap="square" tIns="182850">
            <a:noAutofit/>
          </a:bodyPr>
          <a:lstStyle/>
          <a:p>
            <a:pPr indent="0" lvl="0" marL="0" rtl="0" algn="l">
              <a:lnSpc>
                <a:spcPct val="112000"/>
              </a:lnSpc>
              <a:spcBef>
                <a:spcPts val="0"/>
              </a:spcBef>
              <a:spcAft>
                <a:spcPts val="0"/>
              </a:spcAft>
              <a:buNone/>
            </a:pPr>
            <a:r>
              <a:rPr lang="en-GB" sz="3000">
                <a:latin typeface="Roboto Mono"/>
                <a:ea typeface="Roboto Mono"/>
                <a:cs typeface="Roboto Mono"/>
                <a:sym typeface="Roboto Mono"/>
              </a:rPr>
              <a:t>numbers.append(42)</a:t>
            </a:r>
            <a:endParaRPr sz="3000">
              <a:latin typeface="Roboto Mono"/>
              <a:ea typeface="Roboto Mono"/>
              <a:cs typeface="Roboto Mono"/>
              <a:sym typeface="Roboto Mono"/>
            </a:endParaRPr>
          </a:p>
          <a:p>
            <a:pPr indent="0" lvl="0" marL="0" rtl="0" algn="l">
              <a:lnSpc>
                <a:spcPct val="112000"/>
              </a:lnSpc>
              <a:spcBef>
                <a:spcPts val="600"/>
              </a:spcBef>
              <a:spcAft>
                <a:spcPts val="0"/>
              </a:spcAft>
              <a:buNone/>
            </a:pPr>
            <a:r>
              <a:rPr lang="en-GB" sz="3000">
                <a:latin typeface="Roboto Mono"/>
                <a:ea typeface="Roboto Mono"/>
                <a:cs typeface="Roboto Mono"/>
                <a:sym typeface="Roboto Mono"/>
              </a:rPr>
              <a:t>cities.insert(2, "Oslo")</a:t>
            </a:r>
            <a:endParaRPr sz="3000">
              <a:latin typeface="Roboto Mono"/>
              <a:ea typeface="Roboto Mono"/>
              <a:cs typeface="Roboto Mono"/>
              <a:sym typeface="Roboto Mono"/>
            </a:endParaRPr>
          </a:p>
          <a:p>
            <a:pPr indent="0" lvl="0" marL="0" rtl="0" algn="l">
              <a:lnSpc>
                <a:spcPct val="112000"/>
              </a:lnSpc>
              <a:spcBef>
                <a:spcPts val="600"/>
              </a:spcBef>
              <a:spcAft>
                <a:spcPts val="0"/>
              </a:spcAft>
              <a:buNone/>
            </a:pPr>
            <a:r>
              <a:rPr lang="en-GB" sz="3000">
                <a:latin typeface="Roboto Mono"/>
                <a:ea typeface="Roboto Mono"/>
                <a:cs typeface="Roboto Mono"/>
                <a:sym typeface="Roboto Mono"/>
              </a:rPr>
              <a:t>last = values.pop()</a:t>
            </a:r>
            <a:endParaRPr sz="3000">
              <a:latin typeface="Roboto Mono"/>
              <a:ea typeface="Roboto Mono"/>
              <a:cs typeface="Roboto Mono"/>
              <a:sym typeface="Roboto Mono"/>
            </a:endParaRPr>
          </a:p>
          <a:p>
            <a:pPr indent="0" lvl="0" marL="0" rtl="0" algn="l">
              <a:lnSpc>
                <a:spcPct val="112000"/>
              </a:lnSpc>
              <a:spcBef>
                <a:spcPts val="600"/>
              </a:spcBef>
              <a:spcAft>
                <a:spcPts val="0"/>
              </a:spcAft>
              <a:buNone/>
            </a:pPr>
            <a:r>
              <a:rPr lang="en-GB" sz="3000">
                <a:latin typeface="Roboto Mono"/>
                <a:ea typeface="Roboto Mono"/>
                <a:cs typeface="Roboto Mono"/>
                <a:sym typeface="Roboto Mono"/>
              </a:rPr>
              <a:t>countries.remove("Japan")</a:t>
            </a:r>
            <a:endParaRPr sz="3000">
              <a:latin typeface="Roboto Mono"/>
              <a:ea typeface="Roboto Mono"/>
              <a:cs typeface="Roboto Mono"/>
              <a:sym typeface="Roboto Mono"/>
            </a:endParaRPr>
          </a:p>
          <a:p>
            <a:pPr indent="0" lvl="0" marL="0" rtl="0" algn="l">
              <a:lnSpc>
                <a:spcPct val="112000"/>
              </a:lnSpc>
              <a:spcBef>
                <a:spcPts val="600"/>
              </a:spcBef>
              <a:spcAft>
                <a:spcPts val="0"/>
              </a:spcAft>
              <a:buNone/>
            </a:pPr>
            <a:r>
              <a:rPr lang="en-GB" sz="3000">
                <a:latin typeface="Roboto Mono"/>
                <a:ea typeface="Roboto Mono"/>
                <a:cs typeface="Roboto Mono"/>
                <a:sym typeface="Roboto Mono"/>
              </a:rPr>
              <a:t>where = planets.index("</a:t>
            </a:r>
            <a:r>
              <a:rPr lang="en-GB" sz="3000">
                <a:latin typeface="Roboto Mono"/>
                <a:ea typeface="Roboto Mono"/>
                <a:cs typeface="Roboto Mono"/>
                <a:sym typeface="Roboto Mono"/>
              </a:rPr>
              <a:t>Mars</a:t>
            </a:r>
            <a:r>
              <a:rPr lang="en-GB" sz="3000">
                <a:latin typeface="Roboto Mono"/>
                <a:ea typeface="Roboto Mono"/>
                <a:cs typeface="Roboto Mono"/>
                <a:sym typeface="Roboto Mono"/>
              </a:rPr>
              <a:t>")</a:t>
            </a:r>
            <a:endParaRPr sz="3000">
              <a:latin typeface="Roboto Mono"/>
              <a:ea typeface="Roboto Mono"/>
              <a:cs typeface="Roboto Mono"/>
              <a:sym typeface="Roboto Mono"/>
            </a:endParaRPr>
          </a:p>
          <a:p>
            <a:pPr indent="0" lvl="0" marL="0" rtl="0" algn="l">
              <a:lnSpc>
                <a:spcPct val="112000"/>
              </a:lnSpc>
              <a:spcBef>
                <a:spcPts val="600"/>
              </a:spcBef>
              <a:spcAft>
                <a:spcPts val="0"/>
              </a:spcAft>
              <a:buNone/>
            </a:pPr>
            <a:r>
              <a:rPr lang="en-GB" sz="3000">
                <a:latin typeface="Roboto Mono"/>
                <a:ea typeface="Roboto Mono"/>
                <a:cs typeface="Roboto Mono"/>
                <a:sym typeface="Roboto Mono"/>
              </a:rPr>
              <a:t>nb_the = words.count("the")</a:t>
            </a:r>
            <a:endParaRPr sz="3000">
              <a:latin typeface="Roboto Mono"/>
              <a:ea typeface="Roboto Mono"/>
              <a:cs typeface="Roboto Mono"/>
              <a:sym typeface="Roboto Mono"/>
            </a:endParaRPr>
          </a:p>
          <a:p>
            <a:pPr indent="0" lvl="0" marL="0" rtl="0" algn="l">
              <a:lnSpc>
                <a:spcPct val="112000"/>
              </a:lnSpc>
              <a:spcBef>
                <a:spcPts val="600"/>
              </a:spcBef>
              <a:spcAft>
                <a:spcPts val="0"/>
              </a:spcAft>
              <a:buNone/>
            </a:pPr>
            <a:r>
              <a:rPr lang="en-GB" sz="3000">
                <a:latin typeface="Roboto Mono"/>
                <a:ea typeface="Roboto Mono"/>
                <a:cs typeface="Roboto Mono"/>
                <a:sym typeface="Roboto Mono"/>
              </a:rPr>
              <a:t>values.reverse()</a:t>
            </a:r>
            <a:endParaRPr sz="3000">
              <a:latin typeface="Roboto Mono"/>
              <a:ea typeface="Roboto Mono"/>
              <a:cs typeface="Roboto Mono"/>
              <a:sym typeface="Roboto Mono"/>
            </a:endParaRPr>
          </a:p>
          <a:p>
            <a:pPr indent="0" lvl="0" marL="0" rtl="0" algn="l">
              <a:lnSpc>
                <a:spcPct val="112000"/>
              </a:lnSpc>
              <a:spcBef>
                <a:spcPts val="600"/>
              </a:spcBef>
              <a:spcAft>
                <a:spcPts val="600"/>
              </a:spcAft>
              <a:buNone/>
            </a:pPr>
            <a:r>
              <a:rPr lang="en-GB" sz="3000">
                <a:latin typeface="Roboto Mono"/>
                <a:ea typeface="Roboto Mono"/>
                <a:cs typeface="Roboto Mono"/>
                <a:sym typeface="Roboto Mono"/>
              </a:rPr>
              <a:t>names.sort()</a:t>
            </a:r>
            <a:endParaRPr sz="3000">
              <a:latin typeface="Roboto Mono"/>
              <a:ea typeface="Roboto Mono"/>
              <a:cs typeface="Roboto Mono"/>
              <a:sym typeface="Roboto Mono"/>
            </a:endParaRPr>
          </a:p>
        </p:txBody>
      </p:sp>
      <p:sp>
        <p:nvSpPr>
          <p:cNvPr id="278" name="Google Shape;278;p4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Code snippets</a:t>
            </a:r>
            <a:endParaRPr>
              <a:solidFill>
                <a:schemeClr val="dk2"/>
              </a:solidFill>
            </a:endParaRPr>
          </a:p>
        </p:txBody>
      </p:sp>
      <p:sp>
        <p:nvSpPr>
          <p:cNvPr id="123" name="Google Shape;123;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24" name="Google Shape;124;p21"/>
          <p:cNvSpPr txBox="1"/>
          <p:nvPr>
            <p:ph idx="1" type="body"/>
          </p:nvPr>
        </p:nvSpPr>
        <p:spPr>
          <a:xfrm>
            <a:off x="917950" y="2199450"/>
            <a:ext cx="15488100" cy="209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700"/>
              <a:t>Using the sleep function</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rPr lang="en-GB" sz="2700"/>
              <a:t>A for loop</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2000"/>
              </a:spcAft>
              <a:buNone/>
            </a:pPr>
            <a:r>
              <a:t/>
            </a:r>
            <a:endParaRPr sz="2700"/>
          </a:p>
        </p:txBody>
      </p:sp>
      <p:graphicFrame>
        <p:nvGraphicFramePr>
          <p:cNvPr id="125" name="Google Shape;125;p21"/>
          <p:cNvGraphicFramePr/>
          <p:nvPr/>
        </p:nvGraphicFramePr>
        <p:xfrm>
          <a:off x="917950" y="3019275"/>
          <a:ext cx="3000000" cy="3000000"/>
        </p:xfrm>
        <a:graphic>
          <a:graphicData uri="http://schemas.openxmlformats.org/drawingml/2006/table">
            <a:tbl>
              <a:tblPr>
                <a:noFill/>
                <a:tableStyleId>{20C12615-9E24-4D59-A04E-7D8903733B38}</a:tableStyleId>
              </a:tblPr>
              <a:tblGrid>
                <a:gridCol w="519625"/>
                <a:gridCol w="7887750"/>
              </a:tblGrid>
              <a:tr h="12700">
                <a:tc>
                  <a:txBody>
                    <a:bodyPr/>
                    <a:lstStyle/>
                    <a:p>
                      <a:pPr indent="0" lvl="0" marL="0" rtl="0" algn="l">
                        <a:spcBef>
                          <a:spcPts val="0"/>
                        </a:spcBef>
                        <a:spcAft>
                          <a:spcPts val="0"/>
                        </a:spcAft>
                        <a:buNone/>
                      </a:pPr>
                      <a:r>
                        <a:t/>
                      </a:r>
                      <a:endParaRPr sz="25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500">
                          <a:latin typeface="Roboto Mono"/>
                          <a:ea typeface="Roboto Mono"/>
                          <a:cs typeface="Roboto Mono"/>
                          <a:sym typeface="Roboto Mono"/>
                        </a:rPr>
                        <a:t>from time import sleep</a:t>
                      </a:r>
                      <a:endParaRPr sz="2500">
                        <a:latin typeface="Roboto Mono"/>
                        <a:ea typeface="Roboto Mono"/>
                        <a:cs typeface="Roboto Mono"/>
                        <a:sym typeface="Roboto Mono"/>
                      </a:endParaRPr>
                    </a:p>
                    <a:p>
                      <a:pPr indent="0" lvl="0" marL="0" rtl="0" algn="l">
                        <a:spcBef>
                          <a:spcPts val="0"/>
                        </a:spcBef>
                        <a:spcAft>
                          <a:spcPts val="0"/>
                        </a:spcAft>
                        <a:buNone/>
                      </a:pPr>
                      <a:r>
                        <a:t/>
                      </a:r>
                      <a:endParaRPr sz="2500">
                        <a:latin typeface="Roboto Mono"/>
                        <a:ea typeface="Roboto Mono"/>
                        <a:cs typeface="Roboto Mono"/>
                        <a:sym typeface="Roboto Mono"/>
                      </a:endParaRPr>
                    </a:p>
                    <a:p>
                      <a:pPr indent="0" lvl="0" marL="0" rtl="0" algn="l">
                        <a:spcBef>
                          <a:spcPts val="0"/>
                        </a:spcBef>
                        <a:spcAft>
                          <a:spcPts val="0"/>
                        </a:spcAft>
                        <a:buNone/>
                      </a:pPr>
                      <a:r>
                        <a:rPr lang="en-GB" sz="2500">
                          <a:latin typeface="Roboto Mono"/>
                          <a:ea typeface="Roboto Mono"/>
                          <a:cs typeface="Roboto Mono"/>
                          <a:sym typeface="Roboto Mono"/>
                        </a:rPr>
                        <a:t>sleep(4)</a:t>
                      </a:r>
                      <a:endParaRPr sz="25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graphicFrame>
        <p:nvGraphicFramePr>
          <p:cNvPr id="126" name="Google Shape;126;p21"/>
          <p:cNvGraphicFramePr/>
          <p:nvPr/>
        </p:nvGraphicFramePr>
        <p:xfrm>
          <a:off x="917950" y="5484425"/>
          <a:ext cx="3000000" cy="3000000"/>
        </p:xfrm>
        <a:graphic>
          <a:graphicData uri="http://schemas.openxmlformats.org/drawingml/2006/table">
            <a:tbl>
              <a:tblPr>
                <a:noFill/>
                <a:tableStyleId>{20C12615-9E24-4D59-A04E-7D8903733B38}</a:tableStyleId>
              </a:tblPr>
              <a:tblGrid>
                <a:gridCol w="371475"/>
                <a:gridCol w="5638800"/>
              </a:tblGrid>
              <a:tr h="12700">
                <a:tc>
                  <a:txBody>
                    <a:bodyPr/>
                    <a:lstStyle/>
                    <a:p>
                      <a:pPr indent="0" lvl="0" marL="0" rtl="0" algn="l">
                        <a:spcBef>
                          <a:spcPts val="0"/>
                        </a:spcBef>
                        <a:spcAft>
                          <a:spcPts val="0"/>
                        </a:spcAft>
                        <a:buNone/>
                      </a:pPr>
                      <a:r>
                        <a:t/>
                      </a:r>
                      <a:endParaRPr sz="25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500">
                          <a:latin typeface="Roboto Mono"/>
                          <a:ea typeface="Roboto Mono"/>
                          <a:cs typeface="Roboto Mono"/>
                          <a:sym typeface="Roboto Mono"/>
                        </a:rPr>
                        <a:t>for x in range(5):</a:t>
                      </a:r>
                      <a:endParaRPr sz="2500">
                        <a:latin typeface="Roboto Mono"/>
                        <a:ea typeface="Roboto Mono"/>
                        <a:cs typeface="Roboto Mono"/>
                        <a:sym typeface="Roboto Mono"/>
                      </a:endParaRPr>
                    </a:p>
                    <a:p>
                      <a:pPr indent="0" lvl="0" marL="0" rtl="0" algn="l">
                        <a:spcBef>
                          <a:spcPts val="0"/>
                        </a:spcBef>
                        <a:spcAft>
                          <a:spcPts val="0"/>
                        </a:spcAft>
                        <a:buNone/>
                      </a:pPr>
                      <a:r>
                        <a:rPr lang="en-GB" sz="2500">
                          <a:latin typeface="Roboto Mono"/>
                          <a:ea typeface="Roboto Mono"/>
                          <a:cs typeface="Roboto Mono"/>
                          <a:sym typeface="Roboto Mono"/>
                        </a:rPr>
                        <a:t>    print(x)</a:t>
                      </a:r>
                      <a:endParaRPr sz="25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1.1: Simon Says - Predict</a:t>
            </a:r>
            <a:endParaRPr/>
          </a:p>
        </p:txBody>
      </p:sp>
      <p:sp>
        <p:nvSpPr>
          <p:cNvPr id="132" name="Google Shape;132;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33" name="Google Shape;133;p22"/>
          <p:cNvGraphicFramePr/>
          <p:nvPr/>
        </p:nvGraphicFramePr>
        <p:xfrm>
          <a:off x="917950" y="2199450"/>
          <a:ext cx="3000000" cy="3000000"/>
        </p:xfrm>
        <a:graphic>
          <a:graphicData uri="http://schemas.openxmlformats.org/drawingml/2006/table">
            <a:tbl>
              <a:tblPr>
                <a:noFill/>
                <a:tableStyleId>{20C12615-9E24-4D59-A04E-7D8903733B38}</a:tableStyleId>
              </a:tblPr>
              <a:tblGrid>
                <a:gridCol w="943875"/>
                <a:gridCol w="14327525"/>
              </a:tblGrid>
              <a:tr h="4155250">
                <a:tc>
                  <a:txBody>
                    <a:bodyPr/>
                    <a:lstStyle/>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1</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2</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3</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4</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5</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6</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7</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8</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9</a:t>
                      </a:r>
                      <a:endParaRPr sz="28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800">
                          <a:latin typeface="Roboto Mono"/>
                          <a:ea typeface="Roboto Mono"/>
                          <a:cs typeface="Roboto Mono"/>
                          <a:sym typeface="Roboto Mono"/>
                        </a:rPr>
                        <a:t>simon_says = ["Hands on head", "Hands on ears",</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              "Right hand up", "Left hand up",</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              "Hands on shoulders"]</a:t>
                      </a:r>
                      <a:endParaRPr sz="2800">
                        <a:latin typeface="Roboto Mono"/>
                        <a:ea typeface="Roboto Mono"/>
                        <a:cs typeface="Roboto Mono"/>
                        <a:sym typeface="Roboto Mono"/>
                      </a:endParaRPr>
                    </a:p>
                    <a:p>
                      <a:pPr indent="0" lvl="0" marL="0" rtl="0" algn="l">
                        <a:spcBef>
                          <a:spcPts val="0"/>
                        </a:spcBef>
                        <a:spcAft>
                          <a:spcPts val="0"/>
                        </a:spcAft>
                        <a:buNone/>
                      </a:pPr>
                      <a:r>
                        <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print("Pick a number between 0 and 4")</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index = int(input())</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instruction = simon_says[index]</a:t>
                      </a:r>
                      <a:endParaRPr sz="2800">
                        <a:latin typeface="Roboto Mono"/>
                        <a:ea typeface="Roboto Mono"/>
                        <a:cs typeface="Roboto Mono"/>
                        <a:sym typeface="Roboto Mono"/>
                      </a:endParaRPr>
                    </a:p>
                    <a:p>
                      <a:pPr indent="0" lvl="0" marL="0" rtl="0" algn="l">
                        <a:spcBef>
                          <a:spcPts val="0"/>
                        </a:spcBef>
                        <a:spcAft>
                          <a:spcPts val="0"/>
                        </a:spcAft>
                        <a:buNone/>
                      </a:pPr>
                      <a:r>
                        <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print(f"Simon says...{instruction}")</a:t>
                      </a:r>
                      <a:endParaRPr sz="28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
        <p:nvSpPr>
          <p:cNvPr id="134" name="Google Shape;134;p22"/>
          <p:cNvSpPr txBox="1"/>
          <p:nvPr/>
        </p:nvSpPr>
        <p:spPr>
          <a:xfrm>
            <a:off x="939550" y="6552850"/>
            <a:ext cx="15394500" cy="6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700">
                <a:latin typeface="Montserrat"/>
                <a:ea typeface="Montserrat"/>
                <a:cs typeface="Montserrat"/>
                <a:sym typeface="Montserrat"/>
              </a:rPr>
              <a:t>Write down your prediction below:</a:t>
            </a:r>
            <a:endParaRPr sz="2700">
              <a:latin typeface="Montserrat"/>
              <a:ea typeface="Montserrat"/>
              <a:cs typeface="Montserrat"/>
              <a:sym typeface="Montserrat"/>
            </a:endParaRPr>
          </a:p>
        </p:txBody>
      </p:sp>
      <p:sp>
        <p:nvSpPr>
          <p:cNvPr id="135" name="Google Shape;135;p22"/>
          <p:cNvSpPr txBox="1"/>
          <p:nvPr/>
        </p:nvSpPr>
        <p:spPr>
          <a:xfrm>
            <a:off x="917900" y="7251500"/>
            <a:ext cx="15271500" cy="18792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7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1.2 - Execute the code</a:t>
            </a:r>
            <a:endParaRPr>
              <a:solidFill>
                <a:schemeClr val="dk2"/>
              </a:solidFill>
            </a:endParaRPr>
          </a:p>
        </p:txBody>
      </p:sp>
      <p:sp>
        <p:nvSpPr>
          <p:cNvPr id="141" name="Google Shape;141;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42" name="Google Shape;142;p23"/>
          <p:cNvSpPr txBox="1"/>
          <p:nvPr>
            <p:ph idx="1" type="body"/>
          </p:nvPr>
        </p:nvSpPr>
        <p:spPr>
          <a:xfrm>
            <a:off x="871050" y="2519050"/>
            <a:ext cx="15897900" cy="209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700"/>
              <a:t>Execute the program by copy and pasting the code into your development environment. Was your prediction correct?</a:t>
            </a:r>
            <a:endParaRPr sz="27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
        <p:nvSpPr>
          <p:cNvPr id="143" name="Google Shape;143;p23"/>
          <p:cNvSpPr txBox="1"/>
          <p:nvPr/>
        </p:nvSpPr>
        <p:spPr>
          <a:xfrm>
            <a:off x="917900" y="3822500"/>
            <a:ext cx="15271500" cy="18792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7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917950" y="890050"/>
            <a:ext cx="150306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1.3 - Introduce randomisation</a:t>
            </a:r>
            <a:endParaRPr>
              <a:solidFill>
                <a:schemeClr val="dk2"/>
              </a:solidFill>
            </a:endParaRPr>
          </a:p>
        </p:txBody>
      </p:sp>
      <p:sp>
        <p:nvSpPr>
          <p:cNvPr id="149" name="Google Shape;149;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50" name="Google Shape;150;p24"/>
          <p:cNvSpPr txBox="1"/>
          <p:nvPr>
            <p:ph idx="1" type="body"/>
          </p:nvPr>
        </p:nvSpPr>
        <p:spPr>
          <a:xfrm>
            <a:off x="871050" y="2214250"/>
            <a:ext cx="15897900" cy="209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1</a:t>
            </a:r>
            <a:endParaRPr b="1" sz="2700"/>
          </a:p>
          <a:p>
            <a:pPr indent="0" lvl="0" marL="0" rtl="0" algn="l">
              <a:spcBef>
                <a:spcPts val="2000"/>
              </a:spcBef>
              <a:spcAft>
                <a:spcPts val="0"/>
              </a:spcAft>
              <a:buNone/>
            </a:pPr>
            <a:r>
              <a:rPr lang="en-GB" sz="2700"/>
              <a:t>Currently the user needs to type in a value in order to reveal what Simon is saying. Modify your program so that it picks an instruction at random. The areas that you need to modify are highlighted below on Line 1 and Line 7. Use the code snippet on Page 1 to support you.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graphicFrame>
        <p:nvGraphicFramePr>
          <p:cNvPr id="151" name="Google Shape;151;p24"/>
          <p:cNvGraphicFramePr/>
          <p:nvPr/>
        </p:nvGraphicFramePr>
        <p:xfrm>
          <a:off x="871050" y="4902850"/>
          <a:ext cx="3000000" cy="3000000"/>
        </p:xfrm>
        <a:graphic>
          <a:graphicData uri="http://schemas.openxmlformats.org/drawingml/2006/table">
            <a:tbl>
              <a:tblPr>
                <a:noFill/>
                <a:tableStyleId>{20C12615-9E24-4D59-A04E-7D8903733B38}</a:tableStyleId>
              </a:tblPr>
              <a:tblGrid>
                <a:gridCol w="970800"/>
                <a:gridCol w="14736250"/>
              </a:tblGrid>
              <a:tr h="12700">
                <a:tc>
                  <a:txBody>
                    <a:bodyPr/>
                    <a:lstStyle/>
                    <a:p>
                      <a:pPr indent="0" lvl="0" marL="0" rtl="0" algn="l">
                        <a:spcBef>
                          <a:spcPts val="0"/>
                        </a:spcBef>
                        <a:spcAft>
                          <a:spcPts val="0"/>
                        </a:spcAft>
                        <a:buNone/>
                      </a:pPr>
                      <a:r>
                        <a:rPr lang="en-GB" sz="2700">
                          <a:solidFill>
                            <a:srgbClr val="666666"/>
                          </a:solidFill>
                          <a:latin typeface="Roboto Mono"/>
                          <a:ea typeface="Roboto Mono"/>
                          <a:cs typeface="Roboto Mono"/>
                          <a:sym typeface="Roboto Mono"/>
                        </a:rPr>
                        <a:t>1</a:t>
                      </a:r>
                      <a:endParaRPr sz="27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700">
                          <a:solidFill>
                            <a:srgbClr val="666666"/>
                          </a:solidFill>
                          <a:latin typeface="Roboto Mono"/>
                          <a:ea typeface="Roboto Mono"/>
                          <a:cs typeface="Roboto Mono"/>
                          <a:sym typeface="Roboto Mono"/>
                        </a:rPr>
                        <a:t>2</a:t>
                      </a:r>
                      <a:endParaRPr sz="27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700">
                          <a:solidFill>
                            <a:srgbClr val="666666"/>
                          </a:solidFill>
                          <a:latin typeface="Roboto Mono"/>
                          <a:ea typeface="Roboto Mono"/>
                          <a:cs typeface="Roboto Mono"/>
                          <a:sym typeface="Roboto Mono"/>
                        </a:rPr>
                        <a:t>3</a:t>
                      </a:r>
                      <a:endParaRPr sz="27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700">
                          <a:solidFill>
                            <a:srgbClr val="666666"/>
                          </a:solidFill>
                          <a:latin typeface="Roboto Mono"/>
                          <a:ea typeface="Roboto Mono"/>
                          <a:cs typeface="Roboto Mono"/>
                          <a:sym typeface="Roboto Mono"/>
                        </a:rPr>
                        <a:t>4</a:t>
                      </a:r>
                      <a:endParaRPr sz="27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700">
                          <a:solidFill>
                            <a:srgbClr val="666666"/>
                          </a:solidFill>
                          <a:latin typeface="Roboto Mono"/>
                          <a:ea typeface="Roboto Mono"/>
                          <a:cs typeface="Roboto Mono"/>
                          <a:sym typeface="Roboto Mono"/>
                        </a:rPr>
                        <a:t>5</a:t>
                      </a:r>
                      <a:endParaRPr sz="27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700">
                          <a:solidFill>
                            <a:srgbClr val="666666"/>
                          </a:solidFill>
                          <a:latin typeface="Roboto Mono"/>
                          <a:ea typeface="Roboto Mono"/>
                          <a:cs typeface="Roboto Mono"/>
                          <a:sym typeface="Roboto Mono"/>
                        </a:rPr>
                        <a:t>6</a:t>
                      </a:r>
                      <a:endParaRPr sz="27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700">
                          <a:solidFill>
                            <a:srgbClr val="666666"/>
                          </a:solidFill>
                          <a:latin typeface="Roboto Mono"/>
                          <a:ea typeface="Roboto Mono"/>
                          <a:cs typeface="Roboto Mono"/>
                          <a:sym typeface="Roboto Mono"/>
                        </a:rPr>
                        <a:t>7</a:t>
                      </a:r>
                      <a:endParaRPr sz="27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700">
                          <a:solidFill>
                            <a:srgbClr val="666666"/>
                          </a:solidFill>
                          <a:latin typeface="Roboto Mono"/>
                          <a:ea typeface="Roboto Mono"/>
                          <a:cs typeface="Roboto Mono"/>
                          <a:sym typeface="Roboto Mono"/>
                        </a:rPr>
                        <a:t>8</a:t>
                      </a:r>
                      <a:endParaRPr sz="27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700">
                          <a:solidFill>
                            <a:srgbClr val="666666"/>
                          </a:solidFill>
                          <a:latin typeface="Roboto Mono"/>
                          <a:ea typeface="Roboto Mono"/>
                          <a:cs typeface="Roboto Mono"/>
                          <a:sym typeface="Roboto Mono"/>
                        </a:rPr>
                        <a:t>9</a:t>
                      </a:r>
                      <a:endParaRPr sz="27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700">
                          <a:solidFill>
                            <a:srgbClr val="666666"/>
                          </a:solidFill>
                          <a:latin typeface="Roboto Mono"/>
                          <a:ea typeface="Roboto Mono"/>
                          <a:cs typeface="Roboto Mono"/>
                          <a:sym typeface="Roboto Mono"/>
                        </a:rPr>
                        <a:t>10</a:t>
                      </a:r>
                      <a:endParaRPr sz="27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700">
                          <a:highlight>
                            <a:srgbClr val="FFFFFF"/>
                          </a:highlight>
                          <a:latin typeface="Roboto Mono"/>
                          <a:ea typeface="Roboto Mono"/>
                          <a:cs typeface="Roboto Mono"/>
                          <a:sym typeface="Roboto Mono"/>
                        </a:rPr>
                        <a:t>                                </a:t>
                      </a:r>
                      <a:r>
                        <a:rPr lang="en-GB" sz="2700">
                          <a:solidFill>
                            <a:srgbClr val="EFEFEF"/>
                          </a:solidFill>
                          <a:latin typeface="Roboto Mono"/>
                          <a:ea typeface="Roboto Mono"/>
                          <a:cs typeface="Roboto Mono"/>
                          <a:sym typeface="Roboto Mono"/>
                        </a:rPr>
                        <a:t>.</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simon_says = ["Hands on head", "Hands on ears",</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              "Right hand up", "Left hand up",</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              "Hands on shoulders"]</a:t>
                      </a:r>
                      <a:endParaRPr sz="2700">
                        <a:latin typeface="Roboto Mono"/>
                        <a:ea typeface="Roboto Mono"/>
                        <a:cs typeface="Roboto Mono"/>
                        <a:sym typeface="Roboto Mono"/>
                      </a:endParaRPr>
                    </a:p>
                    <a:p>
                      <a:pPr indent="0" lvl="0" marL="0" rtl="0" algn="l">
                        <a:spcBef>
                          <a:spcPts val="0"/>
                        </a:spcBef>
                        <a:spcAft>
                          <a:spcPts val="0"/>
                        </a:spcAft>
                        <a:buNone/>
                      </a:pPr>
                      <a:r>
                        <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print("Pick a number between 0 and 4")</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index = </a:t>
                      </a:r>
                      <a:r>
                        <a:rPr lang="en-GB" sz="2700">
                          <a:highlight>
                            <a:srgbClr val="FFFFFF"/>
                          </a:highlight>
                          <a:latin typeface="Roboto Mono"/>
                          <a:ea typeface="Roboto Mono"/>
                          <a:cs typeface="Roboto Mono"/>
                          <a:sym typeface="Roboto Mono"/>
                        </a:rPr>
                        <a:t>                  </a:t>
                      </a:r>
                      <a:r>
                        <a:rPr lang="en-GB" sz="2700">
                          <a:solidFill>
                            <a:srgbClr val="EFEFEF"/>
                          </a:solidFill>
                          <a:latin typeface="Roboto Mono"/>
                          <a:ea typeface="Roboto Mono"/>
                          <a:cs typeface="Roboto Mono"/>
                          <a:sym typeface="Roboto Mono"/>
                        </a:rPr>
                        <a:t>.</a:t>
                      </a:r>
                      <a:endParaRPr sz="2700">
                        <a:solidFill>
                          <a:srgbClr val="EFEFEF"/>
                        </a:solidFill>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instruction = simon_says[index]</a:t>
                      </a:r>
                      <a:endParaRPr sz="2700">
                        <a:latin typeface="Roboto Mono"/>
                        <a:ea typeface="Roboto Mono"/>
                        <a:cs typeface="Roboto Mono"/>
                        <a:sym typeface="Roboto Mono"/>
                      </a:endParaRPr>
                    </a:p>
                    <a:p>
                      <a:pPr indent="0" lvl="0" marL="0" rtl="0" algn="l">
                        <a:spcBef>
                          <a:spcPts val="0"/>
                        </a:spcBef>
                        <a:spcAft>
                          <a:spcPts val="0"/>
                        </a:spcAft>
                        <a:buNone/>
                      </a:pPr>
                      <a:r>
                        <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print(f"Simon says...{instruction}")</a:t>
                      </a:r>
                      <a:endParaRPr sz="27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917950" y="890050"/>
            <a:ext cx="150306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1.3 - Introduce randomisation</a:t>
            </a:r>
            <a:endParaRPr>
              <a:solidFill>
                <a:schemeClr val="dk2"/>
              </a:solidFill>
            </a:endParaRPr>
          </a:p>
        </p:txBody>
      </p:sp>
      <p:sp>
        <p:nvSpPr>
          <p:cNvPr id="157" name="Google Shape;157;p2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58" name="Google Shape;158;p25"/>
          <p:cNvSpPr txBox="1"/>
          <p:nvPr>
            <p:ph idx="1" type="body"/>
          </p:nvPr>
        </p:nvSpPr>
        <p:spPr>
          <a:xfrm>
            <a:off x="871050" y="2214250"/>
            <a:ext cx="15897900" cy="209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2</a:t>
            </a:r>
            <a:endParaRPr b="1" sz="2700"/>
          </a:p>
          <a:p>
            <a:pPr indent="0" lvl="0" marL="0" rtl="0" algn="l">
              <a:spcBef>
                <a:spcPts val="2000"/>
              </a:spcBef>
              <a:spcAft>
                <a:spcPts val="0"/>
              </a:spcAft>
              <a:buNone/>
            </a:pPr>
            <a:r>
              <a:rPr lang="en-GB" sz="2700"/>
              <a:t>Test your program. When you execute the code it should output a random Simon says instruction. Try it a few times to see if the instructions change. </a:t>
            </a:r>
            <a:endParaRPr sz="2700"/>
          </a:p>
          <a:p>
            <a:pPr indent="0" lvl="0" marL="0" rtl="0" algn="l">
              <a:spcBef>
                <a:spcPts val="2000"/>
              </a:spcBef>
              <a:spcAft>
                <a:spcPts val="0"/>
              </a:spcAft>
              <a:buNone/>
            </a:pPr>
            <a:r>
              <a:rPr lang="en-GB" sz="2700"/>
              <a:t>There is now an additional instruction for the user that isn’t required. Don’t forget to remove it.</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pic>
        <p:nvPicPr>
          <p:cNvPr id="159" name="Google Shape;159;p25"/>
          <p:cNvPicPr preferRelativeResize="0"/>
          <p:nvPr/>
        </p:nvPicPr>
        <p:blipFill>
          <a:blip r:embed="rId3">
            <a:alphaModFix/>
          </a:blip>
          <a:stretch>
            <a:fillRect/>
          </a:stretch>
        </p:blipFill>
        <p:spPr>
          <a:xfrm>
            <a:off x="381000" y="4305550"/>
            <a:ext cx="342857" cy="360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917950" y="890050"/>
            <a:ext cx="150306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1.4 - Introduce repetition</a:t>
            </a:r>
            <a:endParaRPr>
              <a:solidFill>
                <a:schemeClr val="dk2"/>
              </a:solidFill>
            </a:endParaRPr>
          </a:p>
        </p:txBody>
      </p:sp>
      <p:sp>
        <p:nvSpPr>
          <p:cNvPr id="165" name="Google Shape;165;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66" name="Google Shape;166;p26"/>
          <p:cNvSpPr txBox="1"/>
          <p:nvPr>
            <p:ph idx="1" type="body"/>
          </p:nvPr>
        </p:nvSpPr>
        <p:spPr>
          <a:xfrm>
            <a:off x="871050" y="2214250"/>
            <a:ext cx="15897900" cy="209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1</a:t>
            </a:r>
            <a:endParaRPr b="1" sz="2700"/>
          </a:p>
          <a:p>
            <a:pPr indent="0" lvl="0" marL="0" rtl="0" algn="l">
              <a:spcBef>
                <a:spcPts val="2000"/>
              </a:spcBef>
              <a:spcAft>
                <a:spcPts val="0"/>
              </a:spcAft>
              <a:buNone/>
            </a:pPr>
            <a:r>
              <a:rPr lang="en-GB" sz="2700"/>
              <a:t>The Simon says... game should randomly generate an instruction 10 times. Introduce a for loop to your program so that it will provide a random instruction 10 times. </a:t>
            </a:r>
            <a:endParaRPr sz="2700"/>
          </a:p>
          <a:p>
            <a:pPr indent="0" lvl="0" marL="0" rtl="0" algn="l">
              <a:spcBef>
                <a:spcPts val="2000"/>
              </a:spcBef>
              <a:spcAft>
                <a:spcPts val="0"/>
              </a:spcAft>
              <a:buNone/>
            </a:pPr>
            <a:r>
              <a:rPr b="1" lang="en-GB" sz="2700"/>
              <a:t>Note:</a:t>
            </a:r>
            <a:r>
              <a:rPr lang="en-GB" sz="2700"/>
              <a:t> you do not need to include the list inside the for loop.</a:t>
            </a:r>
            <a:endParaRPr sz="2700"/>
          </a:p>
          <a:p>
            <a:pPr indent="0" lvl="0" marL="0" rtl="0" algn="l">
              <a:spcBef>
                <a:spcPts val="2000"/>
              </a:spcBef>
              <a:spcAft>
                <a:spcPts val="0"/>
              </a:spcAft>
              <a:buNone/>
            </a:pPr>
            <a:r>
              <a:rPr b="1" lang="en-GB" sz="2700"/>
              <a:t>Tip:</a:t>
            </a:r>
            <a:r>
              <a:rPr lang="en-GB" sz="2700"/>
              <a:t> use the code snippet on page 1 to help you.</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917950" y="890050"/>
            <a:ext cx="150306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1.4 - Introduce repetition</a:t>
            </a:r>
            <a:endParaRPr>
              <a:solidFill>
                <a:schemeClr val="dk2"/>
              </a:solidFill>
            </a:endParaRPr>
          </a:p>
        </p:txBody>
      </p:sp>
      <p:sp>
        <p:nvSpPr>
          <p:cNvPr id="172" name="Google Shape;172;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73" name="Google Shape;173;p27"/>
          <p:cNvSpPr txBox="1"/>
          <p:nvPr>
            <p:ph idx="1" type="body"/>
          </p:nvPr>
        </p:nvSpPr>
        <p:spPr>
          <a:xfrm>
            <a:off x="871050" y="2214250"/>
            <a:ext cx="15897900" cy="209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2</a:t>
            </a:r>
            <a:endParaRPr sz="2700"/>
          </a:p>
          <a:p>
            <a:pPr indent="0" lvl="0" marL="0" rtl="0" algn="l">
              <a:spcBef>
                <a:spcPts val="2000"/>
              </a:spcBef>
              <a:spcAft>
                <a:spcPts val="0"/>
              </a:spcAft>
              <a:buNone/>
            </a:pPr>
            <a:r>
              <a:rPr lang="en-GB" sz="2700"/>
              <a:t>Test your code and make sure that it prints 10 lines of instructions from Simon. </a:t>
            </a:r>
            <a:endParaRPr sz="2700"/>
          </a:p>
          <a:p>
            <a:pPr indent="0" lvl="0" marL="0" rtl="0" algn="l">
              <a:spcBef>
                <a:spcPts val="2000"/>
              </a:spcBef>
              <a:spcAft>
                <a:spcPts val="0"/>
              </a:spcAft>
              <a:buNone/>
            </a:pPr>
            <a:r>
              <a:rPr b="1" lang="en-GB" sz="2700"/>
              <a:t>Step 3</a:t>
            </a:r>
            <a:endParaRPr b="1" sz="2700"/>
          </a:p>
          <a:p>
            <a:pPr indent="0" lvl="0" marL="0" rtl="0" algn="l">
              <a:spcBef>
                <a:spcPts val="2000"/>
              </a:spcBef>
              <a:spcAft>
                <a:spcPts val="0"/>
              </a:spcAft>
              <a:buNone/>
            </a:pPr>
            <a:r>
              <a:rPr lang="en-GB" sz="2700"/>
              <a:t>The game wouldn’t be very effective if it listed all of the instructions at the same time. Introduce the sleep function to your for loop to pause the program between each instruction. </a:t>
            </a:r>
            <a:endParaRPr sz="2700"/>
          </a:p>
          <a:p>
            <a:pPr indent="0" lvl="0" marL="0" rtl="0" algn="l">
              <a:spcBef>
                <a:spcPts val="2000"/>
              </a:spcBef>
              <a:spcAft>
                <a:spcPts val="0"/>
              </a:spcAft>
              <a:buNone/>
            </a:pPr>
            <a:r>
              <a:rPr b="1" lang="en-GB" sz="2700"/>
              <a:t>Tip:</a:t>
            </a:r>
            <a:r>
              <a:rPr lang="en-GB" sz="2700"/>
              <a:t> use the code snippet on page 1 to help you.</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