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Lst>
  <p:sldSz cy="10287000" cx="18288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9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3F18A0-028A-4794-ACF5-BF1CD8545BA2}">
  <a:tblStyle styleId="{FB3F18A0-028A-4794-ACF5-BF1CD8545BA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DC76438-3CD2-443A-9064-E28F3BCEAE1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98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everyone! My name is Miss Hummel and together, we will be answering the question:  How is oxygen transported around our bodies?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this lesson, we will learn about the circulatory system. We will also focus on the contents of blood, the types of blood vessicles, and how the heart works.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this lesson we will learn about the differences between humans and other animals. We will first learn about vertebrates and invertebrates, followed by the differences of animals who use lungs and gills to breathe. Then, we will briefly compare brains of animals. Finally, we will complete some application questions.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e7b8edc8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e7b8edc8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68bea9518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68bea9518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e7b8edc8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e7b8edc8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68bea9518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68bea9518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e7b8edc8d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e7b8edc8d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68bea9518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68bea9518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905700" y="728475"/>
            <a:ext cx="171246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6500">
                <a:solidFill>
                  <a:srgbClr val="4B3241"/>
                </a:solidFill>
              </a:rPr>
              <a:t>How is oxygen transported around our bodies?</a:t>
            </a:r>
            <a:endParaRPr sz="6500">
              <a:solidFill>
                <a:srgbClr val="4B3241"/>
              </a:solidFill>
            </a:endParaRPr>
          </a:p>
        </p:txBody>
      </p:sp>
      <p:sp>
        <p:nvSpPr>
          <p:cNvPr id="90" name="Google Shape;90;p15"/>
          <p:cNvSpPr txBox="1"/>
          <p:nvPr>
            <p:ph idx="1" type="body"/>
          </p:nvPr>
        </p:nvSpPr>
        <p:spPr>
          <a:xfrm>
            <a:off x="918000" y="3206613"/>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4000">
                <a:solidFill>
                  <a:srgbClr val="4B3241"/>
                </a:solidFill>
              </a:rPr>
              <a:t>Science - Human Anatomy</a:t>
            </a:r>
            <a:endParaRPr sz="4000">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solidFill>
                  <a:srgbClr val="4B3241"/>
                </a:solidFill>
              </a:rPr>
              <a:t>Miss Hummel</a:t>
            </a:r>
            <a:endParaRPr sz="3600">
              <a:solidFill>
                <a:srgbClr val="4B3241"/>
              </a:solidFill>
            </a:endParaRPr>
          </a:p>
        </p:txBody>
      </p:sp>
      <p:pic>
        <p:nvPicPr>
          <p:cNvPr id="92" name="Google Shape;92;p15"/>
          <p:cNvPicPr preferRelativeResize="0"/>
          <p:nvPr/>
        </p:nvPicPr>
        <p:blipFill>
          <a:blip r:embed="rId3">
            <a:alphaModFix/>
          </a:blip>
          <a:stretch>
            <a:fillRect/>
          </a:stretch>
        </p:blipFill>
        <p:spPr>
          <a:xfrm>
            <a:off x="9056417" y="2671325"/>
            <a:ext cx="3083574" cy="6167174"/>
          </a:xfrm>
          <a:prstGeom prst="rect">
            <a:avLst/>
          </a:prstGeom>
          <a:noFill/>
          <a:ln>
            <a:noFill/>
          </a:ln>
        </p:spPr>
      </p:pic>
      <p:sp>
        <p:nvSpPr>
          <p:cNvPr id="93" name="Google Shape;93;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9" name="Google Shape;99;p16"/>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Thinking Task:</a:t>
            </a:r>
            <a:endParaRPr b="1" sz="4000">
              <a:solidFill>
                <a:srgbClr val="FFFFFF"/>
              </a:solidFill>
              <a:latin typeface="Montserrat"/>
              <a:ea typeface="Montserrat"/>
              <a:cs typeface="Montserrat"/>
              <a:sym typeface="Montserrat"/>
            </a:endParaRPr>
          </a:p>
        </p:txBody>
      </p:sp>
      <p:sp>
        <p:nvSpPr>
          <p:cNvPr id="100" name="Google Shape;100;p16"/>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What are the three parts the circulatory system is formed out of? </a:t>
            </a:r>
            <a:endParaRPr sz="40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6" name="Google Shape;106;p17"/>
          <p:cNvSpPr txBox="1"/>
          <p:nvPr/>
        </p:nvSpPr>
        <p:spPr>
          <a:xfrm>
            <a:off x="419400" y="105750"/>
            <a:ext cx="15001200" cy="9471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 Fill in the gaps in the passage below:</a:t>
            </a:r>
            <a:endParaRPr b="1" sz="4000">
              <a:solidFill>
                <a:srgbClr val="FFFFFF"/>
              </a:solidFill>
              <a:latin typeface="Montserrat"/>
              <a:ea typeface="Montserrat"/>
              <a:cs typeface="Montserrat"/>
              <a:sym typeface="Montserrat"/>
            </a:endParaRPr>
          </a:p>
        </p:txBody>
      </p:sp>
      <p:sp>
        <p:nvSpPr>
          <p:cNvPr id="107" name="Google Shape;107;p17"/>
          <p:cNvSpPr txBox="1"/>
          <p:nvPr/>
        </p:nvSpPr>
        <p:spPr>
          <a:xfrm>
            <a:off x="400925" y="1171225"/>
            <a:ext cx="175707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The human circulatory system is a group of ___________ and vessels which transports _________ around the body.  Without it, your _________ would never receive the ____________ and food they need to function. Your _________ is busy beating all the time in order to pump ________ through your arteries and keep it in ______________. Once it has dropped off the food and oxygen the blood is transported back to your heart through your __________. The lungs are also a part of the ________________ system. Blood is pumped to the ______________ where it drops off waste __________ dioxide and picks up fresh ____________ before going around the body again.</a:t>
            </a:r>
            <a:endParaRPr sz="40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3" name="Google Shape;113;p18"/>
          <p:cNvSpPr txBox="1"/>
          <p:nvPr/>
        </p:nvSpPr>
        <p:spPr>
          <a:xfrm>
            <a:off x="419400" y="105750"/>
            <a:ext cx="10819200" cy="9471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 Fill in the gaps in the passage below:</a:t>
            </a:r>
            <a:endParaRPr b="1" sz="4000">
              <a:solidFill>
                <a:srgbClr val="FFFFFF"/>
              </a:solidFill>
              <a:latin typeface="Montserrat"/>
              <a:ea typeface="Montserrat"/>
              <a:cs typeface="Montserrat"/>
              <a:sym typeface="Montserrat"/>
            </a:endParaRPr>
          </a:p>
        </p:txBody>
      </p:sp>
      <p:sp>
        <p:nvSpPr>
          <p:cNvPr id="114" name="Google Shape;114;p18"/>
          <p:cNvSpPr txBox="1"/>
          <p:nvPr/>
        </p:nvSpPr>
        <p:spPr>
          <a:xfrm>
            <a:off x="400925" y="1171225"/>
            <a:ext cx="175707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The human circulatory system is a group of ___________ and vessels which transports _________ around the body.  Without it, your _________ would never receive the ____________ and food they need to function. Your _________ is busy beating all the time in order to pump ________ through your arteries and keep it in ______________. Once it has dropped off the food and oxygen the blood is transported back to your heart through your __________. The lungs are also a part of the ________________ system. Blood is pumped to the ______________ where it drops off waste __________ dioxide and picks up fresh ____________ before going around the body again.</a:t>
            </a:r>
            <a:endParaRPr sz="4000">
              <a:latin typeface="Montserrat"/>
              <a:ea typeface="Montserrat"/>
              <a:cs typeface="Montserrat"/>
              <a:sym typeface="Montserrat"/>
            </a:endParaRPr>
          </a:p>
        </p:txBody>
      </p:sp>
      <p:graphicFrame>
        <p:nvGraphicFramePr>
          <p:cNvPr id="115" name="Google Shape;115;p18"/>
          <p:cNvGraphicFramePr/>
          <p:nvPr/>
        </p:nvGraphicFramePr>
        <p:xfrm>
          <a:off x="1127700" y="7816050"/>
          <a:ext cx="3000000" cy="3000000"/>
        </p:xfrm>
        <a:graphic>
          <a:graphicData uri="http://schemas.openxmlformats.org/drawingml/2006/table">
            <a:tbl>
              <a:tblPr>
                <a:noFill/>
                <a:tableStyleId>{FB3F18A0-028A-4794-ACF5-BF1CD8545BA2}</a:tableStyleId>
              </a:tblPr>
              <a:tblGrid>
                <a:gridCol w="2730500"/>
                <a:gridCol w="2730500"/>
                <a:gridCol w="2730500"/>
                <a:gridCol w="2730500"/>
                <a:gridCol w="2730500"/>
                <a:gridCol w="2730500"/>
              </a:tblGrid>
              <a:tr h="381000">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cells</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organs</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blood</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circulatory</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oxygen</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lungs</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heart</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oxygen</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carbon</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circulation</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veins</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solidFill>
                            <a:srgbClr val="F03C78"/>
                          </a:solidFill>
                          <a:latin typeface="Montserrat"/>
                          <a:ea typeface="Montserrat"/>
                          <a:cs typeface="Montserrat"/>
                          <a:sym typeface="Montserrat"/>
                        </a:rPr>
                        <a:t>blood</a:t>
                      </a:r>
                      <a:endParaRPr b="1" sz="3000">
                        <a:solidFill>
                          <a:srgbClr val="F03C78"/>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116" name="Google Shape;116;p18"/>
          <p:cNvSpPr txBox="1"/>
          <p:nvPr/>
        </p:nvSpPr>
        <p:spPr>
          <a:xfrm>
            <a:off x="12315125" y="105750"/>
            <a:ext cx="5656500" cy="7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chemeClr val="accent5"/>
                </a:solidFill>
                <a:latin typeface="Montserrat"/>
                <a:ea typeface="Montserrat"/>
                <a:cs typeface="Montserrat"/>
                <a:sym typeface="Montserrat"/>
              </a:rPr>
              <a:t>Need help?</a:t>
            </a:r>
            <a:endParaRPr b="1" sz="5000">
              <a:solidFill>
                <a:schemeClr val="accent5"/>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2" name="Google Shape;122;p19"/>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Fill in the table:</a:t>
            </a:r>
            <a:endParaRPr b="1" sz="4000">
              <a:solidFill>
                <a:srgbClr val="FFFFFF"/>
              </a:solidFill>
              <a:latin typeface="Montserrat"/>
              <a:ea typeface="Montserrat"/>
              <a:cs typeface="Montserrat"/>
              <a:sym typeface="Montserrat"/>
            </a:endParaRPr>
          </a:p>
        </p:txBody>
      </p:sp>
      <p:graphicFrame>
        <p:nvGraphicFramePr>
          <p:cNvPr id="123" name="Google Shape;123;p19"/>
          <p:cNvGraphicFramePr/>
          <p:nvPr/>
        </p:nvGraphicFramePr>
        <p:xfrm>
          <a:off x="569725" y="2074400"/>
          <a:ext cx="3000000" cy="3000000"/>
        </p:xfrm>
        <a:graphic>
          <a:graphicData uri="http://schemas.openxmlformats.org/drawingml/2006/table">
            <a:tbl>
              <a:tblPr>
                <a:noFill/>
                <a:tableStyleId>{0DC76438-3CD2-443A-9064-E28F3BCEAE16}</a:tableStyleId>
              </a:tblPr>
              <a:tblGrid>
                <a:gridCol w="5187800"/>
                <a:gridCol w="11901400"/>
              </a:tblGrid>
              <a:tr h="957750">
                <a:tc>
                  <a:txBody>
                    <a:bodyPr/>
                    <a:lstStyle/>
                    <a:p>
                      <a:pPr indent="0" lvl="0" marL="0" rtl="0" algn="l">
                        <a:lnSpc>
                          <a:spcPct val="115000"/>
                        </a:lnSpc>
                        <a:spcBef>
                          <a:spcPts val="1200"/>
                        </a:spcBef>
                        <a:spcAft>
                          <a:spcPts val="0"/>
                        </a:spcAft>
                        <a:buNone/>
                      </a:pPr>
                      <a:r>
                        <a:rPr b="1" lang="en-GB" sz="3500">
                          <a:latin typeface="Montserrat"/>
                          <a:ea typeface="Montserrat"/>
                          <a:cs typeface="Montserrat"/>
                          <a:sym typeface="Montserrat"/>
                        </a:rPr>
                        <a:t>Component of blood</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500">
                          <a:latin typeface="Montserrat"/>
                          <a:ea typeface="Montserrat"/>
                          <a:cs typeface="Montserrat"/>
                          <a:sym typeface="Montserrat"/>
                        </a:rPr>
                        <a:t>Function</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957750">
                <a:tc>
                  <a:txBody>
                    <a:bodyPr/>
                    <a:lstStyle/>
                    <a:p>
                      <a:pPr indent="0" lvl="0" marL="0" rtl="0" algn="l">
                        <a:lnSpc>
                          <a:spcPct val="115000"/>
                        </a:lnSpc>
                        <a:spcBef>
                          <a:spcPts val="1200"/>
                        </a:spcBef>
                        <a:spcAft>
                          <a:spcPts val="0"/>
                        </a:spcAft>
                        <a:buNone/>
                      </a:pPr>
                      <a:r>
                        <a:rPr b="1" lang="en-GB" sz="3500">
                          <a:latin typeface="Montserrat"/>
                          <a:ea typeface="Montserrat"/>
                          <a:cs typeface="Montserrat"/>
                          <a:sym typeface="Montserrat"/>
                        </a:rPr>
                        <a:t> </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Help protect against disease.</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5940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platelets</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500">
                          <a:latin typeface="Montserrat"/>
                          <a:ea typeface="Montserrat"/>
                          <a:cs typeface="Montserrat"/>
                          <a:sym typeface="Montserrat"/>
                        </a:rPr>
                        <a:t> </a:t>
                      </a:r>
                      <a:endParaRPr b="1" sz="3500">
                        <a:latin typeface="Montserrat"/>
                        <a:ea typeface="Montserrat"/>
                        <a:cs typeface="Montserrat"/>
                        <a:sym typeface="Montserrat"/>
                      </a:endParaRPr>
                    </a:p>
                    <a:p>
                      <a:pPr indent="0" lvl="0" marL="0" rtl="0" algn="l">
                        <a:lnSpc>
                          <a:spcPct val="115000"/>
                        </a:lnSpc>
                        <a:spcBef>
                          <a:spcPts val="1200"/>
                        </a:spcBef>
                        <a:spcAft>
                          <a:spcPts val="0"/>
                        </a:spcAft>
                        <a:buNone/>
                      </a:pPr>
                      <a:r>
                        <a:rPr b="1" lang="en-GB" sz="3500">
                          <a:latin typeface="Montserrat"/>
                          <a:ea typeface="Montserrat"/>
                          <a:cs typeface="Montserrat"/>
                          <a:sym typeface="Montserrat"/>
                        </a:rPr>
                        <a:t> </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362325">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A liquid that carries blood cells and other nutrients.</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5940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red blood cells</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500">
                          <a:latin typeface="Montserrat"/>
                          <a:ea typeface="Montserrat"/>
                          <a:cs typeface="Montserrat"/>
                          <a:sym typeface="Montserrat"/>
                        </a:rPr>
                        <a:t> </a:t>
                      </a:r>
                      <a:endParaRPr b="1" sz="3500">
                        <a:latin typeface="Montserrat"/>
                        <a:ea typeface="Montserrat"/>
                        <a:cs typeface="Montserrat"/>
                        <a:sym typeface="Montserrat"/>
                      </a:endParaRPr>
                    </a:p>
                    <a:p>
                      <a:pPr indent="0" lvl="0" marL="0" rtl="0" algn="l">
                        <a:lnSpc>
                          <a:spcPct val="115000"/>
                        </a:lnSpc>
                        <a:spcBef>
                          <a:spcPts val="1200"/>
                        </a:spcBef>
                        <a:spcAft>
                          <a:spcPts val="0"/>
                        </a:spcAft>
                        <a:buNone/>
                      </a:pPr>
                      <a:r>
                        <a:rPr b="1" lang="en-GB" sz="3500">
                          <a:latin typeface="Montserrat"/>
                          <a:ea typeface="Montserrat"/>
                          <a:cs typeface="Montserrat"/>
                          <a:sym typeface="Montserrat"/>
                        </a:rPr>
                        <a:t> </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9" name="Google Shape;129;p20"/>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Thinking Task:</a:t>
            </a:r>
            <a:endParaRPr b="1" sz="4000">
              <a:solidFill>
                <a:srgbClr val="FFFFFF"/>
              </a:solidFill>
              <a:latin typeface="Montserrat"/>
              <a:ea typeface="Montserrat"/>
              <a:cs typeface="Montserrat"/>
              <a:sym typeface="Montserrat"/>
            </a:endParaRPr>
          </a:p>
        </p:txBody>
      </p:sp>
      <p:sp>
        <p:nvSpPr>
          <p:cNvPr id="130" name="Google Shape;130;p20"/>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What is the difference between arteries and veins?</a:t>
            </a:r>
            <a:endParaRPr sz="4000">
              <a:latin typeface="Montserrat"/>
              <a:ea typeface="Montserrat"/>
              <a:cs typeface="Montserrat"/>
              <a:sym typeface="Montserrat"/>
            </a:endParaRPr>
          </a:p>
          <a:p>
            <a:pPr indent="0" lvl="0" marL="0" rtl="0" algn="l">
              <a:spcBef>
                <a:spcPts val="0"/>
              </a:spcBef>
              <a:spcAft>
                <a:spcPts val="0"/>
              </a:spcAft>
              <a:buNone/>
            </a:pPr>
            <a:r>
              <a:t/>
            </a:r>
            <a:endParaRPr sz="4000">
              <a:latin typeface="Montserrat"/>
              <a:ea typeface="Montserrat"/>
              <a:cs typeface="Montserrat"/>
              <a:sym typeface="Montserrat"/>
            </a:endParaRPr>
          </a:p>
          <a:p>
            <a:pPr indent="0" lvl="0" marL="0" rtl="0" algn="l">
              <a:spcBef>
                <a:spcPts val="0"/>
              </a:spcBef>
              <a:spcAft>
                <a:spcPts val="0"/>
              </a:spcAft>
              <a:buNone/>
            </a:pPr>
            <a:r>
              <a:rPr lang="en-GB" sz="4000">
                <a:latin typeface="Montserrat"/>
                <a:ea typeface="Montserrat"/>
                <a:cs typeface="Montserrat"/>
                <a:sym typeface="Montserrat"/>
              </a:rPr>
              <a:t>Do they have any similarities?</a:t>
            </a:r>
            <a:endParaRPr sz="40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6" name="Google Shape;136;p21"/>
          <p:cNvSpPr txBox="1"/>
          <p:nvPr/>
        </p:nvSpPr>
        <p:spPr>
          <a:xfrm>
            <a:off x="917950" y="105750"/>
            <a:ext cx="15001200" cy="11475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Describe the steps of the circulatory system:</a:t>
            </a:r>
            <a:endParaRPr b="1" sz="4000">
              <a:solidFill>
                <a:srgbClr val="FFFFFF"/>
              </a:solidFill>
              <a:latin typeface="Montserrat"/>
              <a:ea typeface="Montserrat"/>
              <a:cs typeface="Montserrat"/>
              <a:sym typeface="Montserrat"/>
            </a:endParaRPr>
          </a:p>
        </p:txBody>
      </p:sp>
      <p:sp>
        <p:nvSpPr>
          <p:cNvPr id="137" name="Google Shape;137;p21"/>
          <p:cNvSpPr txBox="1"/>
          <p:nvPr/>
        </p:nvSpPr>
        <p:spPr>
          <a:xfrm>
            <a:off x="969300" y="2238025"/>
            <a:ext cx="15001200" cy="5923200"/>
          </a:xfrm>
          <a:prstGeom prst="rect">
            <a:avLst/>
          </a:prstGeom>
          <a:noFill/>
          <a:ln>
            <a:noFill/>
          </a:ln>
        </p:spPr>
        <p:txBody>
          <a:bodyPr anchorCtr="0" anchor="t" bIns="91425" lIns="91425" spcFirstLastPara="1" rIns="91425" wrap="square" tIns="91425">
            <a:noAutofit/>
          </a:bodyPr>
          <a:lstStyle/>
          <a:p>
            <a:pPr indent="-501650" lvl="0" marL="457200" rtl="0" algn="l">
              <a:spcBef>
                <a:spcPts val="0"/>
              </a:spcBef>
              <a:spcAft>
                <a:spcPts val="0"/>
              </a:spcAft>
              <a:buSzPts val="4300"/>
              <a:buFont typeface="Montserrat"/>
              <a:buAutoNum type="arabicPeriod"/>
            </a:pPr>
            <a:r>
              <a:rPr lang="en-GB" sz="4300">
                <a:latin typeface="Montserrat"/>
                <a:ea typeface="Montserrat"/>
                <a:cs typeface="Montserrat"/>
                <a:sym typeface="Montserrat"/>
              </a:rPr>
              <a:t> First, </a:t>
            </a:r>
            <a:endParaRPr sz="4300">
              <a:latin typeface="Montserrat"/>
              <a:ea typeface="Montserrat"/>
              <a:cs typeface="Montserrat"/>
              <a:sym typeface="Montserrat"/>
            </a:endParaRPr>
          </a:p>
          <a:p>
            <a:pPr indent="0" lvl="0" marL="457200" rtl="0" algn="l">
              <a:spcBef>
                <a:spcPts val="0"/>
              </a:spcBef>
              <a:spcAft>
                <a:spcPts val="0"/>
              </a:spcAft>
              <a:buNone/>
            </a:pPr>
            <a:r>
              <a:t/>
            </a:r>
            <a:endParaRPr sz="4300">
              <a:latin typeface="Montserrat"/>
              <a:ea typeface="Montserrat"/>
              <a:cs typeface="Montserrat"/>
              <a:sym typeface="Montserrat"/>
            </a:endParaRPr>
          </a:p>
          <a:p>
            <a:pPr indent="-501650" lvl="0" marL="457200" rtl="0" algn="l">
              <a:spcBef>
                <a:spcPts val="0"/>
              </a:spcBef>
              <a:spcAft>
                <a:spcPts val="0"/>
              </a:spcAft>
              <a:buSzPts val="4300"/>
              <a:buFont typeface="Montserrat"/>
              <a:buAutoNum type="arabicPeriod"/>
            </a:pPr>
            <a:r>
              <a:rPr lang="en-GB" sz="4300">
                <a:latin typeface="Montserrat"/>
                <a:ea typeface="Montserrat"/>
                <a:cs typeface="Montserrat"/>
                <a:sym typeface="Montserrat"/>
              </a:rPr>
              <a:t>Then, </a:t>
            </a:r>
            <a:endParaRPr sz="4300">
              <a:latin typeface="Montserrat"/>
              <a:ea typeface="Montserrat"/>
              <a:cs typeface="Montserrat"/>
              <a:sym typeface="Montserrat"/>
            </a:endParaRPr>
          </a:p>
          <a:p>
            <a:pPr indent="0" lvl="0" marL="457200" rtl="0" algn="l">
              <a:spcBef>
                <a:spcPts val="0"/>
              </a:spcBef>
              <a:spcAft>
                <a:spcPts val="0"/>
              </a:spcAft>
              <a:buNone/>
            </a:pPr>
            <a:r>
              <a:rPr lang="en-GB" sz="4300">
                <a:latin typeface="Montserrat"/>
                <a:ea typeface="Montserrat"/>
                <a:cs typeface="Montserrat"/>
                <a:sym typeface="Montserrat"/>
              </a:rPr>
              <a:t> </a:t>
            </a:r>
            <a:endParaRPr sz="4300">
              <a:latin typeface="Montserrat"/>
              <a:ea typeface="Montserrat"/>
              <a:cs typeface="Montserrat"/>
              <a:sym typeface="Montserrat"/>
            </a:endParaRPr>
          </a:p>
          <a:p>
            <a:pPr indent="-501650" lvl="0" marL="457200" rtl="0" algn="l">
              <a:spcBef>
                <a:spcPts val="0"/>
              </a:spcBef>
              <a:spcAft>
                <a:spcPts val="0"/>
              </a:spcAft>
              <a:buSzPts val="4300"/>
              <a:buFont typeface="Montserrat"/>
              <a:buAutoNum type="arabicPeriod"/>
            </a:pPr>
            <a:r>
              <a:rPr lang="en-GB" sz="4300">
                <a:latin typeface="Montserrat"/>
                <a:ea typeface="Montserrat"/>
                <a:cs typeface="Montserrat"/>
                <a:sym typeface="Montserrat"/>
              </a:rPr>
              <a:t>Afterwards,</a:t>
            </a:r>
            <a:endParaRPr sz="4300">
              <a:latin typeface="Montserrat"/>
              <a:ea typeface="Montserrat"/>
              <a:cs typeface="Montserrat"/>
              <a:sym typeface="Montserrat"/>
            </a:endParaRPr>
          </a:p>
          <a:p>
            <a:pPr indent="0" lvl="0" marL="457200" rtl="0" algn="l">
              <a:spcBef>
                <a:spcPts val="0"/>
              </a:spcBef>
              <a:spcAft>
                <a:spcPts val="0"/>
              </a:spcAft>
              <a:buNone/>
            </a:pPr>
            <a:r>
              <a:rPr lang="en-GB" sz="4300">
                <a:latin typeface="Montserrat"/>
                <a:ea typeface="Montserrat"/>
                <a:cs typeface="Montserrat"/>
                <a:sym typeface="Montserrat"/>
              </a:rPr>
              <a:t> </a:t>
            </a:r>
            <a:endParaRPr sz="4300">
              <a:latin typeface="Montserrat"/>
              <a:ea typeface="Montserrat"/>
              <a:cs typeface="Montserrat"/>
              <a:sym typeface="Montserrat"/>
            </a:endParaRPr>
          </a:p>
          <a:p>
            <a:pPr indent="-501650" lvl="0" marL="457200" rtl="0" algn="l">
              <a:spcBef>
                <a:spcPts val="0"/>
              </a:spcBef>
              <a:spcAft>
                <a:spcPts val="0"/>
              </a:spcAft>
              <a:buSzPts val="4300"/>
              <a:buFont typeface="Montserrat"/>
              <a:buAutoNum type="arabicPeriod"/>
            </a:pPr>
            <a:r>
              <a:rPr lang="en-GB" sz="4300">
                <a:latin typeface="Montserrat"/>
                <a:ea typeface="Montserrat"/>
                <a:cs typeface="Montserrat"/>
                <a:sym typeface="Montserrat"/>
              </a:rPr>
              <a:t>Finally, the blood travels back to the heart with carbon dioxide and it all begins again.</a:t>
            </a:r>
            <a:endParaRPr sz="43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