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D7FB23-3EB6-415B-AF89-A71F9235C060}">
  <a:tblStyle styleId="{EFD7FB23-3EB6-415B-AF89-A71F9235C06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701350" y="1791800"/>
            <a:ext cx="78258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rgbClr val="434443"/>
                </a:solidFill>
              </a:rPr>
              <a:t>Write the nth term of a linear sequence</a:t>
            </a:r>
            <a:endParaRPr sz="2800">
              <a:solidFill>
                <a:srgbClr val="434443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444500"/>
            <a:ext cx="39510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34443"/>
                </a:solidFill>
              </a:rPr>
              <a:t>Maths</a:t>
            </a:r>
            <a:endParaRPr>
              <a:solidFill>
                <a:srgbClr val="4344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443"/>
                </a:solidFill>
              </a:rPr>
              <a:t>Mr Chan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Write the nth term of a linear sequence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4" y="924805"/>
            <a:ext cx="3993957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5813" l="-3808" r="-2221" t="-159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grpSp>
        <p:nvGrpSpPr>
          <p:cNvPr id="40" name="Google Shape;40;p7"/>
          <p:cNvGrpSpPr/>
          <p:nvPr/>
        </p:nvGrpSpPr>
        <p:grpSpPr>
          <a:xfrm>
            <a:off x="738393" y="1282066"/>
            <a:ext cx="3501891" cy="943431"/>
            <a:chOff x="579368" y="1313870"/>
            <a:chExt cx="3501891" cy="943431"/>
          </a:xfrm>
        </p:grpSpPr>
        <p:sp>
          <p:nvSpPr>
            <p:cNvPr id="41" name="Google Shape;41;p7"/>
            <p:cNvSpPr/>
            <p:nvPr/>
          </p:nvSpPr>
          <p:spPr>
            <a:xfrm>
              <a:off x="579738" y="1313870"/>
              <a:ext cx="1712188" cy="411480"/>
            </a:xfrm>
            <a:prstGeom prst="roundRect">
              <a:avLst>
                <a:gd fmla="val 16667" name="adj"/>
              </a:avLst>
            </a:prstGeom>
            <a:solidFill>
              <a:srgbClr val="E0F1DA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rPr>
                <a:t>2, 4, 8, 16, 32, … </a:t>
              </a:r>
              <a:endParaRPr/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579368" y="1845821"/>
              <a:ext cx="1712188" cy="411480"/>
            </a:xfrm>
            <a:prstGeom prst="roundRect">
              <a:avLst>
                <a:gd fmla="val 16667" name="adj"/>
              </a:avLst>
            </a:prstGeom>
            <a:solidFill>
              <a:srgbClr val="D9F3F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rPr>
                <a:t>2, 4, 6, 8, 10, … </a:t>
              </a:r>
              <a:endParaRPr/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2435339" y="1845821"/>
              <a:ext cx="1645920" cy="411480"/>
            </a:xfrm>
            <a:prstGeom prst="roundRect">
              <a:avLst>
                <a:gd fmla="val 16667" name="adj"/>
              </a:avLst>
            </a:prstGeom>
            <a:solidFill>
              <a:srgbClr val="FCD6E3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rPr>
                <a:t>2, 4, 6, 10, 16, … </a:t>
              </a: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422890" y="1313870"/>
              <a:ext cx="1645920" cy="411480"/>
            </a:xfrm>
            <a:prstGeom prst="roundRect">
              <a:avLst>
                <a:gd fmla="val 16667" name="adj"/>
              </a:avLst>
            </a:prstGeom>
            <a:solidFill>
              <a:srgbClr val="FEEAD1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rPr>
                <a:t>4, 6, 8, 10, 12, … </a:t>
              </a:r>
              <a:endParaRPr/>
            </a:p>
          </p:txBody>
        </p:sp>
      </p:grpSp>
      <p:sp>
        <p:nvSpPr>
          <p:cNvPr id="45" name="Google Shape;45;p7"/>
          <p:cNvSpPr txBox="1"/>
          <p:nvPr/>
        </p:nvSpPr>
        <p:spPr>
          <a:xfrm>
            <a:off x="4852101" y="924804"/>
            <a:ext cx="3891600" cy="4218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What is the rule for the nth term of  this sequence?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7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table may help you.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Link the features of the tile pattern with the nth term you found.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6" name="Google Shape;46;p7"/>
          <p:cNvGrpSpPr/>
          <p:nvPr/>
        </p:nvGrpSpPr>
        <p:grpSpPr>
          <a:xfrm>
            <a:off x="5244801" y="1290017"/>
            <a:ext cx="3127923" cy="758487"/>
            <a:chOff x="5077823" y="1313870"/>
            <a:chExt cx="3565590" cy="864616"/>
          </a:xfrm>
        </p:grpSpPr>
        <p:grpSp>
          <p:nvGrpSpPr>
            <p:cNvPr id="47" name="Google Shape;47;p7"/>
            <p:cNvGrpSpPr/>
            <p:nvPr/>
          </p:nvGrpSpPr>
          <p:grpSpPr>
            <a:xfrm>
              <a:off x="5077823" y="1744581"/>
              <a:ext cx="648000" cy="433905"/>
              <a:chOff x="5077823" y="1744581"/>
              <a:chExt cx="648000" cy="433905"/>
            </a:xfrm>
          </p:grpSpPr>
          <p:sp>
            <p:nvSpPr>
              <p:cNvPr id="48" name="Google Shape;48;p7"/>
              <p:cNvSpPr/>
              <p:nvPr/>
            </p:nvSpPr>
            <p:spPr>
              <a:xfrm>
                <a:off x="5077823" y="1962486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7"/>
              <p:cNvSpPr/>
              <p:nvPr/>
            </p:nvSpPr>
            <p:spPr>
              <a:xfrm>
                <a:off x="5293823" y="1962486"/>
                <a:ext cx="216000" cy="2160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7"/>
              <p:cNvSpPr/>
              <p:nvPr/>
            </p:nvSpPr>
            <p:spPr>
              <a:xfrm>
                <a:off x="5293084" y="1744581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7"/>
              <p:cNvSpPr/>
              <p:nvPr/>
            </p:nvSpPr>
            <p:spPr>
              <a:xfrm>
                <a:off x="5509823" y="1962486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7"/>
            <p:cNvGrpSpPr/>
            <p:nvPr/>
          </p:nvGrpSpPr>
          <p:grpSpPr>
            <a:xfrm>
              <a:off x="5889357" y="1527746"/>
              <a:ext cx="1080000" cy="648000"/>
              <a:chOff x="5889357" y="1527746"/>
              <a:chExt cx="1080000" cy="648000"/>
            </a:xfrm>
          </p:grpSpPr>
          <p:sp>
            <p:nvSpPr>
              <p:cNvPr id="53" name="Google Shape;53;p7"/>
              <p:cNvSpPr/>
              <p:nvPr/>
            </p:nvSpPr>
            <p:spPr>
              <a:xfrm>
                <a:off x="6105357" y="1959746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7"/>
              <p:cNvSpPr/>
              <p:nvPr/>
            </p:nvSpPr>
            <p:spPr>
              <a:xfrm>
                <a:off x="6321357" y="1959746"/>
                <a:ext cx="216000" cy="2160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7"/>
              <p:cNvSpPr/>
              <p:nvPr/>
            </p:nvSpPr>
            <p:spPr>
              <a:xfrm>
                <a:off x="6320618" y="1743746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7"/>
              <p:cNvSpPr/>
              <p:nvPr/>
            </p:nvSpPr>
            <p:spPr>
              <a:xfrm>
                <a:off x="6537357" y="1959746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7"/>
              <p:cNvSpPr/>
              <p:nvPr/>
            </p:nvSpPr>
            <p:spPr>
              <a:xfrm>
                <a:off x="5889357" y="1959746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7"/>
              <p:cNvSpPr/>
              <p:nvPr/>
            </p:nvSpPr>
            <p:spPr>
              <a:xfrm>
                <a:off x="6320618" y="1527746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7"/>
              <p:cNvSpPr/>
              <p:nvPr/>
            </p:nvSpPr>
            <p:spPr>
              <a:xfrm>
                <a:off x="6753357" y="1959746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oogle Shape;60;p7"/>
            <p:cNvGrpSpPr/>
            <p:nvPr/>
          </p:nvGrpSpPr>
          <p:grpSpPr>
            <a:xfrm>
              <a:off x="7131413" y="1313870"/>
              <a:ext cx="1512000" cy="859751"/>
              <a:chOff x="7134369" y="1328024"/>
              <a:chExt cx="1512000" cy="859751"/>
            </a:xfrm>
          </p:grpSpPr>
          <p:sp>
            <p:nvSpPr>
              <p:cNvPr id="61" name="Google Shape;61;p7"/>
              <p:cNvSpPr/>
              <p:nvPr/>
            </p:nvSpPr>
            <p:spPr>
              <a:xfrm>
                <a:off x="7566369" y="1971775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7"/>
              <p:cNvSpPr/>
              <p:nvPr/>
            </p:nvSpPr>
            <p:spPr>
              <a:xfrm>
                <a:off x="7782369" y="1971775"/>
                <a:ext cx="216000" cy="2160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7"/>
              <p:cNvSpPr/>
              <p:nvPr/>
            </p:nvSpPr>
            <p:spPr>
              <a:xfrm>
                <a:off x="7782369" y="1755775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7"/>
              <p:cNvSpPr/>
              <p:nvPr/>
            </p:nvSpPr>
            <p:spPr>
              <a:xfrm>
                <a:off x="7998369" y="1971775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7"/>
              <p:cNvSpPr/>
              <p:nvPr/>
            </p:nvSpPr>
            <p:spPr>
              <a:xfrm>
                <a:off x="7350369" y="1971775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7"/>
              <p:cNvSpPr/>
              <p:nvPr/>
            </p:nvSpPr>
            <p:spPr>
              <a:xfrm>
                <a:off x="7782369" y="1537564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7"/>
              <p:cNvSpPr/>
              <p:nvPr/>
            </p:nvSpPr>
            <p:spPr>
              <a:xfrm>
                <a:off x="8214369" y="1971775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7"/>
              <p:cNvSpPr/>
              <p:nvPr/>
            </p:nvSpPr>
            <p:spPr>
              <a:xfrm>
                <a:off x="8430369" y="1971775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7"/>
              <p:cNvSpPr/>
              <p:nvPr/>
            </p:nvSpPr>
            <p:spPr>
              <a:xfrm>
                <a:off x="7134369" y="1971775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7782368" y="1328024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aphicFrame>
        <p:nvGraphicFramePr>
          <p:cNvPr id="71" name="Google Shape;71;p7"/>
          <p:cNvGraphicFramePr/>
          <p:nvPr/>
        </p:nvGraphicFramePr>
        <p:xfrm>
          <a:off x="4852102" y="24244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{EFD7FB23-3EB6-415B-AF89-A71F9235C060}</a:tableStyleId>
              </a:tblPr>
              <a:tblGrid>
                <a:gridCol w="2177000"/>
                <a:gridCol w="342925"/>
                <a:gridCol w="342925"/>
                <a:gridCol w="342925"/>
                <a:gridCol w="342925"/>
                <a:gridCol w="342925"/>
              </a:tblGrid>
              <a:tr h="27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Pattern number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Shaded squares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Unshaded squares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squares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2" name="Google Shape;72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Write the nth term of a linear sequence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78" name="Google Shape;78;p8"/>
          <p:cNvSpPr txBox="1"/>
          <p:nvPr>
            <p:ph idx="1" type="body"/>
          </p:nvPr>
        </p:nvSpPr>
        <p:spPr>
          <a:xfrm>
            <a:off x="458974" y="924806"/>
            <a:ext cx="3893569" cy="37722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5" r="0" t="-16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80" name="Google Shape;80;p8"/>
          <p:cNvSpPr txBox="1"/>
          <p:nvPr/>
        </p:nvSpPr>
        <p:spPr>
          <a:xfrm>
            <a:off x="4698460" y="924805"/>
            <a:ext cx="4066161" cy="37722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802" r="-933" t="-16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1" name="Google Shape;81;p8"/>
          <p:cNvSpPr/>
          <p:nvPr/>
        </p:nvSpPr>
        <p:spPr>
          <a:xfrm>
            <a:off x="1105232" y="1250508"/>
            <a:ext cx="3340309" cy="876418"/>
          </a:xfrm>
          <a:prstGeom prst="wedgeRoundRectCallout">
            <a:avLst>
              <a:gd fmla="val -54275" name="adj1"/>
              <a:gd fmla="val -43490" name="adj2"/>
              <a:gd fmla="val 16667" name="adj3"/>
            </a:avLst>
          </a:prstGeom>
          <a:blipFill rotWithShape="1">
            <a:blip r:embed="rId5">
              <a:alphaModFix/>
            </a:blip>
            <a:stretch>
              <a:fillRect b="0" l="0" r="-2172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4698460" y="1205677"/>
            <a:ext cx="2470866" cy="335477"/>
          </a:xfrm>
          <a:prstGeom prst="roundRect">
            <a:avLst>
              <a:gd fmla="val 16667" name="adj"/>
            </a:avLst>
          </a:prstGeom>
          <a:solidFill>
            <a:srgbClr val="FCD6E3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3.5, 4, 4.5, 5, 5.5, … </a:t>
            </a:r>
            <a:endParaRPr/>
          </a:p>
        </p:txBody>
      </p:sp>
      <p:sp>
        <p:nvSpPr>
          <p:cNvPr id="83" name="Google Shape;83;p8"/>
          <p:cNvSpPr/>
          <p:nvPr/>
        </p:nvSpPr>
        <p:spPr>
          <a:xfrm>
            <a:off x="4698460" y="1715261"/>
            <a:ext cx="2470866" cy="335477"/>
          </a:xfrm>
          <a:prstGeom prst="roundRect">
            <a:avLst>
              <a:gd fmla="val 16667" name="adj"/>
            </a:avLst>
          </a:prstGeom>
          <a:solidFill>
            <a:srgbClr val="FCD6E3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0.8, 1.3, 1.8, 2.3, 2.8, … </a:t>
            </a:r>
            <a:endParaRPr/>
          </a:p>
        </p:txBody>
      </p:sp>
      <p:sp>
        <p:nvSpPr>
          <p:cNvPr id="84" name="Google Shape;84;p8"/>
          <p:cNvSpPr/>
          <p:nvPr/>
        </p:nvSpPr>
        <p:spPr>
          <a:xfrm>
            <a:off x="4698460" y="2224845"/>
            <a:ext cx="2470866" cy="335477"/>
          </a:xfrm>
          <a:prstGeom prst="roundRect">
            <a:avLst>
              <a:gd fmla="val 16667" name="adj"/>
            </a:avLst>
          </a:prstGeom>
          <a:solidFill>
            <a:srgbClr val="FCD6E3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5.3, 10.3, 15.3, 20.3, 25.3, … </a:t>
            </a:r>
            <a:endParaRPr/>
          </a:p>
        </p:txBody>
      </p:sp>
      <p:sp>
        <p:nvSpPr>
          <p:cNvPr id="85" name="Google Shape;85;p8"/>
          <p:cNvSpPr/>
          <p:nvPr/>
        </p:nvSpPr>
        <p:spPr>
          <a:xfrm>
            <a:off x="7742413" y="1205677"/>
            <a:ext cx="1069072" cy="335477"/>
          </a:xfrm>
          <a:prstGeom prst="roundRect">
            <a:avLst>
              <a:gd fmla="val 16667" name="adj"/>
            </a:avLst>
          </a:prstGeom>
          <a:solidFill>
            <a:srgbClr val="E0F1DA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5n + 0.3</a:t>
            </a:r>
            <a:endParaRPr/>
          </a:p>
        </p:txBody>
      </p:sp>
      <p:sp>
        <p:nvSpPr>
          <p:cNvPr id="86" name="Google Shape;86;p8"/>
          <p:cNvSpPr/>
          <p:nvPr/>
        </p:nvSpPr>
        <p:spPr>
          <a:xfrm>
            <a:off x="7742413" y="2224845"/>
            <a:ext cx="1069072" cy="335477"/>
          </a:xfrm>
          <a:prstGeom prst="roundRect">
            <a:avLst>
              <a:gd fmla="val 16667" name="adj"/>
            </a:avLst>
          </a:prstGeom>
          <a:solidFill>
            <a:srgbClr val="E0F1DA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0.5n + 0.3</a:t>
            </a:r>
            <a:endParaRPr/>
          </a:p>
        </p:txBody>
      </p:sp>
      <p:sp>
        <p:nvSpPr>
          <p:cNvPr id="87" name="Google Shape;87;p8"/>
          <p:cNvSpPr/>
          <p:nvPr/>
        </p:nvSpPr>
        <p:spPr>
          <a:xfrm>
            <a:off x="7742413" y="1715261"/>
            <a:ext cx="1069072" cy="335477"/>
          </a:xfrm>
          <a:prstGeom prst="roundRect">
            <a:avLst>
              <a:gd fmla="val 16667" name="adj"/>
            </a:avLst>
          </a:prstGeom>
          <a:solidFill>
            <a:srgbClr val="E0F1DA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0.5n + 3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3" name="Google Shape;93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4" name="Google Shape;94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Write the nth term of a linear sequence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100" name="Google Shape;100;p10"/>
          <p:cNvSpPr txBox="1"/>
          <p:nvPr>
            <p:ph idx="1" type="body"/>
          </p:nvPr>
        </p:nvSpPr>
        <p:spPr>
          <a:xfrm>
            <a:off x="458974" y="924805"/>
            <a:ext cx="3993957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5813" l="-3808" r="-2221" t="-159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" name="Google Shape;101;p10"/>
          <p:cNvGrpSpPr/>
          <p:nvPr/>
        </p:nvGrpSpPr>
        <p:grpSpPr>
          <a:xfrm>
            <a:off x="738393" y="1282066"/>
            <a:ext cx="3501891" cy="943431"/>
            <a:chOff x="579368" y="1313870"/>
            <a:chExt cx="3501891" cy="943431"/>
          </a:xfrm>
        </p:grpSpPr>
        <p:sp>
          <p:nvSpPr>
            <p:cNvPr id="102" name="Google Shape;102;p10"/>
            <p:cNvSpPr/>
            <p:nvPr/>
          </p:nvSpPr>
          <p:spPr>
            <a:xfrm>
              <a:off x="579738" y="1313870"/>
              <a:ext cx="1712188" cy="411480"/>
            </a:xfrm>
            <a:prstGeom prst="roundRect">
              <a:avLst>
                <a:gd fmla="val 16667" name="adj"/>
              </a:avLst>
            </a:prstGeom>
            <a:solidFill>
              <a:srgbClr val="E0F1DA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rPr>
                <a:t>2, 4, 8, 16, 32, … </a:t>
              </a: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579368" y="1845821"/>
              <a:ext cx="1712188" cy="411480"/>
            </a:xfrm>
            <a:prstGeom prst="roundRect">
              <a:avLst>
                <a:gd fmla="val 16667" name="adj"/>
              </a:avLst>
            </a:prstGeom>
            <a:solidFill>
              <a:srgbClr val="D9F3F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rPr>
                <a:t>2, 4, 6, 8, 10, … </a:t>
              </a: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2435339" y="1845821"/>
              <a:ext cx="1645920" cy="411480"/>
            </a:xfrm>
            <a:prstGeom prst="roundRect">
              <a:avLst>
                <a:gd fmla="val 16667" name="adj"/>
              </a:avLst>
            </a:prstGeom>
            <a:solidFill>
              <a:srgbClr val="FCD6E3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rPr>
                <a:t>2, 4, 6, 10, 16, … </a:t>
              </a: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2422890" y="1313870"/>
              <a:ext cx="1645920" cy="411480"/>
            </a:xfrm>
            <a:prstGeom prst="roundRect">
              <a:avLst>
                <a:gd fmla="val 16667" name="adj"/>
              </a:avLst>
            </a:prstGeom>
            <a:solidFill>
              <a:srgbClr val="FEEAD1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rPr>
                <a:t>4, 6, 8, 10, 12, … </a:t>
              </a:r>
              <a:endParaRPr/>
            </a:p>
          </p:txBody>
        </p:sp>
      </p:grpSp>
      <p:sp>
        <p:nvSpPr>
          <p:cNvPr id="106" name="Google Shape;106;p10"/>
          <p:cNvSpPr txBox="1"/>
          <p:nvPr/>
        </p:nvSpPr>
        <p:spPr>
          <a:xfrm>
            <a:off x="4852101" y="924804"/>
            <a:ext cx="3891600" cy="4218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What is the rule for the nth term of  this sequence?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7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table may help you.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Link the features of the tile pattern with the nth term you found.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7" name="Google Shape;107;p10"/>
          <p:cNvGrpSpPr/>
          <p:nvPr/>
        </p:nvGrpSpPr>
        <p:grpSpPr>
          <a:xfrm>
            <a:off x="5244801" y="1290017"/>
            <a:ext cx="3127923" cy="758487"/>
            <a:chOff x="5077823" y="1313870"/>
            <a:chExt cx="3565590" cy="864616"/>
          </a:xfrm>
        </p:grpSpPr>
        <p:grpSp>
          <p:nvGrpSpPr>
            <p:cNvPr id="108" name="Google Shape;108;p10"/>
            <p:cNvGrpSpPr/>
            <p:nvPr/>
          </p:nvGrpSpPr>
          <p:grpSpPr>
            <a:xfrm>
              <a:off x="5077823" y="1744581"/>
              <a:ext cx="648000" cy="433905"/>
              <a:chOff x="5077823" y="1744581"/>
              <a:chExt cx="648000" cy="433905"/>
            </a:xfrm>
          </p:grpSpPr>
          <p:sp>
            <p:nvSpPr>
              <p:cNvPr id="109" name="Google Shape;109;p10"/>
              <p:cNvSpPr/>
              <p:nvPr/>
            </p:nvSpPr>
            <p:spPr>
              <a:xfrm>
                <a:off x="5077823" y="1962486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0"/>
              <p:cNvSpPr/>
              <p:nvPr/>
            </p:nvSpPr>
            <p:spPr>
              <a:xfrm>
                <a:off x="5293823" y="1962486"/>
                <a:ext cx="216000" cy="2160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0"/>
              <p:cNvSpPr/>
              <p:nvPr/>
            </p:nvSpPr>
            <p:spPr>
              <a:xfrm>
                <a:off x="5293084" y="1744581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0"/>
              <p:cNvSpPr/>
              <p:nvPr/>
            </p:nvSpPr>
            <p:spPr>
              <a:xfrm>
                <a:off x="5509823" y="1962486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" name="Google Shape;113;p10"/>
            <p:cNvGrpSpPr/>
            <p:nvPr/>
          </p:nvGrpSpPr>
          <p:grpSpPr>
            <a:xfrm>
              <a:off x="5889357" y="1527746"/>
              <a:ext cx="1080000" cy="648000"/>
              <a:chOff x="5889357" y="1527746"/>
              <a:chExt cx="1080000" cy="648000"/>
            </a:xfrm>
          </p:grpSpPr>
          <p:sp>
            <p:nvSpPr>
              <p:cNvPr id="114" name="Google Shape;114;p10"/>
              <p:cNvSpPr/>
              <p:nvPr/>
            </p:nvSpPr>
            <p:spPr>
              <a:xfrm>
                <a:off x="6105357" y="1959746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0"/>
              <p:cNvSpPr/>
              <p:nvPr/>
            </p:nvSpPr>
            <p:spPr>
              <a:xfrm>
                <a:off x="6321357" y="1959746"/>
                <a:ext cx="216000" cy="2160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0"/>
              <p:cNvSpPr/>
              <p:nvPr/>
            </p:nvSpPr>
            <p:spPr>
              <a:xfrm>
                <a:off x="6320618" y="1743746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0"/>
              <p:cNvSpPr/>
              <p:nvPr/>
            </p:nvSpPr>
            <p:spPr>
              <a:xfrm>
                <a:off x="6537357" y="1959746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0"/>
              <p:cNvSpPr/>
              <p:nvPr/>
            </p:nvSpPr>
            <p:spPr>
              <a:xfrm>
                <a:off x="5889357" y="1959746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0"/>
              <p:cNvSpPr/>
              <p:nvPr/>
            </p:nvSpPr>
            <p:spPr>
              <a:xfrm>
                <a:off x="6320618" y="1527746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0"/>
              <p:cNvSpPr/>
              <p:nvPr/>
            </p:nvSpPr>
            <p:spPr>
              <a:xfrm>
                <a:off x="6753357" y="1959746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121;p10"/>
            <p:cNvGrpSpPr/>
            <p:nvPr/>
          </p:nvGrpSpPr>
          <p:grpSpPr>
            <a:xfrm>
              <a:off x="7131413" y="1313870"/>
              <a:ext cx="1512000" cy="859751"/>
              <a:chOff x="7134369" y="1328024"/>
              <a:chExt cx="1512000" cy="859751"/>
            </a:xfrm>
          </p:grpSpPr>
          <p:sp>
            <p:nvSpPr>
              <p:cNvPr id="122" name="Google Shape;122;p10"/>
              <p:cNvSpPr/>
              <p:nvPr/>
            </p:nvSpPr>
            <p:spPr>
              <a:xfrm>
                <a:off x="7566369" y="1971775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0"/>
              <p:cNvSpPr/>
              <p:nvPr/>
            </p:nvSpPr>
            <p:spPr>
              <a:xfrm>
                <a:off x="7782369" y="1971775"/>
                <a:ext cx="216000" cy="2160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0"/>
              <p:cNvSpPr/>
              <p:nvPr/>
            </p:nvSpPr>
            <p:spPr>
              <a:xfrm>
                <a:off x="7782369" y="1755775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0"/>
              <p:cNvSpPr/>
              <p:nvPr/>
            </p:nvSpPr>
            <p:spPr>
              <a:xfrm>
                <a:off x="7998369" y="1971775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0"/>
              <p:cNvSpPr/>
              <p:nvPr/>
            </p:nvSpPr>
            <p:spPr>
              <a:xfrm>
                <a:off x="7350369" y="1971775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0"/>
              <p:cNvSpPr/>
              <p:nvPr/>
            </p:nvSpPr>
            <p:spPr>
              <a:xfrm>
                <a:off x="7782369" y="1537564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0"/>
              <p:cNvSpPr/>
              <p:nvPr/>
            </p:nvSpPr>
            <p:spPr>
              <a:xfrm>
                <a:off x="8214369" y="1971775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0"/>
              <p:cNvSpPr/>
              <p:nvPr/>
            </p:nvSpPr>
            <p:spPr>
              <a:xfrm>
                <a:off x="8430369" y="1971775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0"/>
              <p:cNvSpPr/>
              <p:nvPr/>
            </p:nvSpPr>
            <p:spPr>
              <a:xfrm>
                <a:off x="7134369" y="1971775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0"/>
              <p:cNvSpPr/>
              <p:nvPr/>
            </p:nvSpPr>
            <p:spPr>
              <a:xfrm>
                <a:off x="7782368" y="1328024"/>
                <a:ext cx="216000" cy="216000"/>
              </a:xfrm>
              <a:prstGeom prst="rect">
                <a:avLst/>
              </a:prstGeom>
              <a:solidFill>
                <a:srgbClr val="C8C4E8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aphicFrame>
        <p:nvGraphicFramePr>
          <p:cNvPr id="132" name="Google Shape;132;p10"/>
          <p:cNvGraphicFramePr/>
          <p:nvPr/>
        </p:nvGraphicFramePr>
        <p:xfrm>
          <a:off x="4852102" y="24244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{EFD7FB23-3EB6-415B-AF89-A71F9235C060}</a:tableStyleId>
              </a:tblPr>
              <a:tblGrid>
                <a:gridCol w="2177000"/>
                <a:gridCol w="342925"/>
                <a:gridCol w="342925"/>
                <a:gridCol w="342925"/>
                <a:gridCol w="342925"/>
                <a:gridCol w="342925"/>
              </a:tblGrid>
              <a:tr h="27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Pattern number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Shaded squares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Unshaded squares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squares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3" name="Google Shape;133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134" name="Google Shape;134;p10"/>
          <p:cNvSpPr txBox="1"/>
          <p:nvPr/>
        </p:nvSpPr>
        <p:spPr>
          <a:xfrm>
            <a:off x="2154366" y="3099785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4n</a:t>
            </a:r>
            <a:endParaRPr/>
          </a:p>
        </p:txBody>
      </p:sp>
      <p:sp>
        <p:nvSpPr>
          <p:cNvPr id="135" name="Google Shape;135;p10"/>
          <p:cNvSpPr txBox="1"/>
          <p:nvPr/>
        </p:nvSpPr>
        <p:spPr>
          <a:xfrm>
            <a:off x="2243506" y="3577229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4n + 3</a:t>
            </a:r>
            <a:endParaRPr/>
          </a:p>
        </p:txBody>
      </p:sp>
      <p:sp>
        <p:nvSpPr>
          <p:cNvPr id="136" name="Google Shape;136;p10"/>
          <p:cNvSpPr txBox="1"/>
          <p:nvPr/>
        </p:nvSpPr>
        <p:spPr>
          <a:xfrm>
            <a:off x="2255956" y="4049418"/>
            <a:ext cx="1002343" cy="3385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7854" l="-2498" r="0" t="-35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7" name="Google Shape;137;p10"/>
          <p:cNvSpPr txBox="1"/>
          <p:nvPr/>
        </p:nvSpPr>
        <p:spPr>
          <a:xfrm>
            <a:off x="4760318" y="4349447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Shaded squares = 3n Unshaded square = 1</a:t>
            </a:r>
            <a:endParaRPr/>
          </a:p>
        </p:txBody>
      </p:sp>
      <p:sp>
        <p:nvSpPr>
          <p:cNvPr id="138" name="Google Shape;138;p10"/>
          <p:cNvSpPr/>
          <p:nvPr/>
        </p:nvSpPr>
        <p:spPr>
          <a:xfrm>
            <a:off x="2512497" y="1256554"/>
            <a:ext cx="1800659" cy="478406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0"/>
          <p:cNvSpPr/>
          <p:nvPr/>
        </p:nvSpPr>
        <p:spPr>
          <a:xfrm>
            <a:off x="682588" y="1788505"/>
            <a:ext cx="1800659" cy="478406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0"/>
          <p:cNvSpPr txBox="1"/>
          <p:nvPr/>
        </p:nvSpPr>
        <p:spPr>
          <a:xfrm>
            <a:off x="7055387" y="2756443"/>
            <a:ext cx="2751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41" name="Google Shape;141;p10"/>
          <p:cNvSpPr txBox="1"/>
          <p:nvPr/>
        </p:nvSpPr>
        <p:spPr>
          <a:xfrm>
            <a:off x="7398478" y="2756443"/>
            <a:ext cx="2751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142" name="Google Shape;142;p10"/>
          <p:cNvSpPr txBox="1"/>
          <p:nvPr/>
        </p:nvSpPr>
        <p:spPr>
          <a:xfrm>
            <a:off x="7749520" y="2756443"/>
            <a:ext cx="2751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/>
          </a:p>
        </p:txBody>
      </p:sp>
      <p:sp>
        <p:nvSpPr>
          <p:cNvPr id="143" name="Google Shape;143;p10"/>
          <p:cNvSpPr txBox="1"/>
          <p:nvPr/>
        </p:nvSpPr>
        <p:spPr>
          <a:xfrm>
            <a:off x="8049408" y="2756443"/>
            <a:ext cx="42604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/>
          </a:p>
        </p:txBody>
      </p:sp>
      <p:sp>
        <p:nvSpPr>
          <p:cNvPr id="144" name="Google Shape;144;p10"/>
          <p:cNvSpPr txBox="1"/>
          <p:nvPr/>
        </p:nvSpPr>
        <p:spPr>
          <a:xfrm>
            <a:off x="8356377" y="2756443"/>
            <a:ext cx="54271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3n</a:t>
            </a:r>
            <a:endParaRPr/>
          </a:p>
        </p:txBody>
      </p:sp>
      <p:sp>
        <p:nvSpPr>
          <p:cNvPr id="145" name="Google Shape;145;p10"/>
          <p:cNvSpPr txBox="1"/>
          <p:nvPr/>
        </p:nvSpPr>
        <p:spPr>
          <a:xfrm>
            <a:off x="7077425" y="3099785"/>
            <a:ext cx="2751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46" name="Google Shape;146;p10"/>
          <p:cNvSpPr txBox="1"/>
          <p:nvPr/>
        </p:nvSpPr>
        <p:spPr>
          <a:xfrm>
            <a:off x="7419053" y="3109200"/>
            <a:ext cx="2751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47" name="Google Shape;147;p10"/>
          <p:cNvSpPr txBox="1"/>
          <p:nvPr/>
        </p:nvSpPr>
        <p:spPr>
          <a:xfrm>
            <a:off x="7760681" y="3110664"/>
            <a:ext cx="2751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48" name="Google Shape;148;p10"/>
          <p:cNvSpPr txBox="1"/>
          <p:nvPr/>
        </p:nvSpPr>
        <p:spPr>
          <a:xfrm>
            <a:off x="8102309" y="3112128"/>
            <a:ext cx="2751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49" name="Google Shape;149;p10"/>
          <p:cNvSpPr txBox="1"/>
          <p:nvPr/>
        </p:nvSpPr>
        <p:spPr>
          <a:xfrm>
            <a:off x="8443937" y="3113592"/>
            <a:ext cx="2751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50" name="Google Shape;150;p10"/>
          <p:cNvSpPr txBox="1"/>
          <p:nvPr/>
        </p:nvSpPr>
        <p:spPr>
          <a:xfrm>
            <a:off x="7042434" y="3420026"/>
            <a:ext cx="2751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51" name="Google Shape;151;p10"/>
          <p:cNvSpPr txBox="1"/>
          <p:nvPr/>
        </p:nvSpPr>
        <p:spPr>
          <a:xfrm>
            <a:off x="7390844" y="3434105"/>
            <a:ext cx="2751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152" name="Google Shape;152;p10"/>
          <p:cNvSpPr txBox="1"/>
          <p:nvPr/>
        </p:nvSpPr>
        <p:spPr>
          <a:xfrm>
            <a:off x="7684802" y="3432282"/>
            <a:ext cx="40912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/>
          </a:p>
        </p:txBody>
      </p:sp>
      <p:sp>
        <p:nvSpPr>
          <p:cNvPr id="153" name="Google Shape;153;p10"/>
          <p:cNvSpPr txBox="1"/>
          <p:nvPr/>
        </p:nvSpPr>
        <p:spPr>
          <a:xfrm>
            <a:off x="8034418" y="3430459"/>
            <a:ext cx="40912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/>
          </a:p>
        </p:txBody>
      </p:sp>
      <p:sp>
        <p:nvSpPr>
          <p:cNvPr id="154" name="Google Shape;154;p10"/>
          <p:cNvSpPr txBox="1"/>
          <p:nvPr/>
        </p:nvSpPr>
        <p:spPr>
          <a:xfrm>
            <a:off x="8320426" y="3460440"/>
            <a:ext cx="5427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3n+1</a:t>
            </a:r>
            <a:endParaRPr/>
          </a:p>
        </p:txBody>
      </p:sp>
      <p:sp>
        <p:nvSpPr>
          <p:cNvPr id="155" name="Google Shape;155;p10"/>
          <p:cNvSpPr txBox="1"/>
          <p:nvPr/>
        </p:nvSpPr>
        <p:spPr>
          <a:xfrm>
            <a:off x="6390374" y="1140511"/>
            <a:ext cx="7506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3n+1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Write the nth term of a linear sequence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161" name="Google Shape;161;p11"/>
          <p:cNvSpPr txBox="1"/>
          <p:nvPr>
            <p:ph idx="1" type="body"/>
          </p:nvPr>
        </p:nvSpPr>
        <p:spPr>
          <a:xfrm>
            <a:off x="458974" y="924806"/>
            <a:ext cx="3893569" cy="37722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5" r="0" t="-16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62" name="Google Shape;162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4698460" y="924805"/>
            <a:ext cx="4066161" cy="37722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802" r="-933" t="-16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105232" y="1250508"/>
            <a:ext cx="3340309" cy="876418"/>
          </a:xfrm>
          <a:prstGeom prst="wedgeRoundRectCallout">
            <a:avLst>
              <a:gd fmla="val -54275" name="adj1"/>
              <a:gd fmla="val -43490" name="adj2"/>
              <a:gd fmla="val 16667" name="adj3"/>
            </a:avLst>
          </a:prstGeom>
          <a:blipFill rotWithShape="1">
            <a:blip r:embed="rId5">
              <a:alphaModFix/>
            </a:blip>
            <a:stretch>
              <a:fillRect b="0" l="0" r="-2172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4698460" y="1205677"/>
            <a:ext cx="2470866" cy="335477"/>
          </a:xfrm>
          <a:prstGeom prst="roundRect">
            <a:avLst>
              <a:gd fmla="val 16667" name="adj"/>
            </a:avLst>
          </a:prstGeom>
          <a:solidFill>
            <a:srgbClr val="FCD6E3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3.5, 4, 4.5, 5, 5.5, … </a:t>
            </a: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4698460" y="1715261"/>
            <a:ext cx="2470866" cy="335477"/>
          </a:xfrm>
          <a:prstGeom prst="roundRect">
            <a:avLst>
              <a:gd fmla="val 16667" name="adj"/>
            </a:avLst>
          </a:prstGeom>
          <a:solidFill>
            <a:srgbClr val="FCD6E3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0.8, 1.3, 1.8, 2.3, 2.8, … </a:t>
            </a:r>
            <a:endParaRPr/>
          </a:p>
        </p:txBody>
      </p:sp>
      <p:sp>
        <p:nvSpPr>
          <p:cNvPr id="167" name="Google Shape;167;p11"/>
          <p:cNvSpPr/>
          <p:nvPr/>
        </p:nvSpPr>
        <p:spPr>
          <a:xfrm>
            <a:off x="4698460" y="2224845"/>
            <a:ext cx="2470866" cy="335477"/>
          </a:xfrm>
          <a:prstGeom prst="roundRect">
            <a:avLst>
              <a:gd fmla="val 16667" name="adj"/>
            </a:avLst>
          </a:prstGeom>
          <a:solidFill>
            <a:srgbClr val="FCD6E3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5.3, 10.3, 15.3, 20.3, 25.3, … </a:t>
            </a:r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7742413" y="1205677"/>
            <a:ext cx="1069072" cy="335477"/>
          </a:xfrm>
          <a:prstGeom prst="roundRect">
            <a:avLst>
              <a:gd fmla="val 16667" name="adj"/>
            </a:avLst>
          </a:prstGeom>
          <a:solidFill>
            <a:srgbClr val="E0F1DA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5n + 0.3</a:t>
            </a:r>
            <a:endParaRPr/>
          </a:p>
        </p:txBody>
      </p:sp>
      <p:sp>
        <p:nvSpPr>
          <p:cNvPr id="169" name="Google Shape;169;p11"/>
          <p:cNvSpPr/>
          <p:nvPr/>
        </p:nvSpPr>
        <p:spPr>
          <a:xfrm>
            <a:off x="7742413" y="2224845"/>
            <a:ext cx="1069072" cy="335477"/>
          </a:xfrm>
          <a:prstGeom prst="roundRect">
            <a:avLst>
              <a:gd fmla="val 16667" name="adj"/>
            </a:avLst>
          </a:prstGeom>
          <a:solidFill>
            <a:srgbClr val="E0F1DA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0.5n + 0.3</a:t>
            </a:r>
            <a:endParaRPr/>
          </a:p>
        </p:txBody>
      </p:sp>
      <p:sp>
        <p:nvSpPr>
          <p:cNvPr id="170" name="Google Shape;170;p11"/>
          <p:cNvSpPr/>
          <p:nvPr/>
        </p:nvSpPr>
        <p:spPr>
          <a:xfrm>
            <a:off x="7742413" y="1715261"/>
            <a:ext cx="1069072" cy="335477"/>
          </a:xfrm>
          <a:prstGeom prst="roundRect">
            <a:avLst>
              <a:gd fmla="val 16667" name="adj"/>
            </a:avLst>
          </a:prstGeom>
          <a:solidFill>
            <a:srgbClr val="E0F1DA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0.5n + 3</a:t>
            </a:r>
            <a:endParaRPr/>
          </a:p>
        </p:txBody>
      </p:sp>
      <p:sp>
        <p:nvSpPr>
          <p:cNvPr id="171" name="Google Shape;171;p11"/>
          <p:cNvSpPr txBox="1"/>
          <p:nvPr/>
        </p:nvSpPr>
        <p:spPr>
          <a:xfrm>
            <a:off x="2077546" y="3192780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-2n + 9</a:t>
            </a:r>
            <a:endParaRPr/>
          </a:p>
        </p:txBody>
      </p:sp>
      <p:sp>
        <p:nvSpPr>
          <p:cNvPr id="172" name="Google Shape;172;p11"/>
          <p:cNvSpPr txBox="1"/>
          <p:nvPr/>
        </p:nvSpPr>
        <p:spPr>
          <a:xfrm>
            <a:off x="6740070" y="3311174"/>
            <a:ext cx="1002343" cy="33855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2219" l="-2498" r="0" t="-37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3" name="Google Shape;173;p11"/>
          <p:cNvSpPr txBox="1"/>
          <p:nvPr/>
        </p:nvSpPr>
        <p:spPr>
          <a:xfrm>
            <a:off x="3312807" y="3687170"/>
            <a:ext cx="1118147" cy="33855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7854" l="0" r="0" t="-35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4" name="Google Shape;174;p11"/>
          <p:cNvSpPr txBox="1"/>
          <p:nvPr/>
        </p:nvSpPr>
        <p:spPr>
          <a:xfrm>
            <a:off x="2826222" y="4165576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-3n + 3</a:t>
            </a:r>
            <a:endParaRPr/>
          </a:p>
        </p:txBody>
      </p:sp>
      <p:sp>
        <p:nvSpPr>
          <p:cNvPr id="175" name="Google Shape;175;p11"/>
          <p:cNvSpPr txBox="1"/>
          <p:nvPr/>
        </p:nvSpPr>
        <p:spPr>
          <a:xfrm>
            <a:off x="379379" y="2381384"/>
            <a:ext cx="42511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No, sequences are still linear if decreasing by the same amount.</a:t>
            </a:r>
            <a:endParaRPr/>
          </a:p>
        </p:txBody>
      </p:sp>
      <p:sp>
        <p:nvSpPr>
          <p:cNvPr id="176" name="Google Shape;176;p11"/>
          <p:cNvSpPr txBox="1"/>
          <p:nvPr/>
        </p:nvSpPr>
        <p:spPr>
          <a:xfrm>
            <a:off x="6696985" y="3819510"/>
            <a:ext cx="1002343" cy="33855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2219" l="0" r="-1249" t="-37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7" name="Google Shape;177;p11"/>
          <p:cNvSpPr txBox="1"/>
          <p:nvPr/>
        </p:nvSpPr>
        <p:spPr>
          <a:xfrm>
            <a:off x="6605367" y="4304324"/>
            <a:ext cx="127174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1.5n + 2.5</a:t>
            </a:r>
            <a:endParaRPr/>
          </a:p>
        </p:txBody>
      </p:sp>
      <p:cxnSp>
        <p:nvCxnSpPr>
          <p:cNvPr id="178" name="Google Shape;178;p11"/>
          <p:cNvCxnSpPr>
            <a:stCxn id="165" idx="3"/>
            <a:endCxn id="170" idx="1"/>
          </p:cNvCxnSpPr>
          <p:nvPr/>
        </p:nvCxnSpPr>
        <p:spPr>
          <a:xfrm>
            <a:off x="7169326" y="1373415"/>
            <a:ext cx="573000" cy="509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" name="Google Shape;179;p11"/>
          <p:cNvCxnSpPr>
            <a:stCxn id="166" idx="3"/>
            <a:endCxn id="169" idx="1"/>
          </p:cNvCxnSpPr>
          <p:nvPr/>
        </p:nvCxnSpPr>
        <p:spPr>
          <a:xfrm>
            <a:off x="7169326" y="1882999"/>
            <a:ext cx="573000" cy="509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0" name="Google Shape;180;p11"/>
          <p:cNvCxnSpPr>
            <a:stCxn id="167" idx="3"/>
            <a:endCxn id="168" idx="1"/>
          </p:cNvCxnSpPr>
          <p:nvPr/>
        </p:nvCxnSpPr>
        <p:spPr>
          <a:xfrm flipH="1" rot="10800000">
            <a:off x="7169326" y="1373483"/>
            <a:ext cx="573000" cy="1019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