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Lst>
  <p:sldSz cy="10287000" cx="18288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0D95AF4-7F2A-4102-B206-B19D1633E330}">
  <a:tblStyle styleId="{00D95AF4-7F2A-4102-B206-B19D1633E33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6.xml"/><Relationship Id="rId22" Type="http://schemas.openxmlformats.org/officeDocument/2006/relationships/font" Target="fonts/MontserratMedium-italic.fntdata"/><Relationship Id="rId10" Type="http://schemas.openxmlformats.org/officeDocument/2006/relationships/slide" Target="slides/slide5.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notesMaster" Target="notesMasters/notesMaster1.xml"/><Relationship Id="rId19" Type="http://schemas.openxmlformats.org/officeDocument/2006/relationships/font" Target="fonts/Montserrat-boldItalic.fntdata"/><Relationship Id="rId6" Type="http://schemas.openxmlformats.org/officeDocument/2006/relationships/slide" Target="slides/slide1.xml"/><Relationship Id="rId18" Type="http://schemas.openxmlformats.org/officeDocument/2006/relationships/font" Target="fonts/Montserrat-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8c94393ac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8c94393ac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8d766586c1_1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8d766586c1_1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90e9210a96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90e9210a96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90e9210a96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90e9210a96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90e9210a96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90e9210a96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90e9210a96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90e9210a96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5" name="Google Shape;75;p13"/>
          <p:cNvSpPr txBox="1"/>
          <p:nvPr>
            <p:ph idx="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ew activity intro"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9" name="Shape 79"/>
        <p:cNvGrpSpPr/>
        <p:nvPr/>
      </p:nvGrpSpPr>
      <p:grpSpPr>
        <a:xfrm>
          <a:off x="0" y="0"/>
          <a:ext cx="0" cy="0"/>
          <a:chOff x="0" y="0"/>
          <a:chExt cx="0" cy="0"/>
        </a:xfrm>
      </p:grpSpPr>
      <p:sp>
        <p:nvSpPr>
          <p:cNvPr id="80" name="Google Shape;80;p14"/>
          <p:cNvSpPr txBox="1"/>
          <p:nvPr>
            <p:ph idx="4294967295"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7000">
                <a:solidFill>
                  <a:srgbClr val="4B3241"/>
                </a:solidFill>
              </a:rPr>
              <a:t>Lesson 3: Freedom of Information and Computer Misuse Act</a:t>
            </a:r>
            <a:endParaRPr>
              <a:solidFill>
                <a:srgbClr val="4B3241"/>
              </a:solidFill>
            </a:endParaRPr>
          </a:p>
          <a:p>
            <a:pPr indent="0" lvl="0" marL="0" rtl="0" algn="l">
              <a:spcBef>
                <a:spcPts val="0"/>
              </a:spcBef>
              <a:spcAft>
                <a:spcPts val="0"/>
              </a:spcAft>
              <a:buNone/>
            </a:pPr>
            <a:r>
              <a:t/>
            </a:r>
            <a:endParaRPr sz="5000">
              <a:solidFill>
                <a:srgbClr val="4B3241"/>
              </a:solidFill>
            </a:endParaRPr>
          </a:p>
          <a:p>
            <a:pPr indent="0" lvl="0" marL="0" rtl="0" algn="l">
              <a:spcBef>
                <a:spcPts val="0"/>
              </a:spcBef>
              <a:spcAft>
                <a:spcPts val="0"/>
              </a:spcAft>
              <a:buNone/>
            </a:pPr>
            <a:r>
              <a:rPr lang="en-GB" sz="3000">
                <a:solidFill>
                  <a:srgbClr val="4B3241"/>
                </a:solidFill>
              </a:rPr>
              <a:t>Impact of Technology</a:t>
            </a:r>
            <a:endParaRPr sz="7000">
              <a:solidFill>
                <a:srgbClr val="4B3241"/>
              </a:solidFill>
            </a:endParaRPr>
          </a:p>
        </p:txBody>
      </p:sp>
      <p:sp>
        <p:nvSpPr>
          <p:cNvPr id="81" name="Google Shape;81;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Computing</a:t>
            </a:r>
            <a:endParaRPr>
              <a:solidFill>
                <a:srgbClr val="4B3241"/>
              </a:solidFill>
            </a:endParaRPr>
          </a:p>
        </p:txBody>
      </p:sp>
      <p:sp>
        <p:nvSpPr>
          <p:cNvPr id="82" name="Google Shape;82;p14"/>
          <p:cNvSpPr txBox="1"/>
          <p:nvPr>
            <p:ph idx="4294967295" type="subTitle"/>
          </p:nvPr>
        </p:nvSpPr>
        <p:spPr>
          <a:xfrm>
            <a:off x="917950" y="7906150"/>
            <a:ext cx="11057100" cy="123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Irfan Amin</a:t>
            </a:r>
            <a:endParaRPr>
              <a:solidFill>
                <a:srgbClr val="4B3241"/>
              </a:solidFill>
            </a:endParaRPr>
          </a:p>
          <a:p>
            <a:pPr indent="0" lvl="0" marL="0" rtl="0" algn="l">
              <a:spcBef>
                <a:spcPts val="2000"/>
              </a:spcBef>
              <a:spcAft>
                <a:spcPts val="0"/>
              </a:spcAft>
              <a:buNone/>
            </a:pPr>
            <a:r>
              <a:t/>
            </a:r>
            <a:endParaRPr>
              <a:solidFill>
                <a:srgbClr val="4B3241"/>
              </a:solidFill>
            </a:endParaRPr>
          </a:p>
          <a:p>
            <a:pPr indent="0" lvl="0" marL="0" rtl="0" algn="l">
              <a:spcBef>
                <a:spcPts val="2000"/>
              </a:spcBef>
              <a:spcAft>
                <a:spcPts val="2000"/>
              </a:spcAft>
              <a:buNone/>
            </a:pPr>
            <a:r>
              <a:rPr i="1" lang="en-GB" sz="1500">
                <a:solidFill>
                  <a:srgbClr val="4B3241"/>
                </a:solidFill>
              </a:rPr>
              <a:t>   </a:t>
            </a:r>
            <a:r>
              <a:rPr i="1" lang="en-GB" sz="1500">
                <a:solidFill>
                  <a:srgbClr val="4B3241"/>
                </a:solidFill>
              </a:rPr>
              <a:t>Materials from the Teach Computing Curriculum created by the National Centre for Computing Education</a:t>
            </a:r>
            <a:endParaRPr i="1" sz="1500">
              <a:solidFill>
                <a:srgbClr val="4B3241"/>
              </a:solidFill>
            </a:endParaRPr>
          </a:p>
        </p:txBody>
      </p:sp>
      <p:sp>
        <p:nvSpPr>
          <p:cNvPr id="83" name="Google Shape;83;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4" name="Google Shape;84;p14"/>
          <p:cNvSpPr txBox="1"/>
          <p:nvPr>
            <p:ph idx="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5"/>
          <p:cNvSpPr txBox="1"/>
          <p:nvPr>
            <p:ph type="title"/>
          </p:nvPr>
        </p:nvSpPr>
        <p:spPr>
          <a:xfrm>
            <a:off x="917950" y="890050"/>
            <a:ext cx="790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Task 1 - Lesson 2 Quiz</a:t>
            </a:r>
            <a:endParaRPr>
              <a:solidFill>
                <a:schemeClr val="dk2"/>
              </a:solidFill>
            </a:endParaRPr>
          </a:p>
        </p:txBody>
      </p:sp>
      <p:sp>
        <p:nvSpPr>
          <p:cNvPr id="90" name="Google Shape;90;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chemeClr val="dk1"/>
                </a:solidFill>
              </a:rPr>
              <a:t>‹#›</a:t>
            </a:fld>
            <a:endParaRPr>
              <a:solidFill>
                <a:schemeClr val="dk1"/>
              </a:solidFill>
            </a:endParaRPr>
          </a:p>
        </p:txBody>
      </p:sp>
      <p:graphicFrame>
        <p:nvGraphicFramePr>
          <p:cNvPr id="91" name="Google Shape;91;p15"/>
          <p:cNvGraphicFramePr/>
          <p:nvPr/>
        </p:nvGraphicFramePr>
        <p:xfrm>
          <a:off x="952500" y="2876300"/>
          <a:ext cx="3000000" cy="3000000"/>
        </p:xfrm>
        <a:graphic>
          <a:graphicData uri="http://schemas.openxmlformats.org/drawingml/2006/table">
            <a:tbl>
              <a:tblPr>
                <a:noFill/>
                <a:tableStyleId>{00D95AF4-7F2A-4102-B206-B19D1633E330}</a:tableStyleId>
              </a:tblPr>
              <a:tblGrid>
                <a:gridCol w="8515500"/>
                <a:gridCol w="7867500"/>
              </a:tblGrid>
              <a:tr h="625000">
                <a:tc>
                  <a:txBody>
                    <a:bodyPr/>
                    <a:lstStyle/>
                    <a:p>
                      <a:pPr indent="0" lvl="0" marL="0" rtl="0" algn="l">
                        <a:spcBef>
                          <a:spcPts val="0"/>
                        </a:spcBef>
                        <a:spcAft>
                          <a:spcPts val="0"/>
                        </a:spcAft>
                        <a:buNone/>
                      </a:pPr>
                      <a:r>
                        <a:rPr b="1" lang="en-GB" sz="2800">
                          <a:solidFill>
                            <a:schemeClr val="lt1"/>
                          </a:solidFill>
                          <a:latin typeface="Montserrat"/>
                          <a:ea typeface="Montserrat"/>
                          <a:cs typeface="Montserrat"/>
                          <a:sym typeface="Montserrat"/>
                        </a:rPr>
                        <a:t>Question</a:t>
                      </a:r>
                      <a:endParaRPr b="1" sz="2800">
                        <a:solidFill>
                          <a:schemeClr val="lt1"/>
                        </a:solidFill>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chemeClr val="dk2"/>
                    </a:solidFill>
                  </a:tcPr>
                </a:tc>
                <a:tc>
                  <a:txBody>
                    <a:bodyPr/>
                    <a:lstStyle/>
                    <a:p>
                      <a:pPr indent="0" lvl="0" marL="0" rtl="0" algn="l">
                        <a:spcBef>
                          <a:spcPts val="0"/>
                        </a:spcBef>
                        <a:spcAft>
                          <a:spcPts val="0"/>
                        </a:spcAft>
                        <a:buNone/>
                      </a:pPr>
                      <a:r>
                        <a:rPr b="1" lang="en-GB" sz="2800">
                          <a:solidFill>
                            <a:schemeClr val="lt1"/>
                          </a:solidFill>
                          <a:latin typeface="Montserrat"/>
                          <a:ea typeface="Montserrat"/>
                          <a:cs typeface="Montserrat"/>
                          <a:sym typeface="Montserrat"/>
                        </a:rPr>
                        <a:t>Answer</a:t>
                      </a:r>
                      <a:endParaRPr b="1" sz="2800">
                        <a:solidFill>
                          <a:schemeClr val="lt1"/>
                        </a:solidFill>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chemeClr val="dk2"/>
                    </a:solidFill>
                  </a:tcPr>
                </a:tc>
              </a:tr>
              <a:tr h="937925">
                <a:tc>
                  <a:txBody>
                    <a:bodyPr/>
                    <a:lstStyle/>
                    <a:p>
                      <a:pPr indent="-406400" lvl="0" marL="457200" rtl="0" algn="l">
                        <a:lnSpc>
                          <a:spcPct val="100000"/>
                        </a:lnSpc>
                        <a:spcBef>
                          <a:spcPts val="0"/>
                        </a:spcBef>
                        <a:spcAft>
                          <a:spcPts val="0"/>
                        </a:spcAft>
                        <a:buClr>
                          <a:schemeClr val="dk2"/>
                        </a:buClr>
                        <a:buSzPts val="2800"/>
                        <a:buFont typeface="Montserrat"/>
                        <a:buAutoNum type="arabicPeriod"/>
                      </a:pPr>
                      <a:r>
                        <a:rPr lang="en-GB" sz="2800">
                          <a:solidFill>
                            <a:schemeClr val="dk2"/>
                          </a:solidFill>
                          <a:latin typeface="Montserrat"/>
                          <a:ea typeface="Montserrat"/>
                          <a:cs typeface="Montserrat"/>
                          <a:sym typeface="Montserrat"/>
                        </a:rPr>
                        <a:t>Name one benefit of open source software.</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chemeClr val="lt1"/>
                    </a:solidFill>
                  </a:tcPr>
                </a:tc>
                <a:tc>
                  <a:txBody>
                    <a:bodyPr/>
                    <a:lstStyle/>
                    <a:p>
                      <a:pPr indent="0" lvl="0" marL="0" rtl="0" algn="l">
                        <a:lnSpc>
                          <a:spcPct val="100000"/>
                        </a:lnSpc>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r h="1057100">
                <a:tc>
                  <a:txBody>
                    <a:bodyPr/>
                    <a:lstStyle/>
                    <a:p>
                      <a:pPr indent="0" lvl="0" marL="0" rtl="0" algn="l">
                        <a:lnSpc>
                          <a:spcPct val="100000"/>
                        </a:lnSpc>
                        <a:spcBef>
                          <a:spcPts val="0"/>
                        </a:spcBef>
                        <a:spcAft>
                          <a:spcPts val="0"/>
                        </a:spcAft>
                        <a:buNone/>
                      </a:pPr>
                      <a:r>
                        <a:rPr lang="en-GB" sz="2800">
                          <a:solidFill>
                            <a:schemeClr val="dk2"/>
                          </a:solidFill>
                          <a:latin typeface="Montserrat"/>
                          <a:ea typeface="Montserrat"/>
                          <a:cs typeface="Montserrat"/>
                          <a:sym typeface="Montserrat"/>
                        </a:rPr>
                        <a:t>2. Name one difference between open source and proprietary.</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chemeClr val="lt1"/>
                    </a:solidFill>
                  </a:tcPr>
                </a:tc>
                <a:tc>
                  <a:txBody>
                    <a:bodyPr/>
                    <a:lstStyle/>
                    <a:p>
                      <a:pPr indent="0" lvl="0" marL="0" rtl="0" algn="l">
                        <a:lnSpc>
                          <a:spcPct val="100000"/>
                        </a:lnSpc>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r h="937925">
                <a:tc>
                  <a:txBody>
                    <a:bodyPr/>
                    <a:lstStyle/>
                    <a:p>
                      <a:pPr indent="0" lvl="0" marL="0" rtl="0" algn="l">
                        <a:lnSpc>
                          <a:spcPct val="100000"/>
                        </a:lnSpc>
                        <a:spcBef>
                          <a:spcPts val="0"/>
                        </a:spcBef>
                        <a:spcAft>
                          <a:spcPts val="0"/>
                        </a:spcAft>
                        <a:buNone/>
                      </a:pPr>
                      <a:r>
                        <a:rPr lang="en-GB" sz="2800">
                          <a:solidFill>
                            <a:schemeClr val="dk2"/>
                          </a:solidFill>
                          <a:latin typeface="Montserrat"/>
                          <a:ea typeface="Montserrat"/>
                          <a:cs typeface="Montserrat"/>
                          <a:sym typeface="Montserrat"/>
                        </a:rPr>
                        <a:t>3. What is the right to be forgotten?</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chemeClr val="lt1"/>
                    </a:solidFill>
                  </a:tcPr>
                </a:tc>
                <a:tc>
                  <a:txBody>
                    <a:bodyPr/>
                    <a:lstStyle/>
                    <a:p>
                      <a:pPr indent="0" lvl="0" marL="0" rtl="0" algn="l">
                        <a:lnSpc>
                          <a:spcPct val="100000"/>
                        </a:lnSpc>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r h="1271900">
                <a:tc>
                  <a:txBody>
                    <a:bodyPr/>
                    <a:lstStyle/>
                    <a:p>
                      <a:pPr indent="0" lvl="0" marL="0" rtl="0" algn="l">
                        <a:lnSpc>
                          <a:spcPct val="100000"/>
                        </a:lnSpc>
                        <a:spcBef>
                          <a:spcPts val="0"/>
                        </a:spcBef>
                        <a:spcAft>
                          <a:spcPts val="0"/>
                        </a:spcAft>
                        <a:buNone/>
                      </a:pPr>
                      <a:r>
                        <a:rPr lang="en-GB" sz="2800">
                          <a:solidFill>
                            <a:schemeClr val="dk2"/>
                          </a:solidFill>
                          <a:latin typeface="Montserrat"/>
                          <a:ea typeface="Montserrat"/>
                          <a:cs typeface="Montserrat"/>
                          <a:sym typeface="Montserrat"/>
                        </a:rPr>
                        <a:t>4. Name one benefit of Creative Commons licensing.</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chemeClr val="lt1"/>
                    </a:solidFill>
                  </a:tcPr>
                </a:tc>
                <a:tc>
                  <a:txBody>
                    <a:bodyPr/>
                    <a:lstStyle/>
                    <a:p>
                      <a:pPr indent="0" lvl="0" marL="0" rtl="0" algn="l">
                        <a:lnSpc>
                          <a:spcPct val="100000"/>
                        </a:lnSpc>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r h="1132350">
                <a:tc>
                  <a:txBody>
                    <a:bodyPr/>
                    <a:lstStyle/>
                    <a:p>
                      <a:pPr indent="0" lvl="0" marL="0" rtl="0" algn="l">
                        <a:lnSpc>
                          <a:spcPct val="100000"/>
                        </a:lnSpc>
                        <a:spcBef>
                          <a:spcPts val="0"/>
                        </a:spcBef>
                        <a:spcAft>
                          <a:spcPts val="0"/>
                        </a:spcAft>
                        <a:buNone/>
                      </a:pPr>
                      <a:r>
                        <a:rPr lang="en-GB" sz="2800">
                          <a:solidFill>
                            <a:schemeClr val="dk2"/>
                          </a:solidFill>
                          <a:latin typeface="Montserrat"/>
                          <a:ea typeface="Montserrat"/>
                          <a:cs typeface="Montserrat"/>
                          <a:sym typeface="Montserrat"/>
                        </a:rPr>
                        <a:t>5. Can a computer program algorithm be copyrighted?</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chemeClr val="lt1"/>
                    </a:solidFill>
                  </a:tcPr>
                </a:tc>
                <a:tc>
                  <a:txBody>
                    <a:bodyPr/>
                    <a:lstStyle/>
                    <a:p>
                      <a:pPr indent="0" lvl="0" marL="0" rtl="0" algn="l">
                        <a:lnSpc>
                          <a:spcPct val="100000"/>
                        </a:lnSpc>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bl>
          </a:graphicData>
        </a:graphic>
      </p:graphicFrame>
      <p:sp>
        <p:nvSpPr>
          <p:cNvPr id="92" name="Google Shape;92;p15"/>
          <p:cNvSpPr txBox="1"/>
          <p:nvPr/>
        </p:nvSpPr>
        <p:spPr>
          <a:xfrm>
            <a:off x="952500" y="1861050"/>
            <a:ext cx="16383000" cy="6768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2000"/>
              </a:spcAft>
              <a:buNone/>
            </a:pPr>
            <a:r>
              <a:rPr lang="en-GB" sz="2800">
                <a:solidFill>
                  <a:schemeClr val="dk2"/>
                </a:solidFill>
                <a:latin typeface="Montserrat"/>
                <a:ea typeface="Montserrat"/>
                <a:cs typeface="Montserrat"/>
                <a:sym typeface="Montserrat"/>
              </a:rPr>
              <a:t>A</a:t>
            </a:r>
            <a:r>
              <a:rPr lang="en-GB" sz="2800">
                <a:solidFill>
                  <a:schemeClr val="dk2"/>
                </a:solidFill>
                <a:latin typeface="Montserrat"/>
                <a:ea typeface="Montserrat"/>
                <a:cs typeface="Montserrat"/>
                <a:sym typeface="Montserrat"/>
              </a:rPr>
              <a:t>nswer the following questions:</a:t>
            </a:r>
            <a:endParaRPr sz="1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6"/>
          <p:cNvSpPr txBox="1"/>
          <p:nvPr>
            <p:ph type="title"/>
          </p:nvPr>
        </p:nvSpPr>
        <p:spPr>
          <a:xfrm>
            <a:off x="917950" y="890050"/>
            <a:ext cx="16383000" cy="130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Task 2 - </a:t>
            </a:r>
            <a:r>
              <a:rPr lang="en-GB">
                <a:solidFill>
                  <a:schemeClr val="dk2"/>
                </a:solidFill>
              </a:rPr>
              <a:t>Computer Misuse Act Case Studies (1 of 4)</a:t>
            </a:r>
            <a:endParaRPr>
              <a:solidFill>
                <a:schemeClr val="dk2"/>
              </a:solidFill>
            </a:endParaRPr>
          </a:p>
        </p:txBody>
      </p:sp>
      <p:sp>
        <p:nvSpPr>
          <p:cNvPr id="98" name="Google Shape;98;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chemeClr val="dk1"/>
                </a:solidFill>
              </a:rPr>
              <a:t>‹#›</a:t>
            </a:fld>
            <a:endParaRPr>
              <a:solidFill>
                <a:schemeClr val="dk1"/>
              </a:solidFill>
            </a:endParaRPr>
          </a:p>
        </p:txBody>
      </p:sp>
      <p:sp>
        <p:nvSpPr>
          <p:cNvPr id="99" name="Google Shape;99;p16"/>
          <p:cNvSpPr txBox="1"/>
          <p:nvPr/>
        </p:nvSpPr>
        <p:spPr>
          <a:xfrm>
            <a:off x="952500" y="1691850"/>
            <a:ext cx="16383000" cy="10152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2000"/>
              </a:spcAft>
              <a:buNone/>
            </a:pPr>
            <a:r>
              <a:rPr lang="en-GB" sz="2400">
                <a:solidFill>
                  <a:schemeClr val="dk2"/>
                </a:solidFill>
                <a:latin typeface="Montserrat"/>
                <a:ea typeface="Montserrat"/>
                <a:cs typeface="Montserrat"/>
                <a:sym typeface="Montserrat"/>
              </a:rPr>
              <a:t>Specify whether the following incidents (which are based on true events) are offences according to section 1, 2, or 3 of the Computer Misuse Act, or ‘not a breach’.</a:t>
            </a:r>
            <a:endParaRPr sz="1100"/>
          </a:p>
        </p:txBody>
      </p:sp>
      <p:sp>
        <p:nvSpPr>
          <p:cNvPr id="100" name="Google Shape;100;p16"/>
          <p:cNvSpPr txBox="1"/>
          <p:nvPr/>
        </p:nvSpPr>
        <p:spPr>
          <a:xfrm>
            <a:off x="952500" y="2754250"/>
            <a:ext cx="15012000" cy="1937100"/>
          </a:xfrm>
          <a:prstGeom prst="rect">
            <a:avLst/>
          </a:prstGeom>
          <a:noFill/>
          <a:ln>
            <a:noFill/>
          </a:ln>
        </p:spPr>
        <p:txBody>
          <a:bodyPr anchorCtr="0" anchor="t" bIns="91425" lIns="91425" spcFirstLastPara="1" rIns="91425" wrap="square" tIns="91425">
            <a:noAutofit/>
          </a:bodyPr>
          <a:lstStyle/>
          <a:p>
            <a:pPr indent="-381000" lvl="0" marL="457200" rtl="0" algn="l">
              <a:lnSpc>
                <a:spcPct val="130000"/>
              </a:lnSpc>
              <a:spcBef>
                <a:spcPts val="0"/>
              </a:spcBef>
              <a:spcAft>
                <a:spcPts val="0"/>
              </a:spcAft>
              <a:buSzPts val="2400"/>
              <a:buFont typeface="Montserrat"/>
              <a:buChar char="●"/>
            </a:pPr>
            <a:r>
              <a:rPr b="1" lang="en-GB" sz="2400">
                <a:latin typeface="Montserrat"/>
                <a:ea typeface="Montserrat"/>
                <a:cs typeface="Montserrat"/>
                <a:sym typeface="Montserrat"/>
              </a:rPr>
              <a:t>Section 1</a:t>
            </a:r>
            <a:r>
              <a:rPr lang="en-GB" sz="2400">
                <a:latin typeface="Montserrat"/>
                <a:ea typeface="Montserrat"/>
                <a:cs typeface="Montserrat"/>
                <a:sym typeface="Montserrat"/>
              </a:rPr>
              <a:t>: </a:t>
            </a:r>
            <a:r>
              <a:rPr lang="en-GB" sz="2400">
                <a:latin typeface="Montserrat"/>
                <a:ea typeface="Montserrat"/>
                <a:cs typeface="Montserrat"/>
                <a:sym typeface="Montserrat"/>
              </a:rPr>
              <a:t>Unauthorised access to computer material</a:t>
            </a:r>
            <a:endParaRPr sz="2400">
              <a:latin typeface="Montserrat"/>
              <a:ea typeface="Montserrat"/>
              <a:cs typeface="Montserrat"/>
              <a:sym typeface="Montserrat"/>
            </a:endParaRPr>
          </a:p>
          <a:p>
            <a:pPr indent="-381000" lvl="0" marL="457200" rtl="0" algn="l">
              <a:lnSpc>
                <a:spcPct val="130000"/>
              </a:lnSpc>
              <a:spcBef>
                <a:spcPts val="0"/>
              </a:spcBef>
              <a:spcAft>
                <a:spcPts val="0"/>
              </a:spcAft>
              <a:buSzPts val="2400"/>
              <a:buFont typeface="Montserrat"/>
              <a:buChar char="●"/>
            </a:pPr>
            <a:r>
              <a:rPr b="1" lang="en-GB" sz="2400">
                <a:latin typeface="Montserrat"/>
                <a:ea typeface="Montserrat"/>
                <a:cs typeface="Montserrat"/>
                <a:sym typeface="Montserrat"/>
              </a:rPr>
              <a:t>Section 2</a:t>
            </a:r>
            <a:r>
              <a:rPr lang="en-GB" sz="2400">
                <a:latin typeface="Montserrat"/>
                <a:ea typeface="Montserrat"/>
                <a:cs typeface="Montserrat"/>
                <a:sym typeface="Montserrat"/>
              </a:rPr>
              <a:t>: Unauthorised access with intent to commit or facilitate commission of further offences</a:t>
            </a:r>
            <a:endParaRPr sz="2400">
              <a:latin typeface="Montserrat"/>
              <a:ea typeface="Montserrat"/>
              <a:cs typeface="Montserrat"/>
              <a:sym typeface="Montserrat"/>
            </a:endParaRPr>
          </a:p>
          <a:p>
            <a:pPr indent="-381000" lvl="0" marL="457200" rtl="0" algn="l">
              <a:lnSpc>
                <a:spcPct val="130000"/>
              </a:lnSpc>
              <a:spcBef>
                <a:spcPts val="0"/>
              </a:spcBef>
              <a:spcAft>
                <a:spcPts val="0"/>
              </a:spcAft>
              <a:buSzPts val="2400"/>
              <a:buFont typeface="Montserrat"/>
              <a:buChar char="●"/>
            </a:pPr>
            <a:r>
              <a:rPr b="1" lang="en-GB" sz="2400">
                <a:latin typeface="Montserrat"/>
                <a:ea typeface="Montserrat"/>
                <a:cs typeface="Montserrat"/>
                <a:sym typeface="Montserrat"/>
              </a:rPr>
              <a:t>Section 3</a:t>
            </a:r>
            <a:r>
              <a:rPr lang="en-GB" sz="2400">
                <a:latin typeface="Montserrat"/>
                <a:ea typeface="Montserrat"/>
                <a:cs typeface="Montserrat"/>
                <a:sym typeface="Montserrat"/>
              </a:rPr>
              <a:t>: Unauthorised acts with intent to impair, or with recklessness as to impairing, operation of computer, etc</a:t>
            </a:r>
            <a:endParaRPr sz="2400">
              <a:latin typeface="Montserrat"/>
              <a:ea typeface="Montserrat"/>
              <a:cs typeface="Montserrat"/>
              <a:sym typeface="Montserrat"/>
            </a:endParaRPr>
          </a:p>
          <a:p>
            <a:pPr indent="0" lvl="0" marL="0" rtl="0" algn="l">
              <a:lnSpc>
                <a:spcPct val="130000"/>
              </a:lnSpc>
              <a:spcBef>
                <a:spcPts val="0"/>
              </a:spcBef>
              <a:spcAft>
                <a:spcPts val="0"/>
              </a:spcAft>
              <a:buNone/>
            </a:pPr>
            <a:r>
              <a:t/>
            </a:r>
            <a:endParaRPr sz="2700">
              <a:latin typeface="Montserrat"/>
              <a:ea typeface="Montserrat"/>
              <a:cs typeface="Montserrat"/>
              <a:sym typeface="Montserrat"/>
            </a:endParaRPr>
          </a:p>
        </p:txBody>
      </p:sp>
      <p:graphicFrame>
        <p:nvGraphicFramePr>
          <p:cNvPr id="101" name="Google Shape;101;p16"/>
          <p:cNvGraphicFramePr/>
          <p:nvPr/>
        </p:nvGraphicFramePr>
        <p:xfrm>
          <a:off x="952500" y="5246050"/>
          <a:ext cx="3000000" cy="3000000"/>
        </p:xfrm>
        <a:graphic>
          <a:graphicData uri="http://schemas.openxmlformats.org/drawingml/2006/table">
            <a:tbl>
              <a:tblPr>
                <a:noFill/>
                <a:tableStyleId>{00D95AF4-7F2A-4102-B206-B19D1633E330}</a:tableStyleId>
              </a:tblPr>
              <a:tblGrid>
                <a:gridCol w="3014875"/>
                <a:gridCol w="6639050"/>
                <a:gridCol w="2540150"/>
                <a:gridCol w="4188925"/>
              </a:tblGrid>
              <a:tr h="381000">
                <a:tc>
                  <a:txBody>
                    <a:bodyPr/>
                    <a:lstStyle/>
                    <a:p>
                      <a:pPr indent="0" lvl="0" marL="0" rtl="0" algn="l">
                        <a:lnSpc>
                          <a:spcPct val="100000"/>
                        </a:lnSpc>
                        <a:spcBef>
                          <a:spcPts val="0"/>
                        </a:spcBef>
                        <a:spcAft>
                          <a:spcPts val="0"/>
                        </a:spcAft>
                        <a:buNone/>
                      </a:pPr>
                      <a:r>
                        <a:rPr b="1" lang="en-GB" sz="2300">
                          <a:solidFill>
                            <a:schemeClr val="lt1"/>
                          </a:solidFill>
                          <a:latin typeface="Montserrat"/>
                          <a:ea typeface="Montserrat"/>
                          <a:cs typeface="Montserrat"/>
                          <a:sym typeface="Montserrat"/>
                        </a:rPr>
                        <a:t>About</a:t>
                      </a:r>
                      <a:endParaRPr b="1" sz="2300">
                        <a:solidFill>
                          <a:schemeClr val="lt1"/>
                        </a:solidFill>
                        <a:latin typeface="Montserrat"/>
                        <a:ea typeface="Montserrat"/>
                        <a:cs typeface="Montserrat"/>
                        <a:sym typeface="Montserrat"/>
                      </a:endParaRPr>
                    </a:p>
                  </a:txBody>
                  <a:tcPr marT="91425" marB="91425" marR="91425" marL="91425" anchor="ctr">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solidFill>
                      <a:schemeClr val="dk2"/>
                    </a:solidFill>
                  </a:tcPr>
                </a:tc>
                <a:tc>
                  <a:txBody>
                    <a:bodyPr/>
                    <a:lstStyle/>
                    <a:p>
                      <a:pPr indent="0" lvl="0" marL="0" rtl="0" algn="l">
                        <a:lnSpc>
                          <a:spcPct val="100000"/>
                        </a:lnSpc>
                        <a:spcBef>
                          <a:spcPts val="0"/>
                        </a:spcBef>
                        <a:spcAft>
                          <a:spcPts val="0"/>
                        </a:spcAft>
                        <a:buNone/>
                      </a:pPr>
                      <a:r>
                        <a:rPr b="1" lang="en-GB" sz="2300">
                          <a:solidFill>
                            <a:schemeClr val="lt1"/>
                          </a:solidFill>
                          <a:latin typeface="Montserrat"/>
                          <a:ea typeface="Montserrat"/>
                          <a:cs typeface="Montserrat"/>
                          <a:sym typeface="Montserrat"/>
                        </a:rPr>
                        <a:t>Description</a:t>
                      </a:r>
                      <a:endParaRPr b="1" sz="2300">
                        <a:solidFill>
                          <a:schemeClr val="lt1"/>
                        </a:solidFill>
                        <a:latin typeface="Montserrat"/>
                        <a:ea typeface="Montserrat"/>
                        <a:cs typeface="Montserrat"/>
                        <a:sym typeface="Montserrat"/>
                      </a:endParaRPr>
                    </a:p>
                  </a:txBody>
                  <a:tcPr marT="91425" marB="91425" marR="91425" marL="91425" anchor="ctr">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solidFill>
                      <a:schemeClr val="dk2"/>
                    </a:solidFill>
                  </a:tcPr>
                </a:tc>
                <a:tc>
                  <a:txBody>
                    <a:bodyPr/>
                    <a:lstStyle/>
                    <a:p>
                      <a:pPr indent="0" lvl="0" marL="0" rtl="0" algn="l">
                        <a:lnSpc>
                          <a:spcPct val="100000"/>
                        </a:lnSpc>
                        <a:spcBef>
                          <a:spcPts val="0"/>
                        </a:spcBef>
                        <a:spcAft>
                          <a:spcPts val="0"/>
                        </a:spcAft>
                        <a:buNone/>
                      </a:pPr>
                      <a:r>
                        <a:rPr b="1" lang="en-GB" sz="2300">
                          <a:solidFill>
                            <a:schemeClr val="lt1"/>
                          </a:solidFill>
                          <a:latin typeface="Montserrat"/>
                          <a:ea typeface="Montserrat"/>
                          <a:cs typeface="Montserrat"/>
                          <a:sym typeface="Montserrat"/>
                        </a:rPr>
                        <a:t>CMA Offence?</a:t>
                      </a:r>
                      <a:endParaRPr b="1" sz="2300">
                        <a:solidFill>
                          <a:schemeClr val="lt1"/>
                        </a:solidFill>
                        <a:latin typeface="Montserrat"/>
                        <a:ea typeface="Montserrat"/>
                        <a:cs typeface="Montserrat"/>
                        <a:sym typeface="Montserrat"/>
                      </a:endParaRPr>
                    </a:p>
                  </a:txBody>
                  <a:tcPr marT="91425" marB="91425" marR="91425" marL="91425" anchor="ctr">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solidFill>
                      <a:schemeClr val="dk2"/>
                    </a:solidFill>
                  </a:tcPr>
                </a:tc>
                <a:tc>
                  <a:txBody>
                    <a:bodyPr/>
                    <a:lstStyle/>
                    <a:p>
                      <a:pPr indent="0" lvl="0" marL="0" rtl="0" algn="l">
                        <a:lnSpc>
                          <a:spcPct val="100000"/>
                        </a:lnSpc>
                        <a:spcBef>
                          <a:spcPts val="0"/>
                        </a:spcBef>
                        <a:spcAft>
                          <a:spcPts val="0"/>
                        </a:spcAft>
                        <a:buNone/>
                      </a:pPr>
                      <a:r>
                        <a:rPr b="1" lang="en-GB" sz="2300">
                          <a:solidFill>
                            <a:schemeClr val="lt1"/>
                          </a:solidFill>
                          <a:latin typeface="Montserrat"/>
                          <a:ea typeface="Montserrat"/>
                          <a:cs typeface="Montserrat"/>
                          <a:sym typeface="Montserrat"/>
                        </a:rPr>
                        <a:t>Analysis</a:t>
                      </a:r>
                      <a:endParaRPr b="1" sz="2300">
                        <a:solidFill>
                          <a:schemeClr val="lt1"/>
                        </a:solidFill>
                        <a:latin typeface="Montserrat"/>
                        <a:ea typeface="Montserrat"/>
                        <a:cs typeface="Montserrat"/>
                        <a:sym typeface="Montserrat"/>
                      </a:endParaRPr>
                    </a:p>
                  </a:txBody>
                  <a:tcPr marT="91425" marB="91425" marR="91425" marL="91425" anchor="ctr">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solidFill>
                      <a:schemeClr val="dk2"/>
                    </a:solidFill>
                  </a:tcPr>
                </a:tc>
              </a:tr>
              <a:tr h="381000">
                <a:tc>
                  <a:txBody>
                    <a:bodyPr/>
                    <a:lstStyle/>
                    <a:p>
                      <a:pPr indent="0" lvl="0" marL="0" rtl="0" algn="l">
                        <a:lnSpc>
                          <a:spcPct val="115000"/>
                        </a:lnSpc>
                        <a:spcBef>
                          <a:spcPts val="0"/>
                        </a:spcBef>
                        <a:spcAft>
                          <a:spcPts val="0"/>
                        </a:spcAft>
                        <a:buNone/>
                      </a:pPr>
                      <a:r>
                        <a:rPr b="1" lang="en-GB" sz="2400">
                          <a:latin typeface="Montserrat"/>
                          <a:ea typeface="Montserrat"/>
                          <a:cs typeface="Montserrat"/>
                          <a:sym typeface="Montserrat"/>
                        </a:rPr>
                        <a:t>Case Number</a:t>
                      </a:r>
                      <a:r>
                        <a:rPr lang="en-GB" sz="2400">
                          <a:latin typeface="Montserrat"/>
                          <a:ea typeface="Montserrat"/>
                          <a:cs typeface="Montserrat"/>
                          <a:sym typeface="Montserrat"/>
                        </a:rPr>
                        <a:t>: 1</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t/>
                      </a:r>
                      <a:endParaRPr b="1" sz="2400">
                        <a:latin typeface="Montserrat"/>
                        <a:ea typeface="Montserrat"/>
                        <a:cs typeface="Montserrat"/>
                        <a:sym typeface="Montserrat"/>
                      </a:endParaRPr>
                    </a:p>
                    <a:p>
                      <a:pPr indent="0" lvl="0" marL="0" rtl="0" algn="l">
                        <a:lnSpc>
                          <a:spcPct val="115000"/>
                        </a:lnSpc>
                        <a:spcBef>
                          <a:spcPts val="0"/>
                        </a:spcBef>
                        <a:spcAft>
                          <a:spcPts val="0"/>
                        </a:spcAft>
                        <a:buNone/>
                      </a:pPr>
                      <a:r>
                        <a:rPr b="1" lang="en-GB" sz="2400">
                          <a:latin typeface="Montserrat"/>
                          <a:ea typeface="Montserrat"/>
                          <a:cs typeface="Montserrat"/>
                          <a:sym typeface="Montserrat"/>
                        </a:rPr>
                        <a:t>Criminal:</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rPr lang="en-GB" sz="2400">
                          <a:latin typeface="Montserrat"/>
                          <a:ea typeface="Montserrat"/>
                          <a:cs typeface="Montserrat"/>
                          <a:sym typeface="Montserrat"/>
                        </a:rPr>
                        <a:t>Franklin McBride</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rPr b="1" lang="en-GB" sz="2400">
                          <a:latin typeface="Montserrat"/>
                          <a:ea typeface="Montserrat"/>
                          <a:cs typeface="Montserrat"/>
                          <a:sym typeface="Montserrat"/>
                        </a:rPr>
                        <a:t>Victim:</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rPr lang="en-GB" sz="2400">
                          <a:latin typeface="Montserrat"/>
                          <a:ea typeface="Montserrat"/>
                          <a:cs typeface="Montserrat"/>
                          <a:sym typeface="Montserrat"/>
                        </a:rPr>
                        <a:t>Accountancy firm</a:t>
                      </a:r>
                      <a:endParaRPr sz="2400">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GB" sz="2400">
                          <a:latin typeface="Montserrat"/>
                          <a:ea typeface="Montserrat"/>
                          <a:cs typeface="Montserrat"/>
                          <a:sym typeface="Montserrat"/>
                        </a:rPr>
                        <a:t>Computer operator Franklin McBride at accountancy firm accused of hacking into the company’s computer system with intent to defraud his employer of one million pounds. The attack was discovered before the money was released. </a:t>
                      </a:r>
                      <a:endParaRPr sz="2400">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GB" sz="2400">
                          <a:latin typeface="Montserrat"/>
                          <a:ea typeface="Montserrat"/>
                          <a:cs typeface="Montserrat"/>
                          <a:sym typeface="Montserrat"/>
                        </a:rPr>
                        <a:t>CMA s2 — Unauthorised access with intent to commit further offence</a:t>
                      </a:r>
                      <a:endParaRPr sz="2400">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GB" sz="2400">
                          <a:latin typeface="Montserrat"/>
                          <a:ea typeface="Montserrat"/>
                          <a:cs typeface="Montserrat"/>
                          <a:sym typeface="Montserrat"/>
                        </a:rPr>
                        <a:t>Mr McBride had intended to defraud his employer, but was discovered before money was released, so he avoided CMA s3, but is guilty of intending to commit further offence.</a:t>
                      </a:r>
                      <a:endParaRPr sz="2400">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7"/>
          <p:cNvSpPr txBox="1"/>
          <p:nvPr>
            <p:ph type="title"/>
          </p:nvPr>
        </p:nvSpPr>
        <p:spPr>
          <a:xfrm>
            <a:off x="917950" y="890050"/>
            <a:ext cx="16383000" cy="130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Task 2 - Computer Misuse Act Case Studies (2 of 4)</a:t>
            </a:r>
            <a:endParaRPr>
              <a:solidFill>
                <a:schemeClr val="dk2"/>
              </a:solidFill>
            </a:endParaRPr>
          </a:p>
        </p:txBody>
      </p:sp>
      <p:sp>
        <p:nvSpPr>
          <p:cNvPr id="107" name="Google Shape;107;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chemeClr val="dk1"/>
                </a:solidFill>
              </a:rPr>
              <a:t>‹#›</a:t>
            </a:fld>
            <a:endParaRPr>
              <a:solidFill>
                <a:schemeClr val="dk1"/>
              </a:solidFill>
            </a:endParaRPr>
          </a:p>
        </p:txBody>
      </p:sp>
      <p:graphicFrame>
        <p:nvGraphicFramePr>
          <p:cNvPr id="108" name="Google Shape;108;p17"/>
          <p:cNvGraphicFramePr/>
          <p:nvPr/>
        </p:nvGraphicFramePr>
        <p:xfrm>
          <a:off x="952500" y="2199450"/>
          <a:ext cx="3000000" cy="3000000"/>
        </p:xfrm>
        <a:graphic>
          <a:graphicData uri="http://schemas.openxmlformats.org/drawingml/2006/table">
            <a:tbl>
              <a:tblPr>
                <a:noFill/>
                <a:tableStyleId>{00D95AF4-7F2A-4102-B206-B19D1633E330}</a:tableStyleId>
              </a:tblPr>
              <a:tblGrid>
                <a:gridCol w="4095750"/>
                <a:gridCol w="5558175"/>
                <a:gridCol w="2633325"/>
                <a:gridCol w="4095750"/>
              </a:tblGrid>
              <a:tr h="381000">
                <a:tc>
                  <a:txBody>
                    <a:bodyPr/>
                    <a:lstStyle/>
                    <a:p>
                      <a:pPr indent="0" lvl="0" marL="0" rtl="0" algn="l">
                        <a:lnSpc>
                          <a:spcPct val="100000"/>
                        </a:lnSpc>
                        <a:spcBef>
                          <a:spcPts val="0"/>
                        </a:spcBef>
                        <a:spcAft>
                          <a:spcPts val="0"/>
                        </a:spcAft>
                        <a:buNone/>
                      </a:pPr>
                      <a:r>
                        <a:rPr b="1" lang="en-GB" sz="2200">
                          <a:solidFill>
                            <a:schemeClr val="lt1"/>
                          </a:solidFill>
                          <a:latin typeface="Montserrat"/>
                          <a:ea typeface="Montserrat"/>
                          <a:cs typeface="Montserrat"/>
                          <a:sym typeface="Montserrat"/>
                        </a:rPr>
                        <a:t>About</a:t>
                      </a:r>
                      <a:endParaRPr b="1" sz="2200">
                        <a:solidFill>
                          <a:schemeClr val="lt1"/>
                        </a:solidFill>
                        <a:latin typeface="Montserrat"/>
                        <a:ea typeface="Montserrat"/>
                        <a:cs typeface="Montserrat"/>
                        <a:sym typeface="Montserrat"/>
                      </a:endParaRPr>
                    </a:p>
                  </a:txBody>
                  <a:tcPr marT="91425" marB="91425" marR="91425" marL="91425" anchor="ctr">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solidFill>
                      <a:schemeClr val="dk2"/>
                    </a:solidFill>
                  </a:tcPr>
                </a:tc>
                <a:tc>
                  <a:txBody>
                    <a:bodyPr/>
                    <a:lstStyle/>
                    <a:p>
                      <a:pPr indent="0" lvl="0" marL="0" rtl="0" algn="l">
                        <a:lnSpc>
                          <a:spcPct val="100000"/>
                        </a:lnSpc>
                        <a:spcBef>
                          <a:spcPts val="0"/>
                        </a:spcBef>
                        <a:spcAft>
                          <a:spcPts val="0"/>
                        </a:spcAft>
                        <a:buNone/>
                      </a:pPr>
                      <a:r>
                        <a:rPr b="1" lang="en-GB" sz="2200">
                          <a:solidFill>
                            <a:schemeClr val="lt1"/>
                          </a:solidFill>
                          <a:latin typeface="Montserrat"/>
                          <a:ea typeface="Montserrat"/>
                          <a:cs typeface="Montserrat"/>
                          <a:sym typeface="Montserrat"/>
                        </a:rPr>
                        <a:t>Description</a:t>
                      </a:r>
                      <a:endParaRPr b="1" sz="2200">
                        <a:solidFill>
                          <a:schemeClr val="lt1"/>
                        </a:solidFill>
                        <a:latin typeface="Montserrat"/>
                        <a:ea typeface="Montserrat"/>
                        <a:cs typeface="Montserrat"/>
                        <a:sym typeface="Montserrat"/>
                      </a:endParaRPr>
                    </a:p>
                  </a:txBody>
                  <a:tcPr marT="91425" marB="91425" marR="91425" marL="91425" anchor="ctr">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solidFill>
                      <a:schemeClr val="dk2"/>
                    </a:solidFill>
                  </a:tcPr>
                </a:tc>
                <a:tc>
                  <a:txBody>
                    <a:bodyPr/>
                    <a:lstStyle/>
                    <a:p>
                      <a:pPr indent="0" lvl="0" marL="0" rtl="0" algn="l">
                        <a:lnSpc>
                          <a:spcPct val="100000"/>
                        </a:lnSpc>
                        <a:spcBef>
                          <a:spcPts val="0"/>
                        </a:spcBef>
                        <a:spcAft>
                          <a:spcPts val="0"/>
                        </a:spcAft>
                        <a:buNone/>
                      </a:pPr>
                      <a:r>
                        <a:rPr b="1" lang="en-GB" sz="2200">
                          <a:solidFill>
                            <a:schemeClr val="lt1"/>
                          </a:solidFill>
                          <a:latin typeface="Montserrat"/>
                          <a:ea typeface="Montserrat"/>
                          <a:cs typeface="Montserrat"/>
                          <a:sym typeface="Montserrat"/>
                        </a:rPr>
                        <a:t>CMA Offence?</a:t>
                      </a:r>
                      <a:endParaRPr b="1" sz="2200">
                        <a:solidFill>
                          <a:schemeClr val="lt1"/>
                        </a:solidFill>
                        <a:latin typeface="Montserrat"/>
                        <a:ea typeface="Montserrat"/>
                        <a:cs typeface="Montserrat"/>
                        <a:sym typeface="Montserrat"/>
                      </a:endParaRPr>
                    </a:p>
                  </a:txBody>
                  <a:tcPr marT="91425" marB="91425" marR="91425" marL="91425" anchor="ctr">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solidFill>
                      <a:schemeClr val="dk2"/>
                    </a:solidFill>
                  </a:tcPr>
                </a:tc>
                <a:tc>
                  <a:txBody>
                    <a:bodyPr/>
                    <a:lstStyle/>
                    <a:p>
                      <a:pPr indent="0" lvl="0" marL="0" rtl="0" algn="l">
                        <a:lnSpc>
                          <a:spcPct val="100000"/>
                        </a:lnSpc>
                        <a:spcBef>
                          <a:spcPts val="0"/>
                        </a:spcBef>
                        <a:spcAft>
                          <a:spcPts val="0"/>
                        </a:spcAft>
                        <a:buNone/>
                      </a:pPr>
                      <a:r>
                        <a:rPr b="1" lang="en-GB" sz="2200">
                          <a:solidFill>
                            <a:schemeClr val="lt1"/>
                          </a:solidFill>
                          <a:latin typeface="Montserrat"/>
                          <a:ea typeface="Montserrat"/>
                          <a:cs typeface="Montserrat"/>
                          <a:sym typeface="Montserrat"/>
                        </a:rPr>
                        <a:t>Analysis</a:t>
                      </a:r>
                      <a:endParaRPr b="1" sz="2200">
                        <a:solidFill>
                          <a:schemeClr val="lt1"/>
                        </a:solidFill>
                        <a:latin typeface="Montserrat"/>
                        <a:ea typeface="Montserrat"/>
                        <a:cs typeface="Montserrat"/>
                        <a:sym typeface="Montserrat"/>
                      </a:endParaRPr>
                    </a:p>
                  </a:txBody>
                  <a:tcPr marT="91425" marB="91425" marR="91425" marL="91425" anchor="ctr">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solidFill>
                      <a:schemeClr val="dk2"/>
                    </a:solidFill>
                  </a:tcPr>
                </a:tc>
              </a:tr>
              <a:tr h="381000">
                <a:tc>
                  <a:txBody>
                    <a:bodyPr/>
                    <a:lstStyle/>
                    <a:p>
                      <a:pPr indent="0" lvl="0" marL="0" rtl="0" algn="l">
                        <a:lnSpc>
                          <a:spcPct val="115000"/>
                        </a:lnSpc>
                        <a:spcBef>
                          <a:spcPts val="0"/>
                        </a:spcBef>
                        <a:spcAft>
                          <a:spcPts val="0"/>
                        </a:spcAft>
                        <a:buNone/>
                      </a:pPr>
                      <a:r>
                        <a:rPr b="1" lang="en-GB" sz="2400">
                          <a:latin typeface="Montserrat"/>
                          <a:ea typeface="Montserrat"/>
                          <a:cs typeface="Montserrat"/>
                          <a:sym typeface="Montserrat"/>
                        </a:rPr>
                        <a:t>Case Number</a:t>
                      </a:r>
                      <a:r>
                        <a:rPr lang="en-GB" sz="2400">
                          <a:latin typeface="Montserrat"/>
                          <a:ea typeface="Montserrat"/>
                          <a:cs typeface="Montserrat"/>
                          <a:sym typeface="Montserrat"/>
                        </a:rPr>
                        <a:t>: 2</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t/>
                      </a:r>
                      <a:endParaRPr b="1" sz="2400">
                        <a:latin typeface="Montserrat"/>
                        <a:ea typeface="Montserrat"/>
                        <a:cs typeface="Montserrat"/>
                        <a:sym typeface="Montserrat"/>
                      </a:endParaRPr>
                    </a:p>
                    <a:p>
                      <a:pPr indent="0" lvl="0" marL="0" rtl="0" algn="l">
                        <a:lnSpc>
                          <a:spcPct val="115000"/>
                        </a:lnSpc>
                        <a:spcBef>
                          <a:spcPts val="0"/>
                        </a:spcBef>
                        <a:spcAft>
                          <a:spcPts val="0"/>
                        </a:spcAft>
                        <a:buNone/>
                      </a:pPr>
                      <a:r>
                        <a:rPr b="1" lang="en-GB" sz="2400">
                          <a:latin typeface="Montserrat"/>
                          <a:ea typeface="Montserrat"/>
                          <a:cs typeface="Montserrat"/>
                          <a:sym typeface="Montserrat"/>
                        </a:rPr>
                        <a:t>Criminal:</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rPr lang="en-GB" sz="2400">
                          <a:latin typeface="Montserrat"/>
                          <a:ea typeface="Montserrat"/>
                          <a:cs typeface="Montserrat"/>
                          <a:sym typeface="Montserrat"/>
                        </a:rPr>
                        <a:t>Keith Howell</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rPr b="1" lang="en-GB" sz="2400">
                          <a:latin typeface="Montserrat"/>
                          <a:ea typeface="Montserrat"/>
                          <a:cs typeface="Montserrat"/>
                          <a:sym typeface="Montserrat"/>
                        </a:rPr>
                        <a:t>Victim:</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rPr lang="en-GB" sz="2400">
                          <a:latin typeface="Montserrat"/>
                          <a:ea typeface="Montserrat"/>
                          <a:cs typeface="Montserrat"/>
                          <a:sym typeface="Montserrat"/>
                        </a:rPr>
                        <a:t>Hospital and patients</a:t>
                      </a:r>
                      <a:endParaRPr sz="2400">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GB" sz="2400">
                          <a:latin typeface="Montserrat"/>
                          <a:ea typeface="Montserrat"/>
                          <a:cs typeface="Montserrat"/>
                          <a:sym typeface="Montserrat"/>
                        </a:rPr>
                        <a:t>Nurse Keith Howell obtained a doctor’s password by shoulder surfing and used that user account to modify hospital patient prescription and treatment records.</a:t>
                      </a:r>
                      <a:endParaRPr sz="2400">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2400">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2400">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r>
              <a:tr h="381000">
                <a:tc>
                  <a:txBody>
                    <a:bodyPr/>
                    <a:lstStyle/>
                    <a:p>
                      <a:pPr indent="0" lvl="0" marL="0" rtl="0" algn="l">
                        <a:lnSpc>
                          <a:spcPct val="115000"/>
                        </a:lnSpc>
                        <a:spcBef>
                          <a:spcPts val="0"/>
                        </a:spcBef>
                        <a:spcAft>
                          <a:spcPts val="0"/>
                        </a:spcAft>
                        <a:buNone/>
                      </a:pPr>
                      <a:r>
                        <a:rPr b="1" lang="en-GB" sz="2400">
                          <a:latin typeface="Montserrat"/>
                          <a:ea typeface="Montserrat"/>
                          <a:cs typeface="Montserrat"/>
                          <a:sym typeface="Montserrat"/>
                        </a:rPr>
                        <a:t>Case Number</a:t>
                      </a:r>
                      <a:r>
                        <a:rPr lang="en-GB" sz="2400">
                          <a:latin typeface="Montserrat"/>
                          <a:ea typeface="Montserrat"/>
                          <a:cs typeface="Montserrat"/>
                          <a:sym typeface="Montserrat"/>
                        </a:rPr>
                        <a:t>: 3</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t/>
                      </a:r>
                      <a:endParaRPr b="1" sz="2400">
                        <a:latin typeface="Montserrat"/>
                        <a:ea typeface="Montserrat"/>
                        <a:cs typeface="Montserrat"/>
                        <a:sym typeface="Montserrat"/>
                      </a:endParaRPr>
                    </a:p>
                    <a:p>
                      <a:pPr indent="0" lvl="0" marL="0" rtl="0" algn="l">
                        <a:lnSpc>
                          <a:spcPct val="115000"/>
                        </a:lnSpc>
                        <a:spcBef>
                          <a:spcPts val="0"/>
                        </a:spcBef>
                        <a:spcAft>
                          <a:spcPts val="0"/>
                        </a:spcAft>
                        <a:buNone/>
                      </a:pPr>
                      <a:r>
                        <a:rPr b="1" lang="en-GB" sz="2400">
                          <a:latin typeface="Montserrat"/>
                          <a:ea typeface="Montserrat"/>
                          <a:cs typeface="Montserrat"/>
                          <a:sym typeface="Montserrat"/>
                        </a:rPr>
                        <a:t>Criminal:</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rPr lang="en-GB" sz="2400">
                          <a:latin typeface="Montserrat"/>
                          <a:ea typeface="Montserrat"/>
                          <a:cs typeface="Montserrat"/>
                          <a:sym typeface="Montserrat"/>
                        </a:rPr>
                        <a:t>Marion Harrington</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rPr b="1" lang="en-GB" sz="2400">
                          <a:latin typeface="Montserrat"/>
                          <a:ea typeface="Montserrat"/>
                          <a:cs typeface="Montserrat"/>
                          <a:sym typeface="Montserrat"/>
                        </a:rPr>
                        <a:t>Victim:</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rPr lang="en-GB" sz="2400">
                          <a:latin typeface="Montserrat"/>
                          <a:ea typeface="Montserrat"/>
                          <a:cs typeface="Montserrat"/>
                          <a:sym typeface="Montserrat"/>
                        </a:rPr>
                        <a:t>The First Cut — hair salon</a:t>
                      </a:r>
                      <a:endParaRPr sz="2400">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GB" sz="2400">
                          <a:latin typeface="Montserrat"/>
                          <a:ea typeface="Montserrat"/>
                          <a:cs typeface="Montserrat"/>
                          <a:sym typeface="Montserrat"/>
                        </a:rPr>
                        <a:t>Falling appointments at a hair salon were traced back to ex-employee Marion Harrington continuing to access registrations on the company email account months later.</a:t>
                      </a:r>
                      <a:endParaRPr sz="2400">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2400">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2400">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8"/>
          <p:cNvSpPr txBox="1"/>
          <p:nvPr>
            <p:ph type="title"/>
          </p:nvPr>
        </p:nvSpPr>
        <p:spPr>
          <a:xfrm>
            <a:off x="917950" y="890050"/>
            <a:ext cx="16383000" cy="130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Task 2 - Computer Misuse Act Case Studies (3 of 4)</a:t>
            </a:r>
            <a:endParaRPr>
              <a:solidFill>
                <a:schemeClr val="dk2"/>
              </a:solidFill>
            </a:endParaRPr>
          </a:p>
        </p:txBody>
      </p:sp>
      <p:sp>
        <p:nvSpPr>
          <p:cNvPr id="114" name="Google Shape;114;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chemeClr val="dk1"/>
                </a:solidFill>
              </a:rPr>
              <a:t>‹#›</a:t>
            </a:fld>
            <a:endParaRPr>
              <a:solidFill>
                <a:schemeClr val="dk1"/>
              </a:solidFill>
            </a:endParaRPr>
          </a:p>
        </p:txBody>
      </p:sp>
      <p:graphicFrame>
        <p:nvGraphicFramePr>
          <p:cNvPr id="115" name="Google Shape;115;p18"/>
          <p:cNvGraphicFramePr/>
          <p:nvPr/>
        </p:nvGraphicFramePr>
        <p:xfrm>
          <a:off x="952500" y="2199450"/>
          <a:ext cx="3000000" cy="3000000"/>
        </p:xfrm>
        <a:graphic>
          <a:graphicData uri="http://schemas.openxmlformats.org/drawingml/2006/table">
            <a:tbl>
              <a:tblPr>
                <a:noFill/>
                <a:tableStyleId>{00D95AF4-7F2A-4102-B206-B19D1633E330}</a:tableStyleId>
              </a:tblPr>
              <a:tblGrid>
                <a:gridCol w="3778925"/>
                <a:gridCol w="5875000"/>
                <a:gridCol w="2633325"/>
                <a:gridCol w="3928050"/>
              </a:tblGrid>
              <a:tr h="381000">
                <a:tc>
                  <a:txBody>
                    <a:bodyPr/>
                    <a:lstStyle/>
                    <a:p>
                      <a:pPr indent="0" lvl="0" marL="0" rtl="0" algn="l">
                        <a:lnSpc>
                          <a:spcPct val="100000"/>
                        </a:lnSpc>
                        <a:spcBef>
                          <a:spcPts val="0"/>
                        </a:spcBef>
                        <a:spcAft>
                          <a:spcPts val="0"/>
                        </a:spcAft>
                        <a:buNone/>
                      </a:pPr>
                      <a:r>
                        <a:rPr b="1" lang="en-GB" sz="2200">
                          <a:solidFill>
                            <a:schemeClr val="lt1"/>
                          </a:solidFill>
                          <a:latin typeface="Montserrat"/>
                          <a:ea typeface="Montserrat"/>
                          <a:cs typeface="Montserrat"/>
                          <a:sym typeface="Montserrat"/>
                        </a:rPr>
                        <a:t>About</a:t>
                      </a:r>
                      <a:endParaRPr b="1" sz="2200">
                        <a:solidFill>
                          <a:schemeClr val="lt1"/>
                        </a:solidFill>
                        <a:latin typeface="Montserrat"/>
                        <a:ea typeface="Montserrat"/>
                        <a:cs typeface="Montserrat"/>
                        <a:sym typeface="Montserrat"/>
                      </a:endParaRPr>
                    </a:p>
                  </a:txBody>
                  <a:tcPr marT="91425" marB="91425" marR="91425" marL="91425" anchor="ctr">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solidFill>
                      <a:schemeClr val="dk2"/>
                    </a:solidFill>
                  </a:tcPr>
                </a:tc>
                <a:tc>
                  <a:txBody>
                    <a:bodyPr/>
                    <a:lstStyle/>
                    <a:p>
                      <a:pPr indent="0" lvl="0" marL="0" rtl="0" algn="l">
                        <a:lnSpc>
                          <a:spcPct val="100000"/>
                        </a:lnSpc>
                        <a:spcBef>
                          <a:spcPts val="0"/>
                        </a:spcBef>
                        <a:spcAft>
                          <a:spcPts val="0"/>
                        </a:spcAft>
                        <a:buNone/>
                      </a:pPr>
                      <a:r>
                        <a:rPr b="1" lang="en-GB" sz="2200">
                          <a:solidFill>
                            <a:schemeClr val="lt1"/>
                          </a:solidFill>
                          <a:latin typeface="Montserrat"/>
                          <a:ea typeface="Montserrat"/>
                          <a:cs typeface="Montserrat"/>
                          <a:sym typeface="Montserrat"/>
                        </a:rPr>
                        <a:t>Description</a:t>
                      </a:r>
                      <a:endParaRPr b="1" sz="2200">
                        <a:solidFill>
                          <a:schemeClr val="lt1"/>
                        </a:solidFill>
                        <a:latin typeface="Montserrat"/>
                        <a:ea typeface="Montserrat"/>
                        <a:cs typeface="Montserrat"/>
                        <a:sym typeface="Montserrat"/>
                      </a:endParaRPr>
                    </a:p>
                  </a:txBody>
                  <a:tcPr marT="91425" marB="91425" marR="91425" marL="91425" anchor="ctr">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solidFill>
                      <a:schemeClr val="dk2"/>
                    </a:solidFill>
                  </a:tcPr>
                </a:tc>
                <a:tc>
                  <a:txBody>
                    <a:bodyPr/>
                    <a:lstStyle/>
                    <a:p>
                      <a:pPr indent="0" lvl="0" marL="0" rtl="0" algn="l">
                        <a:lnSpc>
                          <a:spcPct val="100000"/>
                        </a:lnSpc>
                        <a:spcBef>
                          <a:spcPts val="0"/>
                        </a:spcBef>
                        <a:spcAft>
                          <a:spcPts val="0"/>
                        </a:spcAft>
                        <a:buNone/>
                      </a:pPr>
                      <a:r>
                        <a:rPr b="1" lang="en-GB" sz="2200">
                          <a:solidFill>
                            <a:schemeClr val="lt1"/>
                          </a:solidFill>
                          <a:latin typeface="Montserrat"/>
                          <a:ea typeface="Montserrat"/>
                          <a:cs typeface="Montserrat"/>
                          <a:sym typeface="Montserrat"/>
                        </a:rPr>
                        <a:t>CMA Offence?</a:t>
                      </a:r>
                      <a:endParaRPr b="1" sz="2200">
                        <a:solidFill>
                          <a:schemeClr val="lt1"/>
                        </a:solidFill>
                        <a:latin typeface="Montserrat"/>
                        <a:ea typeface="Montserrat"/>
                        <a:cs typeface="Montserrat"/>
                        <a:sym typeface="Montserrat"/>
                      </a:endParaRPr>
                    </a:p>
                  </a:txBody>
                  <a:tcPr marT="91425" marB="91425" marR="91425" marL="91425" anchor="ctr">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solidFill>
                      <a:schemeClr val="dk2"/>
                    </a:solidFill>
                  </a:tcPr>
                </a:tc>
                <a:tc>
                  <a:txBody>
                    <a:bodyPr/>
                    <a:lstStyle/>
                    <a:p>
                      <a:pPr indent="0" lvl="0" marL="0" rtl="0" algn="l">
                        <a:lnSpc>
                          <a:spcPct val="100000"/>
                        </a:lnSpc>
                        <a:spcBef>
                          <a:spcPts val="0"/>
                        </a:spcBef>
                        <a:spcAft>
                          <a:spcPts val="0"/>
                        </a:spcAft>
                        <a:buNone/>
                      </a:pPr>
                      <a:r>
                        <a:rPr b="1" lang="en-GB" sz="2200">
                          <a:solidFill>
                            <a:schemeClr val="lt1"/>
                          </a:solidFill>
                          <a:latin typeface="Montserrat"/>
                          <a:ea typeface="Montserrat"/>
                          <a:cs typeface="Montserrat"/>
                          <a:sym typeface="Montserrat"/>
                        </a:rPr>
                        <a:t>Analysis</a:t>
                      </a:r>
                      <a:endParaRPr b="1" sz="2200">
                        <a:solidFill>
                          <a:schemeClr val="lt1"/>
                        </a:solidFill>
                        <a:latin typeface="Montserrat"/>
                        <a:ea typeface="Montserrat"/>
                        <a:cs typeface="Montserrat"/>
                        <a:sym typeface="Montserrat"/>
                      </a:endParaRPr>
                    </a:p>
                  </a:txBody>
                  <a:tcPr marT="91425" marB="91425" marR="91425" marL="91425" anchor="ctr">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solidFill>
                      <a:schemeClr val="dk2"/>
                    </a:solidFill>
                  </a:tcPr>
                </a:tc>
              </a:tr>
              <a:tr h="381000">
                <a:tc>
                  <a:txBody>
                    <a:bodyPr/>
                    <a:lstStyle/>
                    <a:p>
                      <a:pPr indent="0" lvl="0" marL="0" rtl="0" algn="l">
                        <a:lnSpc>
                          <a:spcPct val="115000"/>
                        </a:lnSpc>
                        <a:spcBef>
                          <a:spcPts val="0"/>
                        </a:spcBef>
                        <a:spcAft>
                          <a:spcPts val="0"/>
                        </a:spcAft>
                        <a:buNone/>
                      </a:pPr>
                      <a:r>
                        <a:rPr b="1" lang="en-GB" sz="2400">
                          <a:latin typeface="Montserrat"/>
                          <a:ea typeface="Montserrat"/>
                          <a:cs typeface="Montserrat"/>
                          <a:sym typeface="Montserrat"/>
                        </a:rPr>
                        <a:t>Case Number</a:t>
                      </a:r>
                      <a:r>
                        <a:rPr lang="en-GB" sz="2400">
                          <a:latin typeface="Montserrat"/>
                          <a:ea typeface="Montserrat"/>
                          <a:cs typeface="Montserrat"/>
                          <a:sym typeface="Montserrat"/>
                        </a:rPr>
                        <a:t>: 4</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t/>
                      </a:r>
                      <a:endParaRPr b="1" sz="2400">
                        <a:latin typeface="Montserrat"/>
                        <a:ea typeface="Montserrat"/>
                        <a:cs typeface="Montserrat"/>
                        <a:sym typeface="Montserrat"/>
                      </a:endParaRPr>
                    </a:p>
                    <a:p>
                      <a:pPr indent="0" lvl="0" marL="0" rtl="0" algn="l">
                        <a:lnSpc>
                          <a:spcPct val="115000"/>
                        </a:lnSpc>
                        <a:spcBef>
                          <a:spcPts val="0"/>
                        </a:spcBef>
                        <a:spcAft>
                          <a:spcPts val="0"/>
                        </a:spcAft>
                        <a:buNone/>
                      </a:pPr>
                      <a:r>
                        <a:rPr b="1" lang="en-GB" sz="2400">
                          <a:latin typeface="Montserrat"/>
                          <a:ea typeface="Montserrat"/>
                          <a:cs typeface="Montserrat"/>
                          <a:sym typeface="Montserrat"/>
                        </a:rPr>
                        <a:t>Criminal:</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rPr lang="en-GB" sz="2400">
                          <a:latin typeface="Montserrat"/>
                          <a:ea typeface="Montserrat"/>
                          <a:cs typeface="Montserrat"/>
                          <a:sym typeface="Montserrat"/>
                        </a:rPr>
                        <a:t>Georgia Bates</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rPr b="1" lang="en-GB" sz="2400">
                          <a:latin typeface="Montserrat"/>
                          <a:ea typeface="Montserrat"/>
                          <a:cs typeface="Montserrat"/>
                          <a:sym typeface="Montserrat"/>
                        </a:rPr>
                        <a:t>Victim:</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rPr lang="en-GB" sz="2400">
                          <a:latin typeface="Montserrat"/>
                          <a:ea typeface="Montserrat"/>
                          <a:cs typeface="Montserrat"/>
                          <a:sym typeface="Montserrat"/>
                        </a:rPr>
                        <a:t>A university</a:t>
                      </a:r>
                      <a:endParaRPr sz="2400">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GB" sz="2400">
                          <a:latin typeface="Montserrat"/>
                          <a:ea typeface="Montserrat"/>
                          <a:cs typeface="Montserrat"/>
                          <a:sym typeface="Montserrat"/>
                        </a:rPr>
                        <a:t>Georgia Bates, pretending to be a member of staff, installed keylogging software to capture passwords and access emails containing personal and financial data with the intention of redirecting funds to her personal account.</a:t>
                      </a:r>
                      <a:endParaRPr sz="2400">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2400">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2400">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r>
              <a:tr h="381000">
                <a:tc>
                  <a:txBody>
                    <a:bodyPr/>
                    <a:lstStyle/>
                    <a:p>
                      <a:pPr indent="0" lvl="0" marL="0" rtl="0" algn="l">
                        <a:lnSpc>
                          <a:spcPct val="115000"/>
                        </a:lnSpc>
                        <a:spcBef>
                          <a:spcPts val="0"/>
                        </a:spcBef>
                        <a:spcAft>
                          <a:spcPts val="0"/>
                        </a:spcAft>
                        <a:buNone/>
                      </a:pPr>
                      <a:r>
                        <a:rPr b="1" lang="en-GB" sz="2400">
                          <a:latin typeface="Montserrat"/>
                          <a:ea typeface="Montserrat"/>
                          <a:cs typeface="Montserrat"/>
                          <a:sym typeface="Montserrat"/>
                        </a:rPr>
                        <a:t>Case Number</a:t>
                      </a:r>
                      <a:r>
                        <a:rPr lang="en-GB" sz="2400">
                          <a:latin typeface="Montserrat"/>
                          <a:ea typeface="Montserrat"/>
                          <a:cs typeface="Montserrat"/>
                          <a:sym typeface="Montserrat"/>
                        </a:rPr>
                        <a:t>: 5</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t/>
                      </a:r>
                      <a:endParaRPr b="1" sz="2400">
                        <a:latin typeface="Montserrat"/>
                        <a:ea typeface="Montserrat"/>
                        <a:cs typeface="Montserrat"/>
                        <a:sym typeface="Montserrat"/>
                      </a:endParaRPr>
                    </a:p>
                    <a:p>
                      <a:pPr indent="0" lvl="0" marL="0" rtl="0" algn="l">
                        <a:lnSpc>
                          <a:spcPct val="115000"/>
                        </a:lnSpc>
                        <a:spcBef>
                          <a:spcPts val="0"/>
                        </a:spcBef>
                        <a:spcAft>
                          <a:spcPts val="0"/>
                        </a:spcAft>
                        <a:buNone/>
                      </a:pPr>
                      <a:r>
                        <a:rPr b="1" lang="en-GB" sz="2400">
                          <a:latin typeface="Montserrat"/>
                          <a:ea typeface="Montserrat"/>
                          <a:cs typeface="Montserrat"/>
                          <a:sym typeface="Montserrat"/>
                        </a:rPr>
                        <a:t>Criminal:</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rPr lang="en-GB" sz="2400">
                          <a:latin typeface="Montserrat"/>
                          <a:ea typeface="Montserrat"/>
                          <a:cs typeface="Montserrat"/>
                          <a:sym typeface="Montserrat"/>
                        </a:rPr>
                        <a:t>Don Palmer</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rPr b="1" lang="en-GB" sz="2400">
                          <a:latin typeface="Montserrat"/>
                          <a:ea typeface="Montserrat"/>
                          <a:cs typeface="Montserrat"/>
                          <a:sym typeface="Montserrat"/>
                        </a:rPr>
                        <a:t>Victim:</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rPr lang="en-GB" sz="2400">
                          <a:latin typeface="Montserrat"/>
                          <a:ea typeface="Montserrat"/>
                          <a:cs typeface="Montserrat"/>
                          <a:sym typeface="Montserrat"/>
                        </a:rPr>
                        <a:t>Moonscape Games</a:t>
                      </a:r>
                      <a:endParaRPr sz="2400">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GB" sz="2400">
                          <a:latin typeface="Montserrat"/>
                          <a:ea typeface="Montserrat"/>
                          <a:cs typeface="Montserrat"/>
                          <a:sym typeface="Montserrat"/>
                        </a:rPr>
                        <a:t>Don Palmer unlawfully accessed the accounts of 4,000 players of online game Moonscape with intent to steal gaming resources and modified 100 accounts.</a:t>
                      </a:r>
                      <a:endParaRPr sz="2400">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2400">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2400">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ph type="title"/>
          </p:nvPr>
        </p:nvSpPr>
        <p:spPr>
          <a:xfrm>
            <a:off x="917950" y="890050"/>
            <a:ext cx="16383000" cy="130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Task 2 - Computer Misuse Act Case Studies (4 of 4)</a:t>
            </a:r>
            <a:endParaRPr>
              <a:solidFill>
                <a:schemeClr val="dk2"/>
              </a:solidFill>
            </a:endParaRPr>
          </a:p>
        </p:txBody>
      </p:sp>
      <p:sp>
        <p:nvSpPr>
          <p:cNvPr id="121" name="Google Shape;121;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chemeClr val="dk1"/>
                </a:solidFill>
              </a:rPr>
              <a:t>‹#›</a:t>
            </a:fld>
            <a:endParaRPr>
              <a:solidFill>
                <a:schemeClr val="dk1"/>
              </a:solidFill>
            </a:endParaRPr>
          </a:p>
        </p:txBody>
      </p:sp>
      <p:graphicFrame>
        <p:nvGraphicFramePr>
          <p:cNvPr id="122" name="Google Shape;122;p19"/>
          <p:cNvGraphicFramePr/>
          <p:nvPr/>
        </p:nvGraphicFramePr>
        <p:xfrm>
          <a:off x="952500" y="2199450"/>
          <a:ext cx="3000000" cy="3000000"/>
        </p:xfrm>
        <a:graphic>
          <a:graphicData uri="http://schemas.openxmlformats.org/drawingml/2006/table">
            <a:tbl>
              <a:tblPr>
                <a:noFill/>
                <a:tableStyleId>{00D95AF4-7F2A-4102-B206-B19D1633E330}</a:tableStyleId>
              </a:tblPr>
              <a:tblGrid>
                <a:gridCol w="4095750"/>
                <a:gridCol w="5558175"/>
                <a:gridCol w="2633325"/>
                <a:gridCol w="4095750"/>
              </a:tblGrid>
              <a:tr h="381000">
                <a:tc>
                  <a:txBody>
                    <a:bodyPr/>
                    <a:lstStyle/>
                    <a:p>
                      <a:pPr indent="0" lvl="0" marL="0" rtl="0" algn="l">
                        <a:lnSpc>
                          <a:spcPct val="100000"/>
                        </a:lnSpc>
                        <a:spcBef>
                          <a:spcPts val="0"/>
                        </a:spcBef>
                        <a:spcAft>
                          <a:spcPts val="0"/>
                        </a:spcAft>
                        <a:buNone/>
                      </a:pPr>
                      <a:r>
                        <a:rPr b="1" lang="en-GB" sz="2200">
                          <a:solidFill>
                            <a:schemeClr val="lt1"/>
                          </a:solidFill>
                          <a:latin typeface="Montserrat"/>
                          <a:ea typeface="Montserrat"/>
                          <a:cs typeface="Montserrat"/>
                          <a:sym typeface="Montserrat"/>
                        </a:rPr>
                        <a:t>About</a:t>
                      </a:r>
                      <a:endParaRPr b="1" sz="2200">
                        <a:solidFill>
                          <a:schemeClr val="lt1"/>
                        </a:solidFill>
                        <a:latin typeface="Montserrat"/>
                        <a:ea typeface="Montserrat"/>
                        <a:cs typeface="Montserrat"/>
                        <a:sym typeface="Montserrat"/>
                      </a:endParaRPr>
                    </a:p>
                  </a:txBody>
                  <a:tcPr marT="91425" marB="91425" marR="91425" marL="91425" anchor="ctr">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solidFill>
                      <a:schemeClr val="dk2"/>
                    </a:solidFill>
                  </a:tcPr>
                </a:tc>
                <a:tc>
                  <a:txBody>
                    <a:bodyPr/>
                    <a:lstStyle/>
                    <a:p>
                      <a:pPr indent="0" lvl="0" marL="0" rtl="0" algn="l">
                        <a:lnSpc>
                          <a:spcPct val="100000"/>
                        </a:lnSpc>
                        <a:spcBef>
                          <a:spcPts val="0"/>
                        </a:spcBef>
                        <a:spcAft>
                          <a:spcPts val="0"/>
                        </a:spcAft>
                        <a:buNone/>
                      </a:pPr>
                      <a:r>
                        <a:rPr b="1" lang="en-GB" sz="2200">
                          <a:solidFill>
                            <a:schemeClr val="lt1"/>
                          </a:solidFill>
                          <a:latin typeface="Montserrat"/>
                          <a:ea typeface="Montserrat"/>
                          <a:cs typeface="Montserrat"/>
                          <a:sym typeface="Montserrat"/>
                        </a:rPr>
                        <a:t>Description</a:t>
                      </a:r>
                      <a:endParaRPr b="1" sz="2200">
                        <a:solidFill>
                          <a:schemeClr val="lt1"/>
                        </a:solidFill>
                        <a:latin typeface="Montserrat"/>
                        <a:ea typeface="Montserrat"/>
                        <a:cs typeface="Montserrat"/>
                        <a:sym typeface="Montserrat"/>
                      </a:endParaRPr>
                    </a:p>
                  </a:txBody>
                  <a:tcPr marT="91425" marB="91425" marR="91425" marL="91425" anchor="ctr">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solidFill>
                      <a:schemeClr val="dk2"/>
                    </a:solidFill>
                  </a:tcPr>
                </a:tc>
                <a:tc>
                  <a:txBody>
                    <a:bodyPr/>
                    <a:lstStyle/>
                    <a:p>
                      <a:pPr indent="0" lvl="0" marL="0" rtl="0" algn="l">
                        <a:lnSpc>
                          <a:spcPct val="100000"/>
                        </a:lnSpc>
                        <a:spcBef>
                          <a:spcPts val="0"/>
                        </a:spcBef>
                        <a:spcAft>
                          <a:spcPts val="0"/>
                        </a:spcAft>
                        <a:buNone/>
                      </a:pPr>
                      <a:r>
                        <a:rPr b="1" lang="en-GB" sz="2200">
                          <a:solidFill>
                            <a:schemeClr val="lt1"/>
                          </a:solidFill>
                          <a:latin typeface="Montserrat"/>
                          <a:ea typeface="Montserrat"/>
                          <a:cs typeface="Montserrat"/>
                          <a:sym typeface="Montserrat"/>
                        </a:rPr>
                        <a:t>CMA Offence?</a:t>
                      </a:r>
                      <a:endParaRPr b="1" sz="2200">
                        <a:solidFill>
                          <a:schemeClr val="lt1"/>
                        </a:solidFill>
                        <a:latin typeface="Montserrat"/>
                        <a:ea typeface="Montserrat"/>
                        <a:cs typeface="Montserrat"/>
                        <a:sym typeface="Montserrat"/>
                      </a:endParaRPr>
                    </a:p>
                  </a:txBody>
                  <a:tcPr marT="91425" marB="91425" marR="91425" marL="91425" anchor="ctr">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solidFill>
                      <a:schemeClr val="dk2"/>
                    </a:solidFill>
                  </a:tcPr>
                </a:tc>
                <a:tc>
                  <a:txBody>
                    <a:bodyPr/>
                    <a:lstStyle/>
                    <a:p>
                      <a:pPr indent="0" lvl="0" marL="0" rtl="0" algn="l">
                        <a:lnSpc>
                          <a:spcPct val="100000"/>
                        </a:lnSpc>
                        <a:spcBef>
                          <a:spcPts val="0"/>
                        </a:spcBef>
                        <a:spcAft>
                          <a:spcPts val="0"/>
                        </a:spcAft>
                        <a:buNone/>
                      </a:pPr>
                      <a:r>
                        <a:rPr b="1" lang="en-GB" sz="2200">
                          <a:solidFill>
                            <a:schemeClr val="lt1"/>
                          </a:solidFill>
                          <a:latin typeface="Montserrat"/>
                          <a:ea typeface="Montserrat"/>
                          <a:cs typeface="Montserrat"/>
                          <a:sym typeface="Montserrat"/>
                        </a:rPr>
                        <a:t>Analysis</a:t>
                      </a:r>
                      <a:endParaRPr b="1" sz="2200">
                        <a:solidFill>
                          <a:schemeClr val="lt1"/>
                        </a:solidFill>
                        <a:latin typeface="Montserrat"/>
                        <a:ea typeface="Montserrat"/>
                        <a:cs typeface="Montserrat"/>
                        <a:sym typeface="Montserrat"/>
                      </a:endParaRPr>
                    </a:p>
                  </a:txBody>
                  <a:tcPr marT="91425" marB="91425" marR="91425" marL="91425" anchor="ctr">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solidFill>
                      <a:schemeClr val="dk2"/>
                    </a:solidFill>
                  </a:tcPr>
                </a:tc>
              </a:tr>
              <a:tr h="381000">
                <a:tc>
                  <a:txBody>
                    <a:bodyPr/>
                    <a:lstStyle/>
                    <a:p>
                      <a:pPr indent="0" lvl="0" marL="0" rtl="0" algn="l">
                        <a:lnSpc>
                          <a:spcPct val="115000"/>
                        </a:lnSpc>
                        <a:spcBef>
                          <a:spcPts val="0"/>
                        </a:spcBef>
                        <a:spcAft>
                          <a:spcPts val="0"/>
                        </a:spcAft>
                        <a:buNone/>
                      </a:pPr>
                      <a:r>
                        <a:rPr b="1" lang="en-GB" sz="2400">
                          <a:latin typeface="Montserrat"/>
                          <a:ea typeface="Montserrat"/>
                          <a:cs typeface="Montserrat"/>
                          <a:sym typeface="Montserrat"/>
                        </a:rPr>
                        <a:t>Case Number</a:t>
                      </a:r>
                      <a:r>
                        <a:rPr lang="en-GB" sz="2400">
                          <a:latin typeface="Montserrat"/>
                          <a:ea typeface="Montserrat"/>
                          <a:cs typeface="Montserrat"/>
                          <a:sym typeface="Montserrat"/>
                        </a:rPr>
                        <a:t>: 6</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t/>
                      </a:r>
                      <a:endParaRPr b="1" sz="2400">
                        <a:latin typeface="Montserrat"/>
                        <a:ea typeface="Montserrat"/>
                        <a:cs typeface="Montserrat"/>
                        <a:sym typeface="Montserrat"/>
                      </a:endParaRPr>
                    </a:p>
                    <a:p>
                      <a:pPr indent="0" lvl="0" marL="0" rtl="0" algn="l">
                        <a:lnSpc>
                          <a:spcPct val="115000"/>
                        </a:lnSpc>
                        <a:spcBef>
                          <a:spcPts val="0"/>
                        </a:spcBef>
                        <a:spcAft>
                          <a:spcPts val="0"/>
                        </a:spcAft>
                        <a:buNone/>
                      </a:pPr>
                      <a:r>
                        <a:rPr b="1" lang="en-GB" sz="2400">
                          <a:latin typeface="Montserrat"/>
                          <a:ea typeface="Montserrat"/>
                          <a:cs typeface="Montserrat"/>
                          <a:sym typeface="Montserrat"/>
                        </a:rPr>
                        <a:t>Criminal:</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rPr lang="en-GB" sz="2400">
                          <a:latin typeface="Montserrat"/>
                          <a:ea typeface="Montserrat"/>
                          <a:cs typeface="Montserrat"/>
                          <a:sym typeface="Montserrat"/>
                        </a:rPr>
                        <a:t>Nelson Morgan</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rPr b="1" lang="en-GB" sz="2400">
                          <a:latin typeface="Montserrat"/>
                          <a:ea typeface="Montserrat"/>
                          <a:cs typeface="Montserrat"/>
                          <a:sym typeface="Montserrat"/>
                        </a:rPr>
                        <a:t>Victim:</a:t>
                      </a:r>
                      <a:endParaRPr sz="2400">
                        <a:latin typeface="Montserrat"/>
                        <a:ea typeface="Montserrat"/>
                        <a:cs typeface="Montserrat"/>
                        <a:sym typeface="Montserrat"/>
                      </a:endParaRPr>
                    </a:p>
                    <a:p>
                      <a:pPr indent="0" lvl="0" marL="0" rtl="0" algn="l">
                        <a:lnSpc>
                          <a:spcPct val="115000"/>
                        </a:lnSpc>
                        <a:spcBef>
                          <a:spcPts val="0"/>
                        </a:spcBef>
                        <a:spcAft>
                          <a:spcPts val="0"/>
                        </a:spcAft>
                        <a:buNone/>
                      </a:pPr>
                      <a:r>
                        <a:rPr lang="en-GB" sz="2400">
                          <a:latin typeface="Montserrat"/>
                          <a:ea typeface="Montserrat"/>
                          <a:cs typeface="Montserrat"/>
                          <a:sym typeface="Montserrat"/>
                        </a:rPr>
                        <a:t>Oscar Phillips</a:t>
                      </a:r>
                      <a:endParaRPr sz="2400">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GB" sz="2400">
                          <a:latin typeface="Montserrat"/>
                          <a:ea typeface="Montserrat"/>
                          <a:cs typeface="Montserrat"/>
                          <a:sym typeface="Montserrat"/>
                        </a:rPr>
                        <a:t>Seventeen-year-old Nelson Morgan created a number of fictional social media accounts for a boy that he disliked at school who did not use social media. He carried on the pretence for some time, communicating with other students and spreading untrue rumours about the student’s relationships, past convictions, and personal interests.</a:t>
                      </a:r>
                      <a:endParaRPr sz="2400">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2400">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2400">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