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embeddedFontLst>
    <p:embeddedFont>
      <p:font typeface="Montserrat SemiBold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Montserrat Medium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6EEA02-E7F9-4284-9F36-4120D08973F2}">
  <a:tblStyle styleId="{FC6EEA02-E7F9-4284-9F36-4120D08973F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.fntdata"/><Relationship Id="rId22" Type="http://schemas.openxmlformats.org/officeDocument/2006/relationships/font" Target="fonts/MontserratSemiBold-boldItalic.fntdata"/><Relationship Id="rId21" Type="http://schemas.openxmlformats.org/officeDocument/2006/relationships/font" Target="fonts/MontserratSemiBold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MontserratMedium-bold.fntdata"/><Relationship Id="rId27" Type="http://schemas.openxmlformats.org/officeDocument/2006/relationships/font" Target="fonts/MontserratMedium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Medium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font" Target="fonts/MontserratMedium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MontserratSemiBold-regular.fntdata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6b88e13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6b88e13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ea809cae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ea809cae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ea809cb4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ea809cb4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8ea809cb43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8ea809cb4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68665933e_0_16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68665933e_0_16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8665933e_0_5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8665933e_0_5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68665933e_0_1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68665933e_0_1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ea809cae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ea809cae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ea809cae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ea809cae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ea809cb4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ea809cb4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cf3bd25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cf3bd25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d200f296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d200f296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●"/>
              <a:defRPr/>
            </a:lvl1pPr>
            <a:lvl2pPr indent="-32385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–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4pPr>
            <a:lvl5pPr indent="-304800" lvl="4" marL="22860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5pPr>
            <a:lvl6pPr indent="-31750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idx="4294967295" type="ctrTitle"/>
          </p:nvPr>
        </p:nvSpPr>
        <p:spPr>
          <a:xfrm>
            <a:off x="186675" y="1099725"/>
            <a:ext cx="75285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Describing where you live [3/3]</a:t>
            </a:r>
            <a:endParaRPr sz="2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rgbClr val="4B3241"/>
                </a:solidFill>
              </a:rPr>
              <a:t>Ser</a:t>
            </a:r>
            <a:r>
              <a:rPr lang="en-GB" sz="2400">
                <a:solidFill>
                  <a:srgbClr val="4B3241"/>
                </a:solidFill>
              </a:rPr>
              <a:t> and </a:t>
            </a:r>
            <a:r>
              <a:rPr i="1" lang="en-GB" sz="2400">
                <a:solidFill>
                  <a:srgbClr val="4B3241"/>
                </a:solidFill>
              </a:rPr>
              <a:t>Estar</a:t>
            </a:r>
            <a:endParaRPr i="1" sz="24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B3241"/>
                </a:solidFill>
              </a:rPr>
              <a:t>Adjectival placement and agreement </a:t>
            </a:r>
            <a:endParaRPr sz="2100">
              <a:solidFill>
                <a:srgbClr val="4B3241"/>
              </a:solidFill>
            </a:endParaRPr>
          </a:p>
        </p:txBody>
      </p:sp>
      <p:sp>
        <p:nvSpPr>
          <p:cNvPr id="83" name="Google Shape;83;p15"/>
          <p:cNvSpPr txBox="1"/>
          <p:nvPr>
            <p:ph idx="4294967295" type="subTitle"/>
          </p:nvPr>
        </p:nvSpPr>
        <p:spPr>
          <a:xfrm>
            <a:off x="1866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Spanish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458975" y="4105475"/>
            <a:ext cx="20043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Se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ñ</a:t>
            </a:r>
            <a:r>
              <a:rPr b="1" lang="en-GB" sz="1200">
                <a:latin typeface="Montserrat"/>
                <a:ea typeface="Montserrat"/>
                <a:cs typeface="Montserrat"/>
                <a:sym typeface="Montserrat"/>
              </a:rPr>
              <a:t>orita Woodburn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79550" y="3777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La gramática</a:t>
            </a:r>
            <a:endParaRPr sz="2700"/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142050" y="796050"/>
            <a:ext cx="8535900" cy="315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Vivo en </a:t>
            </a:r>
            <a:r>
              <a:rPr b="1" lang="en-GB" sz="1800">
                <a:solidFill>
                  <a:srgbClr val="000000"/>
                </a:solidFill>
              </a:rPr>
              <a:t>la misma casa / la casa misma (1) </a:t>
            </a:r>
            <a:r>
              <a:rPr lang="en-GB" sz="1800">
                <a:solidFill>
                  <a:srgbClr val="000000"/>
                </a:solidFill>
              </a:rPr>
              <a:t>desde que yo tenía diez años. Mi casa es adosada y hay tres plantas que incluyen el sótano. Mi habitación </a:t>
            </a:r>
            <a:r>
              <a:rPr b="1" lang="en-GB" sz="1800">
                <a:solidFill>
                  <a:srgbClr val="000000"/>
                </a:solidFill>
              </a:rPr>
              <a:t>es /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b="1" lang="en-GB" sz="1800">
                <a:solidFill>
                  <a:srgbClr val="000000"/>
                </a:solidFill>
              </a:rPr>
              <a:t>está (2) </a:t>
            </a:r>
            <a:r>
              <a:rPr lang="en-GB" sz="1800">
                <a:solidFill>
                  <a:srgbClr val="000000"/>
                </a:solidFill>
              </a:rPr>
              <a:t>en el sótano. No me gusta porque </a:t>
            </a:r>
            <a:r>
              <a:rPr b="1" lang="en-GB" sz="1800">
                <a:solidFill>
                  <a:srgbClr val="000000"/>
                </a:solidFill>
              </a:rPr>
              <a:t> es / está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b="1" lang="en-GB" sz="1800">
                <a:solidFill>
                  <a:srgbClr val="000000"/>
                </a:solidFill>
              </a:rPr>
              <a:t>(3) </a:t>
            </a:r>
            <a:r>
              <a:rPr lang="en-GB" sz="1800">
                <a:solidFill>
                  <a:srgbClr val="000000"/>
                </a:solidFill>
              </a:rPr>
              <a:t>muy oscura y demasiado pequeña. Prefiero la habitación de mi hermana ya que es más grande y amplia. También </a:t>
            </a:r>
            <a:r>
              <a:rPr b="1" lang="en-GB" sz="1800">
                <a:solidFill>
                  <a:srgbClr val="000000"/>
                </a:solidFill>
              </a:rPr>
              <a:t>es / está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b="1" lang="en-GB" sz="1800">
                <a:solidFill>
                  <a:srgbClr val="000000"/>
                </a:solidFill>
              </a:rPr>
              <a:t>(4) </a:t>
            </a:r>
            <a:r>
              <a:rPr lang="en-GB" sz="1800">
                <a:solidFill>
                  <a:srgbClr val="000000"/>
                </a:solidFill>
              </a:rPr>
              <a:t>arriba, en</a:t>
            </a:r>
            <a:r>
              <a:rPr b="1" lang="en-GB" sz="1800">
                <a:solidFill>
                  <a:srgbClr val="000000"/>
                </a:solidFill>
              </a:rPr>
              <a:t> la segunda planta / la planta segunda (5)</a:t>
            </a:r>
            <a:r>
              <a:rPr lang="en-GB" sz="1800">
                <a:solidFill>
                  <a:srgbClr val="000000"/>
                </a:solidFill>
              </a:rPr>
              <a:t>. ¡Qué </a:t>
            </a:r>
            <a:r>
              <a:rPr lang="en-GB" sz="1800">
                <a:solidFill>
                  <a:srgbClr val="000000"/>
                </a:solidFill>
              </a:rPr>
              <a:t>envidia</a:t>
            </a:r>
            <a:r>
              <a:rPr lang="en-GB" sz="1800">
                <a:solidFill>
                  <a:srgbClr val="000000"/>
                </a:solidFill>
              </a:rPr>
              <a:t>!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En el pasado vivíamos en una zona más ruidosa que</a:t>
            </a:r>
            <a:r>
              <a:rPr b="1" lang="en-GB" sz="1800">
                <a:solidFill>
                  <a:srgbClr val="000000"/>
                </a:solidFill>
              </a:rPr>
              <a:t> estaba / era (6) </a:t>
            </a:r>
            <a:r>
              <a:rPr lang="en-GB" sz="1800">
                <a:solidFill>
                  <a:srgbClr val="000000"/>
                </a:solidFill>
              </a:rPr>
              <a:t>muy cerca de la ciudad aunque la zona en que vivimos ahora</a:t>
            </a:r>
            <a:r>
              <a:rPr b="1" lang="en-GB" sz="1800">
                <a:solidFill>
                  <a:srgbClr val="000000"/>
                </a:solidFill>
              </a:rPr>
              <a:t> es / </a:t>
            </a:r>
            <a:r>
              <a:rPr b="1" lang="en-GB" sz="1800">
                <a:solidFill>
                  <a:srgbClr val="000000"/>
                </a:solidFill>
              </a:rPr>
              <a:t>está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b="1" lang="en-GB" sz="1800">
                <a:solidFill>
                  <a:srgbClr val="000000"/>
                </a:solidFill>
              </a:rPr>
              <a:t>(7) </a:t>
            </a:r>
            <a:r>
              <a:rPr lang="en-GB" sz="1800">
                <a:solidFill>
                  <a:srgbClr val="000000"/>
                </a:solidFill>
              </a:rPr>
              <a:t>mucho más tranquila y hay </a:t>
            </a:r>
            <a:r>
              <a:rPr b="1" lang="en-GB" sz="1800">
                <a:solidFill>
                  <a:srgbClr val="000000"/>
                </a:solidFill>
              </a:rPr>
              <a:t>algunos parques bonitos/ parques algunos bonitos (8).</a:t>
            </a:r>
            <a:r>
              <a:rPr lang="en-GB" sz="1800">
                <a:solidFill>
                  <a:srgbClr val="000000"/>
                </a:solidFill>
              </a:rPr>
              <a:t> Sin embargo </a:t>
            </a:r>
            <a:r>
              <a:rPr b="1" lang="en-GB" sz="1800">
                <a:solidFill>
                  <a:srgbClr val="000000"/>
                </a:solidFill>
              </a:rPr>
              <a:t> es / está</a:t>
            </a:r>
            <a:r>
              <a:rPr lang="en-GB" sz="1800">
                <a:solidFill>
                  <a:srgbClr val="000000"/>
                </a:solidFill>
              </a:rPr>
              <a:t> </a:t>
            </a:r>
            <a:r>
              <a:rPr b="1" lang="en-GB" sz="1800">
                <a:solidFill>
                  <a:srgbClr val="000000"/>
                </a:solidFill>
              </a:rPr>
              <a:t>(9) </a:t>
            </a:r>
            <a:r>
              <a:rPr lang="en-GB" sz="1800">
                <a:solidFill>
                  <a:srgbClr val="000000"/>
                </a:solidFill>
              </a:rPr>
              <a:t>lejos de la ciudad.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149100" y="0"/>
            <a:ext cx="2576400" cy="56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RESPUESTAS</a:t>
            </a:r>
            <a:endParaRPr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149100" y="445025"/>
            <a:ext cx="8994900" cy="40104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la misma casa </a:t>
            </a:r>
            <a:r>
              <a:rPr lang="en-GB" sz="2000">
                <a:solidFill>
                  <a:srgbClr val="000000"/>
                </a:solidFill>
              </a:rPr>
              <a:t>(adjective before the noun to mean “same”)  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está</a:t>
            </a:r>
            <a:r>
              <a:rPr lang="en-GB" sz="2000">
                <a:solidFill>
                  <a:srgbClr val="000000"/>
                </a:solidFill>
              </a:rPr>
              <a:t> (location, present tense) 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</a:t>
            </a:r>
            <a:r>
              <a:rPr lang="en-GB" sz="2000">
                <a:solidFill>
                  <a:srgbClr val="000000"/>
                </a:solidFill>
              </a:rPr>
              <a:t> (permanent trait, present tense) 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está</a:t>
            </a:r>
            <a:r>
              <a:rPr lang="en-GB" sz="2000">
                <a:solidFill>
                  <a:srgbClr val="000000"/>
                </a:solidFill>
              </a:rPr>
              <a:t> (location, present tense)</a:t>
            </a:r>
            <a:endParaRPr sz="2000">
              <a:solidFill>
                <a:srgbClr val="000000"/>
              </a:solidFill>
            </a:endParaRPr>
          </a:p>
          <a:p>
            <a:pPr indent="-36195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AutoNum type="arabicPeriod"/>
            </a:pPr>
            <a:r>
              <a:rPr b="1" lang="en-GB" sz="1900">
                <a:solidFill>
                  <a:srgbClr val="000000"/>
                </a:solidFill>
              </a:rPr>
              <a:t>la segunda planta </a:t>
            </a:r>
            <a:r>
              <a:rPr lang="en-GB" sz="2000">
                <a:solidFill>
                  <a:srgbClr val="000000"/>
                </a:solidFill>
              </a:rPr>
              <a:t>(adjective before the noun, ordinal number)</a:t>
            </a:r>
            <a:endParaRPr b="1" sz="19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estaba</a:t>
            </a:r>
            <a:r>
              <a:rPr lang="en-GB" sz="2000">
                <a:solidFill>
                  <a:srgbClr val="000000"/>
                </a:solidFill>
              </a:rPr>
              <a:t> (location, imperfect tense) 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</a:t>
            </a:r>
            <a:r>
              <a:rPr lang="en-GB" sz="2000">
                <a:solidFill>
                  <a:srgbClr val="000000"/>
                </a:solidFill>
              </a:rPr>
              <a:t> (permanent trait, present tense)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algunos parques bonitos. </a:t>
            </a:r>
            <a:endParaRPr b="1" sz="2000">
              <a:solidFill>
                <a:srgbClr val="000000"/>
              </a:solidFill>
            </a:endParaRPr>
          </a:p>
          <a:p>
            <a:pPr indent="-228600" lvl="0" marL="54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(adjective before the noun to mean “some”) </a:t>
            </a:r>
            <a:endParaRPr sz="2000">
              <a:solidFill>
                <a:srgbClr val="000000"/>
              </a:solidFill>
            </a:endParaRPr>
          </a:p>
          <a:p>
            <a:pPr indent="-228600" lvl="0" marL="54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 (adjective after the noun to mean “beautiful”) </a:t>
            </a:r>
            <a:endParaRPr sz="2000">
              <a:solidFill>
                <a:srgbClr val="000000"/>
              </a:solidFill>
            </a:endParaRPr>
          </a:p>
          <a:p>
            <a:pPr indent="-355600" lvl="0" marL="540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b="1" lang="en-GB" sz="2000">
                <a:solidFill>
                  <a:srgbClr val="000000"/>
                </a:solidFill>
              </a:rPr>
              <a:t>está</a:t>
            </a:r>
            <a:r>
              <a:rPr lang="en-GB" sz="2000">
                <a:solidFill>
                  <a:srgbClr val="000000"/>
                </a:solidFill>
              </a:rPr>
              <a:t> (location, present tense)</a:t>
            </a:r>
            <a:endParaRPr sz="2000">
              <a:solidFill>
                <a:srgbClr val="000000"/>
              </a:solidFill>
            </a:endParaRPr>
          </a:p>
          <a:p>
            <a:pPr indent="-228600" lvl="0" marL="5400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title"/>
          </p:nvPr>
        </p:nvSpPr>
        <p:spPr>
          <a:xfrm>
            <a:off x="0" y="0"/>
            <a:ext cx="9008100" cy="422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89999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SUMMARY ANSWERS</a:t>
            </a:r>
            <a:endParaRPr sz="2200">
              <a:solidFill>
                <a:srgbClr val="000000"/>
              </a:solidFill>
            </a:endParaRPr>
          </a:p>
          <a:p>
            <a:pPr indent="89999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1.   </a:t>
            </a:r>
            <a:r>
              <a:rPr lang="en-GB" sz="2200">
                <a:solidFill>
                  <a:srgbClr val="000000"/>
                </a:solidFill>
              </a:rPr>
              <a:t>All adjectives in Spanish go after the noun. </a:t>
            </a:r>
            <a:endParaRPr sz="2200">
              <a:solidFill>
                <a:srgbClr val="000000"/>
              </a:solidFill>
            </a:endParaRPr>
          </a:p>
          <a:p>
            <a:pPr indent="-371475" lvl="0" marL="80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FALSE </a:t>
            </a:r>
            <a:endParaRPr sz="2200">
              <a:solidFill>
                <a:srgbClr val="000000"/>
              </a:solidFill>
            </a:endParaRPr>
          </a:p>
          <a:p>
            <a:pPr indent="-371475" lvl="0" marL="80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(ordinal numbers, limiting adjectives and meaning-changing adjectives go before the noun) </a:t>
            </a:r>
            <a:endParaRPr sz="2200">
              <a:solidFill>
                <a:srgbClr val="000000"/>
              </a:solidFill>
            </a:endParaRPr>
          </a:p>
          <a:p>
            <a:pPr indent="-371475" lvl="0" marL="80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2. ‘Estaba’ means ‘it was’ and is used for location and temporary states.</a:t>
            </a:r>
            <a:endParaRPr sz="2200">
              <a:solidFill>
                <a:srgbClr val="000000"/>
              </a:solidFill>
            </a:endParaRPr>
          </a:p>
          <a:p>
            <a:pPr indent="-371475" lvl="0" marL="80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3. ‘Eran’ means ‘they were’ and is used for characteristics and permanent states.</a:t>
            </a:r>
            <a:endParaRPr sz="2200">
              <a:solidFill>
                <a:srgbClr val="000000"/>
              </a:solidFill>
            </a:endParaRPr>
          </a:p>
          <a:p>
            <a:pPr indent="-371475" lvl="0" marL="80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00000"/>
                </a:solidFill>
              </a:rPr>
              <a:t>4. If the noun is ‘el entorno’ then the adjective to match it will be ‘feo’.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/>
        </p:nvSpPr>
        <p:spPr>
          <a:xfrm>
            <a:off x="323288" y="4000900"/>
            <a:ext cx="5643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6"/>
          <p:cNvSpPr txBox="1"/>
          <p:nvPr>
            <p:ph type="title"/>
          </p:nvPr>
        </p:nvSpPr>
        <p:spPr>
          <a:xfrm>
            <a:off x="3666300" y="2098575"/>
            <a:ext cx="3284100" cy="74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</a:rPr>
              <a:t>amueb</a:t>
            </a:r>
            <a:r>
              <a:rPr b="1" lang="en-GB" sz="3600" u="sng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lang="en-GB" sz="3600">
                <a:solidFill>
                  <a:srgbClr val="000000"/>
                </a:solidFill>
              </a:rPr>
              <a:t>ado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1" name="Google Shape;91;p16"/>
          <p:cNvSpPr txBox="1"/>
          <p:nvPr>
            <p:ph type="title"/>
          </p:nvPr>
        </p:nvSpPr>
        <p:spPr>
          <a:xfrm>
            <a:off x="3754750" y="2840475"/>
            <a:ext cx="3013800" cy="74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</a:rPr>
              <a:t>furnished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2" name="Google Shape;92;p16"/>
          <p:cNvSpPr txBox="1"/>
          <p:nvPr>
            <p:ph type="title"/>
          </p:nvPr>
        </p:nvSpPr>
        <p:spPr>
          <a:xfrm>
            <a:off x="4572000" y="445025"/>
            <a:ext cx="900600" cy="836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rgbClr val="000000"/>
                </a:solidFill>
              </a:rPr>
              <a:t>[l]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323288" y="4000900"/>
            <a:ext cx="5643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7"/>
          <p:cNvSpPr txBox="1"/>
          <p:nvPr>
            <p:ph type="title"/>
          </p:nvPr>
        </p:nvSpPr>
        <p:spPr>
          <a:xfrm>
            <a:off x="3666300" y="2098575"/>
            <a:ext cx="3284100" cy="74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</a:rPr>
              <a:t>m</a:t>
            </a:r>
            <a:r>
              <a:rPr lang="en-GB" sz="3600">
                <a:solidFill>
                  <a:srgbClr val="000000"/>
                </a:solidFill>
              </a:rPr>
              <a:t>e </a:t>
            </a:r>
            <a:r>
              <a:rPr b="1" lang="en-GB" sz="3600" u="sng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ll</a:t>
            </a:r>
            <a:r>
              <a:rPr lang="en-GB" sz="3600">
                <a:solidFill>
                  <a:srgbClr val="000000"/>
                </a:solidFill>
              </a:rPr>
              <a:t>amo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99" name="Google Shape;99;p17"/>
          <p:cNvSpPr txBox="1"/>
          <p:nvPr>
            <p:ph type="title"/>
          </p:nvPr>
        </p:nvSpPr>
        <p:spPr>
          <a:xfrm>
            <a:off x="3754750" y="2840475"/>
            <a:ext cx="3013800" cy="74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000000"/>
                </a:solidFill>
              </a:rPr>
              <a:t>my name is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00" name="Google Shape;100;p17"/>
          <p:cNvSpPr txBox="1"/>
          <p:nvPr>
            <p:ph type="title"/>
          </p:nvPr>
        </p:nvSpPr>
        <p:spPr>
          <a:xfrm>
            <a:off x="4110000" y="379050"/>
            <a:ext cx="1248000" cy="741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900">
                <a:solidFill>
                  <a:srgbClr val="000000"/>
                </a:solidFill>
              </a:rPr>
              <a:t>[ll]</a:t>
            </a:r>
            <a:endParaRPr sz="4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/>
          <p:nvPr>
            <p:ph type="title"/>
          </p:nvPr>
        </p:nvSpPr>
        <p:spPr>
          <a:xfrm>
            <a:off x="73775" y="0"/>
            <a:ext cx="9070200" cy="99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lang="en-GB" sz="2700"/>
              <a:t>SER	and ESTAR</a:t>
            </a:r>
            <a:endParaRPr sz="27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lang="en-GB"/>
              <a:t>FILL IN THE MISSING VERBS: PRESENT TENSE PRACTICE</a:t>
            </a:r>
            <a:endParaRPr sz="1700"/>
          </a:p>
        </p:txBody>
      </p:sp>
      <p:sp>
        <p:nvSpPr>
          <p:cNvPr id="106" name="Google Shape;106;p18"/>
          <p:cNvSpPr txBox="1"/>
          <p:nvPr/>
        </p:nvSpPr>
        <p:spPr>
          <a:xfrm>
            <a:off x="77236" y="960469"/>
            <a:ext cx="868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In Spanish, there are two ways to say ‘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it is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’: ________ and _______.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5490161" y="931935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está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73772" y="2075515"/>
            <a:ext cx="899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Use 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and  _____ 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for </a:t>
            </a:r>
            <a:r>
              <a:rPr b="1" i="0" lang="en-GB" sz="2000" u="sng" cap="none" strike="noStrike">
                <a:latin typeface="Montserrat"/>
                <a:ea typeface="Montserrat"/>
                <a:cs typeface="Montserrat"/>
                <a:sym typeface="Montserrat"/>
              </a:rPr>
              <a:t>location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i="0" lang="en-GB" sz="2000" u="sng" cap="none" strike="noStrike">
                <a:latin typeface="Montserrat"/>
                <a:ea typeface="Montserrat"/>
                <a:cs typeface="Montserrat"/>
                <a:sym typeface="Montserrat"/>
              </a:rPr>
              <a:t>temporary state/mood.  </a:t>
            </a:r>
            <a:endParaRPr sz="11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7003844" y="931928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73772" y="2601655"/>
            <a:ext cx="854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Use 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and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for permanent traits.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3725" y="1465633"/>
            <a:ext cx="775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There are t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wo ways to say ‘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they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are’: ________ and _______.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 txBox="1"/>
          <p:nvPr/>
        </p:nvSpPr>
        <p:spPr>
          <a:xfrm>
            <a:off x="6269613" y="1426553"/>
            <a:ext cx="106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son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4734010" y="1426550"/>
            <a:ext cx="106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está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721073" y="2033638"/>
            <a:ext cx="77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está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8"/>
          <p:cNvSpPr txBox="1"/>
          <p:nvPr/>
        </p:nvSpPr>
        <p:spPr>
          <a:xfrm>
            <a:off x="1985800" y="2033638"/>
            <a:ext cx="106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están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615937" y="2584848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2026144" y="2584849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son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2140250" y="0"/>
            <a:ext cx="5355900" cy="99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lang="en-GB" sz="2700"/>
              <a:t>SER	and ESTAR</a:t>
            </a:r>
            <a:endParaRPr sz="27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lang="en-GB"/>
              <a:t>THE IMPERFECT TENSE</a:t>
            </a:r>
            <a:endParaRPr sz="1700"/>
          </a:p>
        </p:txBody>
      </p:sp>
      <p:sp>
        <p:nvSpPr>
          <p:cNvPr id="123" name="Google Shape;123;p19"/>
          <p:cNvSpPr txBox="1"/>
          <p:nvPr/>
        </p:nvSpPr>
        <p:spPr>
          <a:xfrm>
            <a:off x="77236" y="960469"/>
            <a:ext cx="8683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In Spanish, there are two ways to say ‘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it was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’: ________ and _______.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5588520" y="931925"/>
            <a:ext cx="151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estaba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73772" y="2075515"/>
            <a:ext cx="899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Use   _________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and ___________ 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for </a:t>
            </a:r>
            <a:r>
              <a:rPr b="1" i="0" lang="en-GB" sz="2000" u="sng" cap="none" strike="noStrike">
                <a:latin typeface="Montserrat"/>
                <a:ea typeface="Montserrat"/>
                <a:cs typeface="Montserrat"/>
                <a:sym typeface="Montserrat"/>
              </a:rPr>
              <a:t>location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and </a:t>
            </a:r>
            <a:r>
              <a:rPr b="1" i="0" lang="en-GB" sz="2000" u="sng" cap="none" strike="noStrike">
                <a:latin typeface="Montserrat"/>
                <a:ea typeface="Montserrat"/>
                <a:cs typeface="Montserrat"/>
                <a:sym typeface="Montserrat"/>
              </a:rPr>
              <a:t>temporary state/mood.  </a:t>
            </a:r>
            <a:endParaRPr sz="11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7496144" y="931928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era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73772" y="2906080"/>
            <a:ext cx="854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Use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and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______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for permanent traits.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93725" y="1465633"/>
            <a:ext cx="7751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000"/>
              <a:buFont typeface="Century Gothic"/>
              <a:buNone/>
            </a:pP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There are t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wo ways to say ‘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they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000">
                <a:latin typeface="Montserrat"/>
                <a:ea typeface="Montserrat"/>
                <a:cs typeface="Montserrat"/>
                <a:sym typeface="Montserrat"/>
              </a:rPr>
              <a:t>were’</a:t>
            </a:r>
            <a:r>
              <a:rPr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: ________ and _______.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6434438" y="1426566"/>
            <a:ext cx="1061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eran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4733997" y="1426563"/>
            <a:ext cx="1421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i="0" lang="en-GB" sz="2000" u="none" cap="none" strike="noStrike">
                <a:latin typeface="Montserrat"/>
                <a:ea typeface="Montserrat"/>
                <a:cs typeface="Montserrat"/>
                <a:sym typeface="Montserrat"/>
              </a:rPr>
              <a:t>est</a:t>
            </a: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aban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920726" y="2038800"/>
            <a:ext cx="1126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estaba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2593550" y="2038800"/>
            <a:ext cx="151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estaban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637051" y="2860100"/>
            <a:ext cx="86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era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1971319" y="2860099"/>
            <a:ext cx="981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000"/>
              <a:buFont typeface="Century Gothic"/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eran</a:t>
            </a:r>
            <a:endParaRPr b="1" i="0" sz="20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2777775" y="0"/>
            <a:ext cx="1115100" cy="65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/>
              <a:t>s</a:t>
            </a:r>
            <a:r>
              <a:rPr lang="en-GB" sz="3100"/>
              <a:t>er</a:t>
            </a:r>
            <a:endParaRPr sz="3100"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2375000" y="1673525"/>
            <a:ext cx="6492600" cy="828000"/>
          </a:xfrm>
          <a:prstGeom prst="rect">
            <a:avLst/>
          </a:prstGeom>
          <a:ln cap="flat" cmpd="sng" w="381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6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2200">
                <a:solidFill>
                  <a:srgbClr val="000000"/>
                </a:solidFill>
              </a:rPr>
              <a:t>eran			e</a:t>
            </a:r>
            <a:r>
              <a:rPr b="1" lang="en-GB" sz="2200">
                <a:solidFill>
                  <a:srgbClr val="000000"/>
                </a:solidFill>
              </a:rPr>
              <a:t>st</a:t>
            </a:r>
            <a:r>
              <a:rPr b="1" lang="en-GB" sz="2200">
                <a:solidFill>
                  <a:srgbClr val="000000"/>
                </a:solidFill>
              </a:rPr>
              <a:t>á			era 		</a:t>
            </a:r>
            <a:r>
              <a:rPr b="1" lang="en-GB" sz="2200">
                <a:solidFill>
                  <a:srgbClr val="000000"/>
                </a:solidFill>
              </a:rPr>
              <a:t>están </a:t>
            </a:r>
            <a:r>
              <a:rPr b="1" lang="en-GB" sz="2200">
                <a:solidFill>
                  <a:srgbClr val="000000"/>
                </a:solidFill>
              </a:rPr>
              <a:t>son			  estaba			es			era</a:t>
            </a:r>
            <a:r>
              <a:rPr b="1" lang="en-GB" sz="2400">
                <a:solidFill>
                  <a:srgbClr val="000000"/>
                </a:solidFill>
              </a:rPr>
              <a:t>		</a:t>
            </a:r>
            <a:r>
              <a:rPr b="1" lang="en-GB" sz="2500">
                <a:solidFill>
                  <a:srgbClr val="000000"/>
                </a:solidFill>
              </a:rPr>
              <a:t>		</a:t>
            </a:r>
            <a:endParaRPr b="1" sz="2500">
              <a:solidFill>
                <a:srgbClr val="000000"/>
              </a:solidFill>
            </a:endParaRPr>
          </a:p>
        </p:txBody>
      </p:sp>
      <p:sp>
        <p:nvSpPr>
          <p:cNvPr id="141" name="Google Shape;141;p20"/>
          <p:cNvSpPr txBox="1"/>
          <p:nvPr>
            <p:ph type="title"/>
          </p:nvPr>
        </p:nvSpPr>
        <p:spPr>
          <a:xfrm>
            <a:off x="5740825" y="0"/>
            <a:ext cx="1314000" cy="65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e</a:t>
            </a:r>
            <a:r>
              <a:rPr lang="en-GB" sz="2800"/>
              <a:t>star</a:t>
            </a:r>
            <a:endParaRPr sz="2800"/>
          </a:p>
        </p:txBody>
      </p:sp>
      <p:graphicFrame>
        <p:nvGraphicFramePr>
          <p:cNvPr id="142" name="Google Shape;142;p20"/>
          <p:cNvGraphicFramePr/>
          <p:nvPr/>
        </p:nvGraphicFramePr>
        <p:xfrm>
          <a:off x="267700" y="445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{FC6EEA02-E7F9-4284-9F36-4120D08973F2}</a:tableStyleId>
              </a:tblPr>
              <a:tblGrid>
                <a:gridCol w="19901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is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are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was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were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3115050" y="175850"/>
            <a:ext cx="1115100" cy="65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/>
              <a:t>ser</a:t>
            </a:r>
            <a:endParaRPr sz="3100"/>
          </a:p>
        </p:txBody>
      </p:sp>
      <p:sp>
        <p:nvSpPr>
          <p:cNvPr id="148" name="Google Shape;148;p21"/>
          <p:cNvSpPr txBox="1"/>
          <p:nvPr>
            <p:ph type="title"/>
          </p:nvPr>
        </p:nvSpPr>
        <p:spPr>
          <a:xfrm>
            <a:off x="5768925" y="235600"/>
            <a:ext cx="1314000" cy="65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estar</a:t>
            </a:r>
            <a:endParaRPr sz="2800"/>
          </a:p>
        </p:txBody>
      </p:sp>
      <p:graphicFrame>
        <p:nvGraphicFramePr>
          <p:cNvPr id="149" name="Google Shape;149;p21"/>
          <p:cNvGraphicFramePr/>
          <p:nvPr/>
        </p:nvGraphicFramePr>
        <p:xfrm>
          <a:off x="366075" y="89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{FC6EEA02-E7F9-4284-9F36-4120D08973F2}</a:tableStyleId>
              </a:tblPr>
              <a:tblGrid>
                <a:gridCol w="1836825"/>
                <a:gridCol w="2531100"/>
                <a:gridCol w="29975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is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está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are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son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están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was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estaba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were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2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i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eran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None/>
                      </a:pPr>
                      <a:r>
                        <a:rPr b="1" lang="en-GB" sz="2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estaban</a:t>
                      </a:r>
                      <a:endParaRPr b="1" sz="2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2596475" y="150750"/>
            <a:ext cx="3951000" cy="47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latin typeface="Montserrat SemiBold"/>
                <a:ea typeface="Montserrat SemiBold"/>
                <a:cs typeface="Montserrat SemiBold"/>
                <a:sym typeface="Montserrat SemiBold"/>
              </a:rPr>
              <a:t>Adjective position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58975" y="626850"/>
            <a:ext cx="8226000" cy="367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Unlike in English, </a:t>
            </a:r>
            <a:r>
              <a:rPr b="1" lang="en-GB" sz="2000">
                <a:solidFill>
                  <a:srgbClr val="000000"/>
                </a:solidFill>
              </a:rPr>
              <a:t>adjectives</a:t>
            </a:r>
            <a:r>
              <a:rPr lang="en-GB" sz="2000">
                <a:solidFill>
                  <a:srgbClr val="000000"/>
                </a:solidFill>
              </a:rPr>
              <a:t> tend to go after the </a:t>
            </a:r>
            <a:r>
              <a:rPr b="1" lang="en-GB" sz="2000">
                <a:solidFill>
                  <a:srgbClr val="000000"/>
                </a:solidFill>
              </a:rPr>
              <a:t>noun</a:t>
            </a:r>
            <a:r>
              <a:rPr lang="en-GB" sz="2000">
                <a:solidFill>
                  <a:srgbClr val="000000"/>
                </a:solidFill>
              </a:rPr>
              <a:t> in Spanish.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Examples: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000000"/>
                </a:solidFill>
              </a:rPr>
              <a:t>La vivienda moderna 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GB" sz="2000">
                <a:solidFill>
                  <a:srgbClr val="000000"/>
                </a:solidFill>
              </a:rPr>
              <a:t>Literal translation:</a:t>
            </a:r>
            <a:endParaRPr b="1"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000000"/>
                </a:solidFill>
              </a:rPr>
              <a:t>The housing modern</a:t>
            </a:r>
            <a:endParaRPr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GB" sz="2000">
                <a:solidFill>
                  <a:srgbClr val="000000"/>
                </a:solidFill>
              </a:rPr>
              <a:t>Natural translation:</a:t>
            </a:r>
            <a:endParaRPr b="1"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000000"/>
                </a:solidFill>
              </a:rPr>
              <a:t>The modern housing</a:t>
            </a:r>
            <a:endParaRPr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000" u="sng">
              <a:solidFill>
                <a:srgbClr val="000000"/>
              </a:solidFill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4410000" y="1438150"/>
            <a:ext cx="3290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000">
                <a:latin typeface="Montserrat"/>
                <a:ea typeface="Montserrat"/>
                <a:cs typeface="Montserrat"/>
                <a:sym typeface="Montserrat"/>
              </a:rPr>
              <a:t>La granja antigua </a:t>
            </a:r>
            <a:endParaRPr b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GB" sz="2000">
                <a:latin typeface="Montserrat"/>
                <a:ea typeface="Montserrat"/>
                <a:cs typeface="Montserrat"/>
                <a:sym typeface="Montserrat"/>
              </a:rPr>
              <a:t>Literal translation:</a:t>
            </a:r>
            <a:endParaRPr b="1"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2000">
                <a:latin typeface="Montserrat"/>
                <a:ea typeface="Montserrat"/>
                <a:cs typeface="Montserrat"/>
                <a:sym typeface="Montserrat"/>
              </a:rPr>
              <a:t>The farm old</a:t>
            </a:r>
            <a:endParaRPr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GB" sz="2000">
                <a:latin typeface="Montserrat"/>
                <a:ea typeface="Montserrat"/>
                <a:cs typeface="Montserrat"/>
                <a:sym typeface="Montserrat"/>
              </a:rPr>
              <a:t>Natural translation:</a:t>
            </a:r>
            <a:endParaRPr b="1" i="1" sz="2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i="1" lang="en-GB" sz="2000">
                <a:latin typeface="Montserrat"/>
                <a:ea typeface="Montserrat"/>
                <a:cs typeface="Montserrat"/>
                <a:sym typeface="Montserrat"/>
              </a:rPr>
              <a:t>The old farm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2596475" y="150750"/>
            <a:ext cx="3951000" cy="476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300">
                <a:latin typeface="Montserrat SemiBold"/>
                <a:ea typeface="Montserrat SemiBold"/>
                <a:cs typeface="Montserrat SemiBold"/>
                <a:sym typeface="Montserrat SemiBold"/>
              </a:rPr>
              <a:t>Adjective position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458975" y="626850"/>
            <a:ext cx="8577600" cy="339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However, there are always exceptions. 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For example: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-GB" sz="2000">
                <a:solidFill>
                  <a:srgbClr val="000000"/>
                </a:solidFill>
              </a:rPr>
              <a:t> ordinal numbers in Spanish (1st, 2nd, 3rd)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-GB" sz="2000">
                <a:solidFill>
                  <a:srgbClr val="000000"/>
                </a:solidFill>
              </a:rPr>
              <a:t> limiting adjectives (few, some, too much)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AutoNum type="arabicPeriod"/>
            </a:pPr>
            <a:r>
              <a:rPr lang="en-GB" sz="2000">
                <a:solidFill>
                  <a:srgbClr val="000000"/>
                </a:solidFill>
              </a:rPr>
              <a:t> meaning-changing adjectives: (same, own)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000000"/>
                </a:solidFill>
              </a:rPr>
              <a:t>mismo/a/os/as = same (when it comes before the noun)</a:t>
            </a:r>
            <a:endParaRPr i="1"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000000"/>
                </a:solidFill>
              </a:rPr>
              <a:t>mismo/a/os/as = himself/herself (when it comes after the noun)</a:t>
            </a:r>
            <a:endParaRPr i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