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C515D6-BCEA-4ABD-9318-2460EE9C7E84}">
  <a:tblStyle styleId="{A5C515D6-BCEA-4ABD-9318-2460EE9C7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c067c150_0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c067c150_0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c067c150_0_14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bc067c150_0_14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bc067c150_0_14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c067c150_0_16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8bc067c150_0_16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8bc067c150_0_16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c067c150_0_1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bc067c150_0_1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d2cf8148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d2cf8148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d2cf8148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d2cf8148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d2cf814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bd2cf814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d2cf8148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bd2cf8148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c067c150_0_1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c067c150_0_1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458975" y="445025"/>
            <a:ext cx="6600600" cy="10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what you usually do [1/3]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900">
                <a:solidFill>
                  <a:srgbClr val="4B3241"/>
                </a:solidFill>
              </a:rPr>
              <a:t> </a:t>
            </a:r>
            <a:r>
              <a:rPr b="0" lang="en-GB" sz="1900">
                <a:solidFill>
                  <a:srgbClr val="4B3241"/>
                </a:solidFill>
              </a:rPr>
              <a:t>Suelo + an infinitive </a:t>
            </a:r>
            <a:r>
              <a:rPr b="0" i="1" lang="en-GB" sz="1900">
                <a:solidFill>
                  <a:srgbClr val="4B3241"/>
                </a:solidFill>
              </a:rPr>
              <a:t>vs</a:t>
            </a:r>
            <a:r>
              <a:rPr b="0" lang="en-GB" sz="1900">
                <a:solidFill>
                  <a:srgbClr val="4B3241"/>
                </a:solidFill>
              </a:rPr>
              <a:t> </a:t>
            </a:r>
            <a:br>
              <a:rPr b="0" lang="en-GB" sz="1900">
                <a:solidFill>
                  <a:srgbClr val="4B3241"/>
                </a:solidFill>
              </a:rPr>
            </a:br>
            <a:r>
              <a:rPr b="0" lang="en-GB" sz="1900">
                <a:solidFill>
                  <a:srgbClr val="4B3241"/>
                </a:solidFill>
              </a:rPr>
              <a:t> normalmente + the present tense ‘I’ form</a:t>
            </a:r>
            <a:r>
              <a:rPr lang="en-GB" sz="2100">
                <a:solidFill>
                  <a:srgbClr val="4B3241"/>
                </a:solidFill>
              </a:rPr>
              <a:t> </a:t>
            </a:r>
            <a:endParaRPr sz="21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529300" y="1610950"/>
            <a:ext cx="8155800" cy="28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535175" y="4105475"/>
            <a:ext cx="20043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orita Woodburn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628650" y="13500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lang="en-GB" sz="9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3000"/>
          </a:p>
        </p:txBody>
      </p:sp>
      <p:sp>
        <p:nvSpPr>
          <p:cNvPr descr="rectangle" id="88" name="Google Shape;88;p15"/>
          <p:cNvSpPr/>
          <p:nvPr/>
        </p:nvSpPr>
        <p:spPr>
          <a:xfrm>
            <a:off x="3241675" y="1194709"/>
            <a:ext cx="2660700" cy="19017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man talking on the phone" id="89" name="Google Shape;89;p15"/>
          <p:cNvPicPr preferRelativeResize="0"/>
          <p:nvPr/>
        </p:nvPicPr>
        <p:blipFill rotWithShape="1">
          <a:blip r:embed="rId3">
            <a:alphaModFix/>
          </a:blip>
          <a:srcRect b="0" l="0" r="38867" t="27483"/>
          <a:stretch/>
        </p:blipFill>
        <p:spPr>
          <a:xfrm>
            <a:off x="4101558" y="1297240"/>
            <a:ext cx="945385" cy="112147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3612010" y="2296839"/>
            <a:ext cx="194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endParaRPr sz="1100"/>
          </a:p>
        </p:txBody>
      </p:sp>
      <p:sp>
        <p:nvSpPr>
          <p:cNvPr id="91" name="Google Shape;91;p15"/>
          <p:cNvSpPr txBox="1"/>
          <p:nvPr/>
        </p:nvSpPr>
        <p:spPr>
          <a:xfrm>
            <a:off x="879702" y="131734"/>
            <a:ext cx="173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egar</a:t>
            </a:r>
            <a:endParaRPr sz="1100"/>
          </a:p>
        </p:txBody>
      </p:sp>
      <p:grpSp>
        <p:nvGrpSpPr>
          <p:cNvPr descr="boy walking into a building" id="92" name="Google Shape;92;p15"/>
          <p:cNvGrpSpPr/>
          <p:nvPr/>
        </p:nvGrpSpPr>
        <p:grpSpPr>
          <a:xfrm>
            <a:off x="1145145" y="1026927"/>
            <a:ext cx="1243098" cy="1383424"/>
            <a:chOff x="1560136" y="1205375"/>
            <a:chExt cx="2231774" cy="2483705"/>
          </a:xfrm>
        </p:grpSpPr>
        <p:pic>
          <p:nvPicPr>
            <p:cNvPr descr="boy walking into a building" id="93" name="Google Shape;93;p15"/>
            <p:cNvPicPr preferRelativeResize="0"/>
            <p:nvPr/>
          </p:nvPicPr>
          <p:blipFill rotWithShape="1">
            <a:blip r:embed="rId4">
              <a:alphaModFix/>
            </a:blip>
            <a:srcRect b="7192" l="0" r="-9733" t="0"/>
            <a:stretch/>
          </p:blipFill>
          <p:spPr>
            <a:xfrm>
              <a:off x="1797456" y="1205375"/>
              <a:ext cx="1994454" cy="2409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5"/>
            <p:cNvSpPr txBox="1"/>
            <p:nvPr/>
          </p:nvSpPr>
          <p:spPr>
            <a:xfrm rot="-5400000">
              <a:off x="457636" y="2309680"/>
              <a:ext cx="2481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© www.englishrescue.com</a:t>
              </a:r>
              <a:endParaRPr sz="1100"/>
            </a:p>
          </p:txBody>
        </p:sp>
      </p:grpSp>
      <p:sp>
        <p:nvSpPr>
          <p:cNvPr id="95" name="Google Shape;95;p15"/>
          <p:cNvSpPr txBox="1"/>
          <p:nvPr/>
        </p:nvSpPr>
        <p:spPr>
          <a:xfrm>
            <a:off x="899489" y="2502871"/>
            <a:ext cx="173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evar</a:t>
            </a:r>
            <a:endParaRPr sz="1100"/>
          </a:p>
        </p:txBody>
      </p:sp>
      <p:pic>
        <p:nvPicPr>
          <p:cNvPr descr="man carrying a big box" id="96" name="Google Shape;9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7782" y="3477173"/>
            <a:ext cx="676889" cy="107902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3843409" y="3096299"/>
            <a:ext cx="1457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100"/>
          </a:p>
        </p:txBody>
      </p:sp>
      <p:pic>
        <p:nvPicPr>
          <p:cNvPr descr="two children pointing to a girl" id="98" name="Google Shape;98;p15"/>
          <p:cNvPicPr preferRelativeResize="0"/>
          <p:nvPr/>
        </p:nvPicPr>
        <p:blipFill rotWithShape="1">
          <a:blip r:embed="rId6">
            <a:alphaModFix/>
          </a:blip>
          <a:srcRect b="32309" l="31902" r="51620" t="44850"/>
          <a:stretch/>
        </p:blipFill>
        <p:spPr>
          <a:xfrm>
            <a:off x="4027955" y="3726833"/>
            <a:ext cx="1088088" cy="84842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6548461" y="130009"/>
            <a:ext cx="1752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</a:t>
            </a:r>
            <a:endParaRPr sz="1100"/>
          </a:p>
        </p:txBody>
      </p:sp>
      <p:pic>
        <p:nvPicPr>
          <p:cNvPr descr="key" id="100" name="Google Shape;10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115960">
            <a:off x="6406662" y="1173575"/>
            <a:ext cx="1715252" cy="8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6268316" y="2521616"/>
            <a:ext cx="2425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amari</a:t>
            </a: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1100"/>
          </a:p>
        </p:txBody>
      </p:sp>
      <p:pic>
        <p:nvPicPr>
          <p:cNvPr descr="paint brush with yellow paint pot" id="102" name="Google Shape;10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21525" y="3198009"/>
            <a:ext cx="1177532" cy="129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28650" y="13500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7500"/>
              <a:buFont typeface="Century Gothic"/>
              <a:buNone/>
            </a:pPr>
            <a:r>
              <a:rPr b="1" lang="en-GB" sz="7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3000"/>
          </a:p>
        </p:txBody>
      </p:sp>
      <p:sp>
        <p:nvSpPr>
          <p:cNvPr descr="rectangle" id="109" name="Google Shape;109;p16"/>
          <p:cNvSpPr/>
          <p:nvPr/>
        </p:nvSpPr>
        <p:spPr>
          <a:xfrm>
            <a:off x="3359583" y="1395013"/>
            <a:ext cx="2423100" cy="2058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green eye"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0561" y="1585082"/>
            <a:ext cx="1123039" cy="1066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3619774" y="2591437"/>
            <a:ext cx="190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1100"/>
          </a:p>
        </p:txBody>
      </p:sp>
      <p:sp>
        <p:nvSpPr>
          <p:cNvPr id="112" name="Google Shape;112;p16"/>
          <p:cNvSpPr txBox="1"/>
          <p:nvPr/>
        </p:nvSpPr>
        <p:spPr>
          <a:xfrm>
            <a:off x="644522" y="127175"/>
            <a:ext cx="1927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ulio</a:t>
            </a:r>
            <a:endParaRPr sz="1100"/>
          </a:p>
        </p:txBody>
      </p:sp>
      <p:pic>
        <p:nvPicPr>
          <p:cNvPr descr="1st of July "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010" y="1027070"/>
            <a:ext cx="1072517" cy="11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878675" y="2511749"/>
            <a:ext cx="1459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1100"/>
          </a:p>
        </p:txBody>
      </p:sp>
      <p:pic>
        <p:nvPicPr>
          <p:cNvPr descr="red crayon"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66608" r="25147" t="-2543"/>
          <a:stretch/>
        </p:blipFill>
        <p:spPr>
          <a:xfrm rot="3975017">
            <a:off x="1514682" y="3008704"/>
            <a:ext cx="428411" cy="189188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3619774" y="3422844"/>
            <a:ext cx="1927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1100"/>
          </a:p>
        </p:txBody>
      </p:sp>
      <p:sp>
        <p:nvSpPr>
          <p:cNvPr id="117" name="Google Shape;117;p16"/>
          <p:cNvSpPr txBox="1"/>
          <p:nvPr/>
        </p:nvSpPr>
        <p:spPr>
          <a:xfrm>
            <a:off x="3540446" y="4011877"/>
            <a:ext cx="2086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leave]</a:t>
            </a:r>
            <a:endParaRPr sz="1100"/>
          </a:p>
        </p:txBody>
      </p:sp>
      <p:sp>
        <p:nvSpPr>
          <p:cNvPr id="118" name="Google Shape;118;p16"/>
          <p:cNvSpPr txBox="1"/>
          <p:nvPr/>
        </p:nvSpPr>
        <p:spPr>
          <a:xfrm>
            <a:off x="6228782" y="93255"/>
            <a:ext cx="2688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1100"/>
          </a:p>
        </p:txBody>
      </p:sp>
      <p:grpSp>
        <p:nvGrpSpPr>
          <p:cNvPr descr="chart with increasing green line" id="119" name="Google Shape;119;p16"/>
          <p:cNvGrpSpPr/>
          <p:nvPr/>
        </p:nvGrpSpPr>
        <p:grpSpPr>
          <a:xfrm>
            <a:off x="6997632" y="1019931"/>
            <a:ext cx="1171672" cy="1077938"/>
            <a:chOff x="7169086" y="1074072"/>
            <a:chExt cx="1562229" cy="1437251"/>
          </a:xfrm>
        </p:grpSpPr>
        <p:pic>
          <p:nvPicPr>
            <p:cNvPr descr="chart with increasing green line" id="120" name="Google Shape;120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69086" y="1074072"/>
              <a:ext cx="1562229" cy="1437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6"/>
            <p:cNvSpPr/>
            <p:nvPr/>
          </p:nvSpPr>
          <p:spPr>
            <a:xfrm>
              <a:off x="7357533" y="1143001"/>
              <a:ext cx="1150727" cy="1270635"/>
            </a:xfrm>
            <a:custGeom>
              <a:rect b="b" l="l" r="r" t="t"/>
              <a:pathLst>
                <a:path extrusionOk="0" h="1227667" w="1109134">
                  <a:moveTo>
                    <a:pt x="0" y="1227667"/>
                  </a:moveTo>
                  <a:cubicBezTo>
                    <a:pt x="5204" y="1186037"/>
                    <a:pt x="8795" y="1149832"/>
                    <a:pt x="16934" y="1109134"/>
                  </a:cubicBezTo>
                  <a:cubicBezTo>
                    <a:pt x="19216" y="1097724"/>
                    <a:pt x="23118" y="1086677"/>
                    <a:pt x="25400" y="1075267"/>
                  </a:cubicBezTo>
                  <a:cubicBezTo>
                    <a:pt x="28767" y="1058433"/>
                    <a:pt x="28934" y="1040910"/>
                    <a:pt x="33867" y="1024467"/>
                  </a:cubicBezTo>
                  <a:cubicBezTo>
                    <a:pt x="37494" y="1012378"/>
                    <a:pt x="45828" y="1002201"/>
                    <a:pt x="50800" y="990600"/>
                  </a:cubicBezTo>
                  <a:cubicBezTo>
                    <a:pt x="57213" y="975636"/>
                    <a:pt x="60327" y="949720"/>
                    <a:pt x="76200" y="939800"/>
                  </a:cubicBezTo>
                  <a:cubicBezTo>
                    <a:pt x="91336" y="930340"/>
                    <a:pt x="110067" y="928511"/>
                    <a:pt x="127000" y="922867"/>
                  </a:cubicBezTo>
                  <a:lnTo>
                    <a:pt x="152400" y="914400"/>
                  </a:lnTo>
                  <a:cubicBezTo>
                    <a:pt x="212705" y="894299"/>
                    <a:pt x="168921" y="906617"/>
                    <a:pt x="287867" y="897467"/>
                  </a:cubicBezTo>
                  <a:cubicBezTo>
                    <a:pt x="339047" y="884672"/>
                    <a:pt x="310700" y="892678"/>
                    <a:pt x="372534" y="872067"/>
                  </a:cubicBezTo>
                  <a:lnTo>
                    <a:pt x="397934" y="863600"/>
                  </a:lnTo>
                  <a:cubicBezTo>
                    <a:pt x="409223" y="855133"/>
                    <a:pt x="421253" y="847575"/>
                    <a:pt x="431800" y="838200"/>
                  </a:cubicBezTo>
                  <a:cubicBezTo>
                    <a:pt x="446715" y="824942"/>
                    <a:pt x="474134" y="795867"/>
                    <a:pt x="474134" y="795867"/>
                  </a:cubicBezTo>
                  <a:cubicBezTo>
                    <a:pt x="476956" y="787400"/>
                    <a:pt x="478008" y="778120"/>
                    <a:pt x="482600" y="770467"/>
                  </a:cubicBezTo>
                  <a:cubicBezTo>
                    <a:pt x="486707" y="763622"/>
                    <a:pt x="495964" y="760674"/>
                    <a:pt x="499534" y="753534"/>
                  </a:cubicBezTo>
                  <a:cubicBezTo>
                    <a:pt x="530742" y="691118"/>
                    <a:pt x="485499" y="742167"/>
                    <a:pt x="524934" y="702734"/>
                  </a:cubicBezTo>
                  <a:cubicBezTo>
                    <a:pt x="527756" y="685801"/>
                    <a:pt x="529676" y="668692"/>
                    <a:pt x="533400" y="651934"/>
                  </a:cubicBezTo>
                  <a:cubicBezTo>
                    <a:pt x="535336" y="643222"/>
                    <a:pt x="539415" y="635115"/>
                    <a:pt x="541867" y="626534"/>
                  </a:cubicBezTo>
                  <a:cubicBezTo>
                    <a:pt x="545064" y="615345"/>
                    <a:pt x="546990" y="603813"/>
                    <a:pt x="550334" y="592667"/>
                  </a:cubicBezTo>
                  <a:cubicBezTo>
                    <a:pt x="555463" y="575570"/>
                    <a:pt x="554646" y="554488"/>
                    <a:pt x="567267" y="541867"/>
                  </a:cubicBezTo>
                  <a:cubicBezTo>
                    <a:pt x="584200" y="524934"/>
                    <a:pt x="598141" y="504350"/>
                    <a:pt x="618067" y="491067"/>
                  </a:cubicBezTo>
                  <a:cubicBezTo>
                    <a:pt x="656751" y="465278"/>
                    <a:pt x="636272" y="481329"/>
                    <a:pt x="677334" y="440267"/>
                  </a:cubicBezTo>
                  <a:lnTo>
                    <a:pt x="702734" y="414867"/>
                  </a:lnTo>
                  <a:cubicBezTo>
                    <a:pt x="711201" y="406400"/>
                    <a:pt x="721492" y="399430"/>
                    <a:pt x="728134" y="389467"/>
                  </a:cubicBezTo>
                  <a:lnTo>
                    <a:pt x="778934" y="313267"/>
                  </a:lnTo>
                  <a:cubicBezTo>
                    <a:pt x="784578" y="304800"/>
                    <a:pt x="788672" y="295062"/>
                    <a:pt x="795867" y="287867"/>
                  </a:cubicBezTo>
                  <a:cubicBezTo>
                    <a:pt x="804334" y="279400"/>
                    <a:pt x="813602" y="271665"/>
                    <a:pt x="821267" y="262467"/>
                  </a:cubicBezTo>
                  <a:cubicBezTo>
                    <a:pt x="827781" y="254650"/>
                    <a:pt x="831005" y="244262"/>
                    <a:pt x="838200" y="237067"/>
                  </a:cubicBezTo>
                  <a:cubicBezTo>
                    <a:pt x="845395" y="229872"/>
                    <a:pt x="855654" y="226491"/>
                    <a:pt x="863600" y="220134"/>
                  </a:cubicBezTo>
                  <a:cubicBezTo>
                    <a:pt x="869834" y="215147"/>
                    <a:pt x="874148" y="207990"/>
                    <a:pt x="880534" y="203200"/>
                  </a:cubicBezTo>
                  <a:cubicBezTo>
                    <a:pt x="896815" y="190989"/>
                    <a:pt x="916944" y="183725"/>
                    <a:pt x="931334" y="169334"/>
                  </a:cubicBezTo>
                  <a:cubicBezTo>
                    <a:pt x="936978" y="163689"/>
                    <a:pt x="943280" y="158633"/>
                    <a:pt x="948267" y="152400"/>
                  </a:cubicBezTo>
                  <a:cubicBezTo>
                    <a:pt x="973839" y="120433"/>
                    <a:pt x="962771" y="114509"/>
                    <a:pt x="1007534" y="84667"/>
                  </a:cubicBezTo>
                  <a:cubicBezTo>
                    <a:pt x="1085712" y="32549"/>
                    <a:pt x="989546" y="99057"/>
                    <a:pt x="1049867" y="50800"/>
                  </a:cubicBezTo>
                  <a:cubicBezTo>
                    <a:pt x="1057813" y="44443"/>
                    <a:pt x="1067450" y="40381"/>
                    <a:pt x="1075267" y="33867"/>
                  </a:cubicBezTo>
                  <a:lnTo>
                    <a:pt x="1109134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22" name="Google Shape;122;p16"/>
          <p:cNvSpPr txBox="1"/>
          <p:nvPr/>
        </p:nvSpPr>
        <p:spPr>
          <a:xfrm>
            <a:off x="6540369" y="2020424"/>
            <a:ext cx="2086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[better]</a:t>
            </a:r>
            <a:endParaRPr sz="1100"/>
          </a:p>
        </p:txBody>
      </p:sp>
      <p:sp>
        <p:nvSpPr>
          <p:cNvPr id="123" name="Google Shape;123;p16"/>
          <p:cNvSpPr txBox="1"/>
          <p:nvPr/>
        </p:nvSpPr>
        <p:spPr>
          <a:xfrm>
            <a:off x="6285778" y="2558712"/>
            <a:ext cx="2570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r>
              <a:rPr lang="en-GB" sz="45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-GB" sz="45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1100"/>
          </a:p>
        </p:txBody>
      </p:sp>
      <p:pic>
        <p:nvPicPr>
          <p:cNvPr descr="woman reading" id="124" name="Google Shape;12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15347" y="3320459"/>
            <a:ext cx="835258" cy="10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17"/>
          <p:cNvGraphicFramePr/>
          <p:nvPr/>
        </p:nvGraphicFramePr>
        <p:xfrm>
          <a:off x="1332813" y="63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{A5C515D6-BCEA-4ABD-9318-2460EE9C7E84}</a:tableStyleId>
              </a:tblPr>
              <a:tblGrid>
                <a:gridCol w="3121125"/>
                <a:gridCol w="30332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gastar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spend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dinero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money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paga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pocket money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</a:t>
                      </a: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maquillaje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make-up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</a:t>
                      </a: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b="1" lang="en-GB" sz="1600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ó</a:t>
                      </a: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vil 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mobile phone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 j</a:t>
                      </a: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oyas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jewellery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ropa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clothes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229497" y="222525"/>
            <a:ext cx="74112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NORMALMENTE + PRESENT TENSE ‘I’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271050" y="1438150"/>
            <a:ext cx="8925900" cy="10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In Spanish, we know that the time phrase </a:t>
            </a:r>
            <a:r>
              <a:rPr b="1" lang="en-GB" sz="2300">
                <a:solidFill>
                  <a:schemeClr val="accent5"/>
                </a:solidFill>
              </a:rPr>
              <a:t>‘normalmente’</a:t>
            </a:r>
            <a:r>
              <a:rPr lang="en-GB" sz="2300"/>
              <a:t> means </a:t>
            </a:r>
            <a:r>
              <a:rPr b="1" lang="en-GB" sz="2300">
                <a:solidFill>
                  <a:schemeClr val="accent5"/>
                </a:solidFill>
              </a:rPr>
              <a:t>‘normally/usually’</a:t>
            </a:r>
            <a:endParaRPr b="1" sz="23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300">
              <a:solidFill>
                <a:schemeClr val="accent5"/>
              </a:solidFill>
            </a:endParaRPr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271050" y="3293975"/>
            <a:ext cx="8925900" cy="10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To say what I usually do in my free time, use: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/>
              <a:t> </a:t>
            </a:r>
            <a:r>
              <a:rPr b="1" lang="en-GB" sz="2300">
                <a:solidFill>
                  <a:schemeClr val="accent5"/>
                </a:solidFill>
              </a:rPr>
              <a:t>‘normalmente’ +</a:t>
            </a:r>
            <a:r>
              <a:rPr b="1" lang="en-GB" sz="2300">
                <a:solidFill>
                  <a:schemeClr val="accent6"/>
                </a:solidFill>
              </a:rPr>
              <a:t> the present tense ‘I’ form</a:t>
            </a:r>
            <a:endParaRPr b="1" sz="23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271050" y="445025"/>
            <a:ext cx="8925900" cy="10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To say what I usually do in my free time, use: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 </a:t>
            </a:r>
            <a:r>
              <a:rPr b="1" lang="en-GB" sz="2300">
                <a:solidFill>
                  <a:schemeClr val="accent5"/>
                </a:solidFill>
              </a:rPr>
              <a:t>‘normalmente’ +</a:t>
            </a:r>
            <a:r>
              <a:rPr b="1" lang="en-GB" sz="2300">
                <a:solidFill>
                  <a:schemeClr val="accent6"/>
                </a:solidFill>
              </a:rPr>
              <a:t> the present tense ‘I’ form</a:t>
            </a:r>
            <a:endParaRPr b="1" sz="23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5"/>
                </a:solidFill>
              </a:rPr>
              <a:t>n</a:t>
            </a:r>
            <a:r>
              <a:rPr b="1" lang="en-GB" sz="2300">
                <a:solidFill>
                  <a:schemeClr val="accent5"/>
                </a:solidFill>
              </a:rPr>
              <a:t>ormalmente</a:t>
            </a:r>
            <a:r>
              <a:rPr lang="en-GB" sz="2300">
                <a:solidFill>
                  <a:srgbClr val="000000"/>
                </a:solidFill>
              </a:rPr>
              <a:t> </a:t>
            </a:r>
            <a:r>
              <a:rPr b="1" lang="en-GB" sz="2300">
                <a:solidFill>
                  <a:schemeClr val="accent6"/>
                </a:solidFill>
              </a:rPr>
              <a:t>escuch</a:t>
            </a:r>
            <a:r>
              <a:rPr b="1" lang="en-GB" sz="2300" u="sng">
                <a:solidFill>
                  <a:schemeClr val="accent6"/>
                </a:solidFill>
              </a:rPr>
              <a:t>o</a:t>
            </a:r>
            <a:r>
              <a:rPr lang="en-GB" sz="2300">
                <a:solidFill>
                  <a:srgbClr val="000000"/>
                </a:solidFill>
              </a:rPr>
              <a:t> música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5"/>
                </a:solidFill>
              </a:rPr>
              <a:t>normalmente</a:t>
            </a:r>
            <a:r>
              <a:rPr lang="en-GB" sz="2300">
                <a:solidFill>
                  <a:srgbClr val="000000"/>
                </a:solidFill>
              </a:rPr>
              <a:t> </a:t>
            </a:r>
            <a:r>
              <a:rPr b="1" lang="en-GB" sz="2300">
                <a:solidFill>
                  <a:schemeClr val="accent6"/>
                </a:solidFill>
              </a:rPr>
              <a:t>le</a:t>
            </a:r>
            <a:r>
              <a:rPr b="1" lang="en-GB" sz="2300" u="sng">
                <a:solidFill>
                  <a:schemeClr val="accent6"/>
                </a:solidFill>
              </a:rPr>
              <a:t>o</a:t>
            </a:r>
            <a:r>
              <a:rPr lang="en-GB" sz="2300">
                <a:solidFill>
                  <a:srgbClr val="000000"/>
                </a:solidFill>
              </a:rPr>
              <a:t> libros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5"/>
                </a:solidFill>
              </a:rPr>
              <a:t>normalmente</a:t>
            </a:r>
            <a:r>
              <a:rPr lang="en-GB" sz="2300">
                <a:solidFill>
                  <a:srgbClr val="000000"/>
                </a:solidFill>
              </a:rPr>
              <a:t> </a:t>
            </a:r>
            <a:r>
              <a:rPr b="1" lang="en-GB" sz="2300">
                <a:solidFill>
                  <a:schemeClr val="accent6"/>
                </a:solidFill>
              </a:rPr>
              <a:t>ve</a:t>
            </a:r>
            <a:r>
              <a:rPr b="1" lang="en-GB" sz="2300" u="sng">
                <a:solidFill>
                  <a:schemeClr val="accent6"/>
                </a:solidFill>
              </a:rPr>
              <a:t>o</a:t>
            </a:r>
            <a:r>
              <a:rPr lang="en-GB" sz="2300">
                <a:solidFill>
                  <a:srgbClr val="000000"/>
                </a:solidFill>
              </a:rPr>
              <a:t> la tele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Google Shape;149;p20"/>
          <p:cNvSpPr txBox="1"/>
          <p:nvPr>
            <p:ph type="title"/>
          </p:nvPr>
        </p:nvSpPr>
        <p:spPr>
          <a:xfrm>
            <a:off x="229503" y="222525"/>
            <a:ext cx="41805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SOLER + an INFINITIVE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218100" y="803325"/>
            <a:ext cx="8998800" cy="5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100"/>
              <a:t>In Spanish, the verb </a:t>
            </a:r>
            <a:r>
              <a:rPr b="1" lang="en-GB" sz="2100">
                <a:solidFill>
                  <a:schemeClr val="accent5"/>
                </a:solidFill>
              </a:rPr>
              <a:t>‘soler’</a:t>
            </a:r>
            <a:r>
              <a:rPr lang="en-GB" sz="2100"/>
              <a:t> means </a:t>
            </a:r>
            <a:r>
              <a:rPr b="1" lang="en-GB" sz="2100">
                <a:solidFill>
                  <a:schemeClr val="accent5"/>
                </a:solidFill>
              </a:rPr>
              <a:t>‘to usually (do something)’. </a:t>
            </a:r>
            <a:endParaRPr b="1" sz="2100">
              <a:solidFill>
                <a:schemeClr val="accent5"/>
              </a:solidFill>
            </a:endParaRPr>
          </a:p>
        </p:txBody>
      </p:sp>
      <p:cxnSp>
        <p:nvCxnSpPr>
          <p:cNvPr id="151" name="Google Shape;151;p20"/>
          <p:cNvCxnSpPr/>
          <p:nvPr/>
        </p:nvCxnSpPr>
        <p:spPr>
          <a:xfrm flipH="1">
            <a:off x="3930863" y="2024294"/>
            <a:ext cx="4500" cy="24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297000" y="2024300"/>
            <a:ext cx="8226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03C78"/>
                </a:solidFill>
              </a:rPr>
              <a:t>Suel</a:t>
            </a:r>
            <a:r>
              <a:rPr b="1" lang="en-GB" sz="2500" u="sng">
                <a:solidFill>
                  <a:srgbClr val="F03C78"/>
                </a:solidFill>
              </a:rPr>
              <a:t>o</a:t>
            </a:r>
            <a:r>
              <a:rPr lang="en-GB" sz="1800"/>
              <a:t> 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6"/>
                </a:solidFill>
              </a:rPr>
              <a:t>an infinitive</a:t>
            </a:r>
            <a:endParaRPr b="1" sz="2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6"/>
                </a:solidFill>
              </a:rPr>
              <a:t>(a verb ending in</a:t>
            </a:r>
            <a:r>
              <a:rPr b="1" lang="en-GB" sz="2000">
                <a:solidFill>
                  <a:schemeClr val="accent6"/>
                </a:solidFill>
              </a:rPr>
              <a:t> ar/er/ir)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4312825" y="2024300"/>
            <a:ext cx="8226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 u="sng">
                <a:solidFill>
                  <a:schemeClr val="accent5"/>
                </a:solidFill>
              </a:rPr>
              <a:t>I</a:t>
            </a:r>
            <a:r>
              <a:rPr b="1" lang="en-GB" sz="2500">
                <a:solidFill>
                  <a:schemeClr val="accent5"/>
                </a:solidFill>
              </a:rPr>
              <a:t> usually</a:t>
            </a:r>
            <a:endParaRPr b="1" sz="2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400">
                <a:solidFill>
                  <a:schemeClr val="accent6"/>
                </a:solidFill>
              </a:rPr>
              <a:t>(to) do something</a:t>
            </a:r>
            <a:endParaRPr b="1" sz="2400">
              <a:solidFill>
                <a:schemeClr val="accent6"/>
              </a:solidFill>
            </a:endParaRPr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218100" y="1222075"/>
            <a:ext cx="8998800" cy="5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100"/>
              <a:t>To say ‘I usually (do something)’, use ‘</a:t>
            </a:r>
            <a:r>
              <a:rPr b="1" lang="en-GB" sz="2100">
                <a:solidFill>
                  <a:schemeClr val="accent5"/>
                </a:solidFill>
              </a:rPr>
              <a:t>suelo</a:t>
            </a:r>
            <a:r>
              <a:rPr lang="en-GB" sz="2100"/>
              <a:t>’ plus an infinitive:</a:t>
            </a:r>
            <a:r>
              <a:rPr b="1" lang="en-GB" sz="2100">
                <a:solidFill>
                  <a:schemeClr val="accent5"/>
                </a:solidFill>
              </a:rPr>
              <a:t> </a:t>
            </a:r>
            <a:endParaRPr b="1" sz="2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218100" y="2018650"/>
            <a:ext cx="7174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Suelo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escuch</a:t>
            </a:r>
            <a:r>
              <a:rPr b="1" lang="en-GB" sz="23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 música.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Suelo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b="1" lang="en-GB" sz="23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 libros.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Suelo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ve</a:t>
            </a:r>
            <a:r>
              <a:rPr b="1" lang="en-GB" sz="23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la tele.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301750" y="827875"/>
            <a:ext cx="6055200" cy="9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100"/>
              <a:t>To say ‘I usually (do something)’, use ‘</a:t>
            </a:r>
            <a:r>
              <a:rPr b="1" lang="en-GB" sz="2100">
                <a:solidFill>
                  <a:schemeClr val="accent5"/>
                </a:solidFill>
              </a:rPr>
              <a:t>suelo</a:t>
            </a:r>
            <a:r>
              <a:rPr lang="en-GB" sz="2100"/>
              <a:t>’ plus an </a:t>
            </a:r>
            <a:r>
              <a:rPr b="1" lang="en-GB" sz="2100">
                <a:solidFill>
                  <a:schemeClr val="accent6"/>
                </a:solidFill>
              </a:rPr>
              <a:t>infinitive</a:t>
            </a:r>
            <a:r>
              <a:rPr lang="en-GB" sz="2100"/>
              <a:t>:</a:t>
            </a:r>
            <a:r>
              <a:rPr b="1" lang="en-GB" sz="2100">
                <a:solidFill>
                  <a:schemeClr val="accent5"/>
                </a:solidFill>
              </a:rPr>
              <a:t> </a:t>
            </a:r>
            <a:endParaRPr b="1" sz="2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459000" y="164825"/>
            <a:ext cx="8226000" cy="44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TWO WAYS TO SAY WHAT YOU USUALLY DO </a:t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eriod"/>
            </a:pPr>
            <a:r>
              <a:rPr lang="en-GB" sz="2200">
                <a:solidFill>
                  <a:schemeClr val="dk2"/>
                </a:solidFill>
              </a:rPr>
              <a:t>Soler means </a:t>
            </a:r>
            <a:r>
              <a:rPr lang="en-GB" sz="2200">
                <a:solidFill>
                  <a:schemeClr val="dk2"/>
                </a:solidFill>
              </a:rPr>
              <a:t>‘__________________________</a:t>
            </a:r>
            <a:r>
              <a:rPr lang="en-GB" sz="2200">
                <a:solidFill>
                  <a:schemeClr val="dk2"/>
                </a:solidFill>
              </a:rPr>
              <a:t>’ in English.        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eriod"/>
            </a:pPr>
            <a:r>
              <a:rPr lang="en-GB" sz="2200">
                <a:solidFill>
                  <a:schemeClr val="dk2"/>
                </a:solidFill>
              </a:rPr>
              <a:t>To say ‘I usually read books’ use ‘normalmente ____________.’ 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eriod"/>
            </a:pPr>
            <a:r>
              <a:rPr lang="en-GB" sz="2200">
                <a:solidFill>
                  <a:schemeClr val="dk2"/>
                </a:solidFill>
              </a:rPr>
              <a:t>Suelo refers to  ‘_____’ and means __________’ in English. 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eriod"/>
            </a:pPr>
            <a:r>
              <a:rPr lang="en-GB" sz="2200">
                <a:solidFill>
                  <a:schemeClr val="dk2"/>
                </a:solidFill>
              </a:rPr>
              <a:t>After suelo, we need an __________ which means ‘to do something’. 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eriod"/>
            </a:pPr>
            <a:r>
              <a:rPr lang="en-GB" sz="2200">
                <a:solidFill>
                  <a:schemeClr val="dk2"/>
                </a:solidFill>
              </a:rPr>
              <a:t>‘Suelo ir de compras y gastar mi paga en ropa’ means ‘___________________________________________’ in English.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