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1" r:id="rId5"/>
    <p:sldMasterId id="2147483672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y="5143500" cx="9144000"/>
  <p:notesSz cx="6858000" cy="9144000"/>
  <p:embeddedFontLst>
    <p:embeddedFont>
      <p:font typeface="Montserrat SemiBold"/>
      <p:regular r:id="rId16"/>
      <p:bold r:id="rId17"/>
      <p:italic r:id="rId18"/>
      <p:boldItalic r:id="rId19"/>
    </p:embeddedFont>
    <p:embeddedFont>
      <p:font typeface="Montserrat"/>
      <p:regular r:id="rId20"/>
      <p:bold r:id="rId21"/>
      <p:italic r:id="rId22"/>
      <p:boldItalic r:id="rId23"/>
    </p:embeddedFont>
    <p:embeddedFont>
      <p:font typeface="Montserrat Medium"/>
      <p:regular r:id="rId24"/>
      <p:bold r:id="rId25"/>
      <p:italic r:id="rId26"/>
      <p:boldItalic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BFA883E5-5358-4536-BD9F-7E9A5282857C}">
  <a:tblStyle styleId="{BFA883E5-5358-4536-BD9F-7E9A5282857C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regular.fntdata"/><Relationship Id="rId22" Type="http://schemas.openxmlformats.org/officeDocument/2006/relationships/font" Target="fonts/Montserrat-italic.fntdata"/><Relationship Id="rId21" Type="http://schemas.openxmlformats.org/officeDocument/2006/relationships/font" Target="fonts/Montserrat-bold.fntdata"/><Relationship Id="rId24" Type="http://schemas.openxmlformats.org/officeDocument/2006/relationships/font" Target="fonts/MontserratMedium-regular.fntdata"/><Relationship Id="rId23" Type="http://schemas.openxmlformats.org/officeDocument/2006/relationships/font" Target="fonts/Montserrat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26" Type="http://schemas.openxmlformats.org/officeDocument/2006/relationships/font" Target="fonts/MontserratMedium-italic.fntdata"/><Relationship Id="rId25" Type="http://schemas.openxmlformats.org/officeDocument/2006/relationships/font" Target="fonts/MontserratMedium-bold.fntdata"/><Relationship Id="rId27" Type="http://schemas.openxmlformats.org/officeDocument/2006/relationships/font" Target="fonts/MontserratMedium-boldItalic.fntdata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font" Target="fonts/MontserratSemiBold-bold.fntdata"/><Relationship Id="rId16" Type="http://schemas.openxmlformats.org/officeDocument/2006/relationships/font" Target="fonts/MontserratSemiBold-regular.fntdata"/><Relationship Id="rId19" Type="http://schemas.openxmlformats.org/officeDocument/2006/relationships/font" Target="fonts/MontserratSemiBold-boldItalic.fntdata"/><Relationship Id="rId18" Type="http://schemas.openxmlformats.org/officeDocument/2006/relationships/font" Target="fonts/MontserratSemiBold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2" name="Google Shape;12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9" name="Google Shape;12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4" name="Google Shape;13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9" name="Google Shape;13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4" name="Google Shape;144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9" name="Google Shape;149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/>
              <a:t>Discuss 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9" name="Google Shape;159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6" name="Google Shape;166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1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2200"/>
              <a:buNone/>
              <a:defRPr>
                <a:solidFill>
                  <a:srgbClr val="4B324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1"/>
          <p:cNvSpPr txBox="1"/>
          <p:nvPr>
            <p:ph idx="2" type="body"/>
          </p:nvPr>
        </p:nvSpPr>
        <p:spPr>
          <a:xfrm>
            <a:off x="458975" y="2070075"/>
            <a:ext cx="39510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62" name="Google Shape;62;p11"/>
          <p:cNvSpPr txBox="1"/>
          <p:nvPr>
            <p:ph idx="3" type="subTitle"/>
          </p:nvPr>
        </p:nvSpPr>
        <p:spPr>
          <a:xfrm>
            <a:off x="4734000" y="1438150"/>
            <a:ext cx="3128400" cy="4533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 txBox="1"/>
          <p:nvPr>
            <p:ph idx="4" type="body"/>
          </p:nvPr>
        </p:nvSpPr>
        <p:spPr>
          <a:xfrm>
            <a:off x="4734000" y="2070075"/>
            <a:ext cx="39510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64" name="Google Shape;64;p11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1"/>
          <p:cNvSpPr txBox="1"/>
          <p:nvPr>
            <p:ph idx="6" type="body"/>
          </p:nvPr>
        </p:nvSpPr>
        <p:spPr>
          <a:xfrm>
            <a:off x="458975" y="3584300"/>
            <a:ext cx="39510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8" type="body"/>
          </p:nvPr>
        </p:nvSpPr>
        <p:spPr>
          <a:xfrm>
            <a:off x="4734000" y="3584300"/>
            <a:ext cx="39510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68" name="Google Shape;68;p1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2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1" name="Google Shape;71;p12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81" name="Google Shape;81;p1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82" name="Google Shape;82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85" name="Google Shape;85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8" name="Google Shape;88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9" name="Google Shape;89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2" name="Google Shape;92;p18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93" name="Google Shape;93;p18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94" name="Google Shape;94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7" name="Google Shape;97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0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00" name="Google Shape;100;p2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101" name="Google Shape;101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1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04" name="Google Shape;104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b="0" i="1"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14" name="Google Shape;14;p3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rgbClr val="4B3241"/>
                </a:solidFill>
              </a:defRPr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4B3241"/>
                </a:solidFill>
              </a:defRPr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4B3241"/>
                </a:solidFill>
              </a:defRPr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4B3241"/>
                </a:solidFill>
              </a:defRPr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4B3241"/>
                </a:solidFill>
              </a:defRPr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4B3241"/>
                </a:solidFill>
              </a:defRPr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4B3241"/>
                </a:solidFill>
              </a:defRPr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400"/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15" name="Google Shape;15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2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22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08" name="Google Shape;108;p22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09" name="Google Shape;109;p22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10" name="Google Shape;110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3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113" name="Google Shape;113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4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16" name="Google Shape;116;p24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17" name="Google Shape;117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458975" y="1259525"/>
            <a:ext cx="8226000" cy="3159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 sz="1400"/>
            </a:lvl5pPr>
            <a:lvl6pPr indent="-3175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Montserrat SemiBold"/>
              <a:buNone/>
              <a:defRPr b="0" sz="3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22" name="Google Shape;22;p5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23" name="Google Shape;23;p5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rgbClr val="000000"/>
                </a:solidFill>
              </a:defRPr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000000"/>
                </a:solidFill>
              </a:defRPr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000000"/>
                </a:solidFill>
              </a:defRPr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000000"/>
                </a:solidFill>
              </a:defRPr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000000"/>
                </a:solidFill>
              </a:defRPr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000000"/>
                </a:solidFill>
              </a:defRPr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000000"/>
                </a:solidFill>
              </a:defRPr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400"/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24" name="Google Shape;24;p5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5;p5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000"/>
              <a:buFont typeface="Montserrat SemiBold"/>
              <a:buNone/>
              <a:defRPr b="0" sz="3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9" name="Google Shape;29;p6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/>
          <p:nvPr>
            <p:ph type="title"/>
          </p:nvPr>
        </p:nvSpPr>
        <p:spPr>
          <a:xfrm>
            <a:off x="458975" y="445025"/>
            <a:ext cx="3951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33" name="Google Shape;33;p7"/>
          <p:cNvSpPr txBox="1"/>
          <p:nvPr>
            <p:ph idx="2" type="body"/>
          </p:nvPr>
        </p:nvSpPr>
        <p:spPr>
          <a:xfrm>
            <a:off x="4733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5" name="Google Shape;35;p7"/>
          <p:cNvSpPr txBox="1"/>
          <p:nvPr>
            <p:ph idx="3" type="title"/>
          </p:nvPr>
        </p:nvSpPr>
        <p:spPr>
          <a:xfrm>
            <a:off x="4733975" y="445025"/>
            <a:ext cx="3951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2200"/>
              <a:buNone/>
              <a:defRPr>
                <a:solidFill>
                  <a:srgbClr val="4B324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1" name="Google Shape;41;p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458975" y="1882125"/>
            <a:ext cx="2585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58975" y="2492625"/>
            <a:ext cx="2585400" cy="19266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algn="l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44" name="Google Shape;44;p9"/>
          <p:cNvSpPr txBox="1"/>
          <p:nvPr>
            <p:ph idx="3" type="subTitle"/>
          </p:nvPr>
        </p:nvSpPr>
        <p:spPr>
          <a:xfrm>
            <a:off x="3279300" y="1882125"/>
            <a:ext cx="2585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9"/>
          <p:cNvSpPr txBox="1"/>
          <p:nvPr>
            <p:ph idx="4" type="body"/>
          </p:nvPr>
        </p:nvSpPr>
        <p:spPr>
          <a:xfrm>
            <a:off x="3279300" y="2492625"/>
            <a:ext cx="2585400" cy="19266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algn="l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46" name="Google Shape;46;p9"/>
          <p:cNvSpPr txBox="1"/>
          <p:nvPr>
            <p:ph idx="5" type="subTitle"/>
          </p:nvPr>
        </p:nvSpPr>
        <p:spPr>
          <a:xfrm>
            <a:off x="6099625" y="1882125"/>
            <a:ext cx="2585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6" type="body"/>
          </p:nvPr>
        </p:nvSpPr>
        <p:spPr>
          <a:xfrm>
            <a:off x="6099625" y="2492625"/>
            <a:ext cx="2585400" cy="19266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algn="l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0" name="Google Shape;50;p10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0"/>
          <p:cNvSpPr txBox="1"/>
          <p:nvPr>
            <p:ph idx="2" type="subTitle"/>
          </p:nvPr>
        </p:nvSpPr>
        <p:spPr>
          <a:xfrm>
            <a:off x="5555725" y="2671200"/>
            <a:ext cx="3129300" cy="394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 sz="1400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9pPr>
          </a:lstStyle>
          <a:p/>
        </p:txBody>
      </p:sp>
      <p:sp>
        <p:nvSpPr>
          <p:cNvPr id="52" name="Google Shape;52;p10"/>
          <p:cNvSpPr txBox="1"/>
          <p:nvPr>
            <p:ph idx="3" type="body"/>
          </p:nvPr>
        </p:nvSpPr>
        <p:spPr>
          <a:xfrm>
            <a:off x="458975" y="2070075"/>
            <a:ext cx="3951000" cy="52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4" type="subTitle"/>
          </p:nvPr>
        </p:nvSpPr>
        <p:spPr>
          <a:xfrm>
            <a:off x="458975" y="2671200"/>
            <a:ext cx="3128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0"/>
          <p:cNvSpPr txBox="1"/>
          <p:nvPr>
            <p:ph idx="5" type="body"/>
          </p:nvPr>
        </p:nvSpPr>
        <p:spPr>
          <a:xfrm>
            <a:off x="458975" y="3303125"/>
            <a:ext cx="3951000" cy="52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55" name="Google Shape;55;p10"/>
          <p:cNvSpPr txBox="1"/>
          <p:nvPr>
            <p:ph idx="6" type="subTitle"/>
          </p:nvPr>
        </p:nvSpPr>
        <p:spPr>
          <a:xfrm>
            <a:off x="5555725" y="3177725"/>
            <a:ext cx="3129300" cy="3945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 sz="1400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9pPr>
          </a:lstStyle>
          <a:p/>
        </p:txBody>
      </p:sp>
      <p:sp>
        <p:nvSpPr>
          <p:cNvPr id="56" name="Google Shape;56;p10"/>
          <p:cNvSpPr txBox="1"/>
          <p:nvPr>
            <p:ph idx="7" type="subTitle"/>
          </p:nvPr>
        </p:nvSpPr>
        <p:spPr>
          <a:xfrm>
            <a:off x="5555725" y="3684250"/>
            <a:ext cx="3129300" cy="394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 sz="1400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9pPr>
          </a:lstStyle>
          <a:p/>
        </p:txBody>
      </p:sp>
      <p:sp>
        <p:nvSpPr>
          <p:cNvPr id="57" name="Google Shape;57;p1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Montserrat"/>
              <a:buNone/>
              <a:defRPr b="1" i="0" sz="2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259525"/>
            <a:ext cx="8226000" cy="3159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17500" lvl="4" marL="22860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17500" lvl="5" marL="27432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17500" lvl="6" marL="32004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17500" lvl="7" marL="3657600" marR="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17500" lvl="8" marL="4114800" marR="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7" name="Google Shape;77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8" name="Google Shape;78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6"/>
          <p:cNvSpPr txBox="1"/>
          <p:nvPr>
            <p:ph idx="4294967295" type="ctrTitle"/>
          </p:nvPr>
        </p:nvSpPr>
        <p:spPr>
          <a:xfrm>
            <a:off x="458975" y="1438150"/>
            <a:ext cx="81819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Montserrat"/>
              <a:buNone/>
            </a:pPr>
            <a:r>
              <a:rPr b="1" i="0" lang="en-GB" sz="2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Professor Saiful Islam and </a:t>
            </a:r>
            <a:br>
              <a:rPr b="1" i="0" lang="en-GB" sz="2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b="1" i="0" lang="en-GB" sz="2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Roger E. Billings</a:t>
            </a:r>
            <a:endParaRPr b="1" i="0" sz="22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Montserrat"/>
              <a:buNone/>
            </a:pPr>
            <a:r>
              <a:t/>
            </a:r>
            <a:endParaRPr b="1" i="0" sz="22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Montserrat"/>
              <a:buNone/>
            </a:pPr>
            <a:r>
              <a:t/>
            </a:r>
            <a:endParaRPr b="1" i="0" sz="22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5" name="Google Shape;125;p26"/>
          <p:cNvSpPr txBox="1"/>
          <p:nvPr>
            <p:ph idx="4294967295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Combined Science - Chemistry - Key Stage 4</a:t>
            </a:r>
            <a:endParaRPr b="0" i="0" sz="16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6" name="Google Shape;126;p26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Mrs. Begum</a:t>
            </a:r>
            <a:endParaRPr b="0" i="0" sz="16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7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GB">
                <a:solidFill>
                  <a:srgbClr val="000000"/>
                </a:solidFill>
              </a:rPr>
              <a:t>What is a superconductor?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8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GB">
                <a:solidFill>
                  <a:srgbClr val="000000"/>
                </a:solidFill>
              </a:rPr>
              <a:t>Can all metals become superconductors?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9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GB">
                <a:solidFill>
                  <a:srgbClr val="000000"/>
                </a:solidFill>
              </a:rPr>
              <a:t>What is a lithium ion battery?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30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GB">
                <a:solidFill>
                  <a:srgbClr val="000000"/>
                </a:solidFill>
              </a:rPr>
              <a:t>What are the advantages of lithium ion batteries?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31"/>
          <p:cNvSpPr txBox="1"/>
          <p:nvPr>
            <p:ph type="title"/>
          </p:nvPr>
        </p:nvSpPr>
        <p:spPr>
          <a:xfrm>
            <a:off x="414438" y="2852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/>
              <a:t>Independent task</a:t>
            </a:r>
            <a:endParaRPr/>
          </a:p>
        </p:txBody>
      </p:sp>
      <p:sp>
        <p:nvSpPr>
          <p:cNvPr id="152" name="Google Shape;152;p31"/>
          <p:cNvSpPr txBox="1"/>
          <p:nvPr>
            <p:ph idx="1" type="body"/>
          </p:nvPr>
        </p:nvSpPr>
        <p:spPr>
          <a:xfrm>
            <a:off x="414438" y="681775"/>
            <a:ext cx="8226000" cy="24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SzPts val="1600"/>
              <a:buNone/>
            </a:pPr>
            <a:r>
              <a:rPr lang="en-GB" sz="1500">
                <a:solidFill>
                  <a:srgbClr val="000000"/>
                </a:solidFill>
              </a:rPr>
              <a:t>Evaluate the use of an electric car compared with petrol car, using the information in the table.</a:t>
            </a:r>
            <a:endParaRPr sz="1500">
              <a:solidFill>
                <a:srgbClr val="000000"/>
              </a:solidFill>
            </a:endParaRPr>
          </a:p>
        </p:txBody>
      </p:sp>
      <p:sp>
        <p:nvSpPr>
          <p:cNvPr id="153" name="Google Shape;153;p3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54" name="Google Shape;154;p31"/>
          <p:cNvGraphicFramePr/>
          <p:nvPr/>
        </p:nvGraphicFramePr>
        <p:xfrm>
          <a:off x="350075" y="14381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{BFA883E5-5358-4536-BD9F-7E9A5282857C}</a:tableStyleId>
              </a:tblPr>
              <a:tblGrid>
                <a:gridCol w="2730500"/>
                <a:gridCol w="2730500"/>
                <a:gridCol w="2730500"/>
              </a:tblGrid>
              <a:tr h="190500">
                <a:tc row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34300" marL="34300">
                    <a:lnL cap="flat" cmpd="sng" w="143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43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43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43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Car type</a:t>
                      </a:r>
                      <a:endParaRPr b="1" sz="12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34300" marL="34300">
                    <a:lnL cap="flat" cmpd="sng" w="143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43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43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43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190500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Electric</a:t>
                      </a:r>
                      <a:endParaRPr b="1" sz="12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34300" marL="34300">
                    <a:lnL cap="flat" cmpd="sng" w="143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43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43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43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Petrol</a:t>
                      </a:r>
                      <a:endParaRPr b="1" sz="12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34300" marL="34300">
                    <a:lnL cap="flat" cmpd="sng" w="143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43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43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43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Source of energy</a:t>
                      </a:r>
                      <a:endParaRPr b="1" sz="12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34300" marL="34300">
                    <a:lnL cap="flat" cmpd="sng" w="143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43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43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43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Rechargeable lithium ion batteries</a:t>
                      </a:r>
                      <a:endParaRPr sz="12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34300" marL="34300">
                    <a:lnL cap="flat" cmpd="sng" w="143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43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43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43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Petrol from fractional distillation of crude oil</a:t>
                      </a:r>
                      <a:endParaRPr sz="12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34300" marL="34300">
                    <a:lnL cap="flat" cmpd="sng" w="143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43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43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43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Range before refuel/recharge</a:t>
                      </a:r>
                      <a:endParaRPr b="1" sz="12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34300" marL="34300">
                    <a:lnL cap="flat" cmpd="sng" w="143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43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43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43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200 miles</a:t>
                      </a:r>
                      <a:endParaRPr sz="12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34300" marL="34300">
                    <a:lnL cap="flat" cmpd="sng" w="143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43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43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43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400 miles</a:t>
                      </a:r>
                      <a:endParaRPr sz="12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34300" marL="34300">
                    <a:lnL cap="flat" cmpd="sng" w="143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43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43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43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Sound of engine</a:t>
                      </a:r>
                      <a:endParaRPr b="1" sz="12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34300" marL="34300">
                    <a:lnL cap="flat" cmpd="sng" w="143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43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43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43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Almost silent</a:t>
                      </a:r>
                      <a:endParaRPr sz="12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34300" marL="34300">
                    <a:lnL cap="flat" cmpd="sng" w="143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43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43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43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Older cars can be very noisy</a:t>
                      </a:r>
                      <a:endParaRPr sz="12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34300" marL="34300">
                    <a:lnL cap="flat" cmpd="sng" w="143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43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43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43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Waste products</a:t>
                      </a:r>
                      <a:endParaRPr b="1" sz="12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34300" marL="34300">
                    <a:lnL cap="flat" cmpd="sng" w="143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43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43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43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Carbon dioxide from use of fossil fuels to produce electricity</a:t>
                      </a:r>
                      <a:endParaRPr sz="12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34300" marL="34300">
                    <a:lnL cap="flat" cmpd="sng" w="143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43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43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43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Carbon dioxide, nitrogen oxides</a:t>
                      </a:r>
                      <a:endParaRPr sz="12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34300" marL="34300">
                    <a:lnL cap="flat" cmpd="sng" w="143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43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43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43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Minimum cost to buy new (£)</a:t>
                      </a:r>
                      <a:endParaRPr b="1" sz="12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34300" marL="34300">
                    <a:lnL cap="flat" cmpd="sng" w="143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43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43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43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15, 000</a:t>
                      </a:r>
                      <a:endParaRPr sz="12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34300" marL="34300">
                    <a:lnL cap="flat" cmpd="sng" w="143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43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43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43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6,000</a:t>
                      </a:r>
                      <a:endParaRPr sz="12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34300" marL="34300">
                    <a:lnL cap="flat" cmpd="sng" w="143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43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43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43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Running cost per mile (p)</a:t>
                      </a:r>
                      <a:endParaRPr b="1" sz="12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34300" marL="34300">
                    <a:lnL cap="flat" cmpd="sng" w="143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43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43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43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2.5</a:t>
                      </a:r>
                      <a:endParaRPr sz="12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34300" marL="34300">
                    <a:lnL cap="flat" cmpd="sng" w="143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43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43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43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17.5</a:t>
                      </a:r>
                      <a:endParaRPr sz="12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34300" marL="34300">
                    <a:lnL cap="flat" cmpd="sng" w="143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43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43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43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55" name="Google Shape;155;p31"/>
          <p:cNvSpPr txBox="1"/>
          <p:nvPr/>
        </p:nvSpPr>
        <p:spPr>
          <a:xfrm>
            <a:off x="333725" y="2233888"/>
            <a:ext cx="8226000" cy="545400"/>
          </a:xfrm>
          <a:prstGeom prst="rect">
            <a:avLst/>
          </a:prstGeom>
          <a:noFill/>
          <a:ln cap="flat" cmpd="sng" w="76200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6" name="Google Shape;156;p31"/>
          <p:cNvSpPr txBox="1"/>
          <p:nvPr/>
        </p:nvSpPr>
        <p:spPr>
          <a:xfrm>
            <a:off x="333725" y="3575038"/>
            <a:ext cx="8226000" cy="545400"/>
          </a:xfrm>
          <a:prstGeom prst="rect">
            <a:avLst/>
          </a:prstGeom>
          <a:noFill/>
          <a:ln cap="flat" cmpd="sng" w="76200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32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/>
              <a:t>Scaffold</a:t>
            </a:r>
            <a:endParaRPr/>
          </a:p>
        </p:txBody>
      </p:sp>
      <p:sp>
        <p:nvSpPr>
          <p:cNvPr id="162" name="Google Shape;162;p32"/>
          <p:cNvSpPr txBox="1"/>
          <p:nvPr>
            <p:ph idx="1" type="body"/>
          </p:nvPr>
        </p:nvSpPr>
        <p:spPr>
          <a:xfrm>
            <a:off x="458975" y="1259525"/>
            <a:ext cx="8226000" cy="3159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15900" lvl="0" marL="2286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AutoNum type="arabicPeriod"/>
            </a:pPr>
            <a:r>
              <a:rPr lang="en-GB">
                <a:solidFill>
                  <a:srgbClr val="000000"/>
                </a:solidFill>
              </a:rPr>
              <a:t>Which car has a more sustainable energy source? Is this better?</a:t>
            </a:r>
            <a:endParaRPr>
              <a:solidFill>
                <a:srgbClr val="000000"/>
              </a:solidFill>
            </a:endParaRPr>
          </a:p>
          <a:p>
            <a:pPr indent="-215900" lvl="0" marL="2286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AutoNum type="arabicPeriod"/>
            </a:pPr>
            <a:r>
              <a:rPr lang="en-GB">
                <a:solidFill>
                  <a:srgbClr val="000000"/>
                </a:solidFill>
              </a:rPr>
              <a:t>Which car can travel longer before the need for recharge or refuel?</a:t>
            </a:r>
            <a:endParaRPr>
              <a:solidFill>
                <a:srgbClr val="000000"/>
              </a:solidFill>
            </a:endParaRPr>
          </a:p>
          <a:p>
            <a:pPr indent="-215900" lvl="0" marL="2286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AutoNum type="arabicPeriod"/>
            </a:pPr>
            <a:r>
              <a:rPr lang="en-GB">
                <a:solidFill>
                  <a:srgbClr val="000000"/>
                </a:solidFill>
              </a:rPr>
              <a:t>What are the waste products?</a:t>
            </a:r>
            <a:endParaRPr>
              <a:solidFill>
                <a:srgbClr val="000000"/>
              </a:solidFill>
            </a:endParaRPr>
          </a:p>
          <a:p>
            <a:pPr indent="-215900" lvl="0" marL="2286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AutoNum type="arabicPeriod"/>
            </a:pPr>
            <a:r>
              <a:rPr lang="en-GB">
                <a:solidFill>
                  <a:srgbClr val="000000"/>
                </a:solidFill>
              </a:rPr>
              <a:t>Which car is the cheapest to buy? How many times cheaper is it?</a:t>
            </a:r>
            <a:endParaRPr>
              <a:solidFill>
                <a:srgbClr val="000000"/>
              </a:solidFill>
            </a:endParaRPr>
          </a:p>
          <a:p>
            <a:pPr indent="-215900" lvl="0" marL="2286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AutoNum type="arabicPeriod"/>
            </a:pPr>
            <a:r>
              <a:rPr lang="en-GB">
                <a:solidFill>
                  <a:srgbClr val="000000"/>
                </a:solidFill>
              </a:rPr>
              <a:t>How many times cheaper is it to run an electric car than a petrol car?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rPr lang="en-GB">
                <a:solidFill>
                  <a:srgbClr val="000000"/>
                </a:solidFill>
              </a:rPr>
              <a:t>Judgement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63" name="Google Shape;163;p32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3"/>
          <p:cNvSpPr txBox="1"/>
          <p:nvPr>
            <p:ph type="title"/>
          </p:nvPr>
        </p:nvSpPr>
        <p:spPr>
          <a:xfrm>
            <a:off x="458975" y="336175"/>
            <a:ext cx="6600600" cy="55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/>
              <a:t>Model answer</a:t>
            </a:r>
            <a:endParaRPr/>
          </a:p>
        </p:txBody>
      </p:sp>
      <p:sp>
        <p:nvSpPr>
          <p:cNvPr id="169" name="Google Shape;169;p33"/>
          <p:cNvSpPr txBox="1"/>
          <p:nvPr>
            <p:ph idx="1" type="body"/>
          </p:nvPr>
        </p:nvSpPr>
        <p:spPr>
          <a:xfrm>
            <a:off x="459000" y="698150"/>
            <a:ext cx="8226000" cy="3420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 sz="1400">
                <a:solidFill>
                  <a:srgbClr val="000000"/>
                </a:solidFill>
              </a:rPr>
              <a:t>The electric car uses a rechargeable battery as its source of energy so that means that it is more sustainable than the petrol car.</a:t>
            </a:r>
            <a:endParaRPr sz="14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rPr lang="en-GB" sz="1400">
                <a:solidFill>
                  <a:srgbClr val="000000"/>
                </a:solidFill>
              </a:rPr>
              <a:t>The petrol car can travel </a:t>
            </a:r>
            <a:r>
              <a:rPr b="1" lang="en-GB" sz="1400">
                <a:solidFill>
                  <a:srgbClr val="000000"/>
                </a:solidFill>
              </a:rPr>
              <a:t>twice</a:t>
            </a:r>
            <a:r>
              <a:rPr lang="en-GB" sz="1400">
                <a:solidFill>
                  <a:srgbClr val="000000"/>
                </a:solidFill>
              </a:rPr>
              <a:t> the distance as the electric car before if needs to refuel. This is good if you are travelling a long journey and you don’t have to stop to refuel.</a:t>
            </a:r>
            <a:endParaRPr sz="14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rPr lang="en-GB" sz="1400">
                <a:solidFill>
                  <a:srgbClr val="000000"/>
                </a:solidFill>
              </a:rPr>
              <a:t>Both cars produce carbon dioxide which contributes to global warming, however petrol cars also produce nitrogen oxides which produce acid rain.</a:t>
            </a:r>
            <a:endParaRPr sz="14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rPr lang="en-GB" sz="1400">
                <a:solidFill>
                  <a:srgbClr val="000000"/>
                </a:solidFill>
              </a:rPr>
              <a:t>The petrol car is 2.5x cheaper to buy than an electric car; however, it costs 7x more per mile to run the petrol car, so if you drive a lot of miles, the electric car would be cheaper. </a:t>
            </a:r>
            <a:endParaRPr sz="14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rPr lang="en-GB" sz="1400">
                <a:solidFill>
                  <a:srgbClr val="000000"/>
                </a:solidFill>
              </a:rPr>
              <a:t>The electric cars are quieter than petrol cars, meaning less noise pollution; however there have been some cases of pedestrians not hearing electric cars approaching which could make them more dangerous.</a:t>
            </a:r>
            <a:endParaRPr sz="14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rPr b="1" lang="en-GB" sz="1400">
                <a:solidFill>
                  <a:srgbClr val="000000"/>
                </a:solidFill>
              </a:rPr>
              <a:t>The best car overall is...</a:t>
            </a:r>
            <a:endParaRPr b="1" sz="1400">
              <a:solidFill>
                <a:srgbClr val="000000"/>
              </a:solidFill>
            </a:endParaRPr>
          </a:p>
        </p:txBody>
      </p:sp>
      <p:sp>
        <p:nvSpPr>
          <p:cNvPr id="170" name="Google Shape;170;p3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