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CB0D5C9-C8C6-41ED-9FEB-ABC2D9C66F52}">
  <a:tblStyle styleId="{9CB0D5C9-C8C6-41ED-9FEB-ABC2D9C66F5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c6e676670_0_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" name="Google Shape;26;g8c6e676670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" name="Google Shape;3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6000">
                <a:solidFill>
                  <a:srgbClr val="4B3241"/>
                </a:solidFill>
              </a:rPr>
              <a:t>Downloadable Resource - </a:t>
            </a:r>
            <a:endParaRPr sz="6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6000">
                <a:solidFill>
                  <a:srgbClr val="4B3241"/>
                </a:solidFill>
              </a:rPr>
              <a:t>3-D Shapes</a:t>
            </a:r>
            <a:endParaRPr sz="6000">
              <a:solidFill>
                <a:srgbClr val="4B3241"/>
              </a:solidFill>
            </a:endParaRPr>
          </a:p>
        </p:txBody>
      </p:sp>
      <p:sp>
        <p:nvSpPr>
          <p:cNvPr id="29" name="Google Shape;29;p6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0" name="Google Shape;30;p6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>
                <a:solidFill>
                  <a:srgbClr val="4B3241"/>
                </a:solidFill>
              </a:rPr>
              <a:t>Mrs Buckmire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765550" y="509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solidFill>
                  <a:schemeClr val="dk2"/>
                </a:solidFill>
              </a:rPr>
              <a:t>Try this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750301" y="1458494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5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/>
              <a:t>Sort these 3-D shapes into groups of your choice.</a:t>
            </a:r>
            <a:endParaRPr/>
          </a:p>
          <a:p>
            <a:pPr indent="0" lvl="0" marL="25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/>
              <a:t>What criteria have you used to group them?</a:t>
            </a:r>
            <a:endParaRPr/>
          </a:p>
        </p:txBody>
      </p:sp>
      <p:sp>
        <p:nvSpPr>
          <p:cNvPr id="37" name="Google Shape;37;p7"/>
          <p:cNvSpPr/>
          <p:nvPr/>
        </p:nvSpPr>
        <p:spPr>
          <a:xfrm>
            <a:off x="750301" y="6449341"/>
            <a:ext cx="1701900" cy="1701900"/>
          </a:xfrm>
          <a:prstGeom prst="cube">
            <a:avLst>
              <a:gd fmla="val 25000" name="adj"/>
            </a:avLst>
          </a:prstGeom>
          <a:solidFill>
            <a:srgbClr val="C0E4B6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" name="Google Shape;38;p7"/>
          <p:cNvSpPr/>
          <p:nvPr/>
        </p:nvSpPr>
        <p:spPr>
          <a:xfrm rot="-2573585">
            <a:off x="12276014" y="6200872"/>
            <a:ext cx="63470" cy="108408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7"/>
          <p:cNvSpPr/>
          <p:nvPr/>
        </p:nvSpPr>
        <p:spPr>
          <a:xfrm rot="2639818">
            <a:off x="15011826" y="4569778"/>
            <a:ext cx="2278223" cy="2640600"/>
          </a:xfrm>
          <a:prstGeom prst="cube">
            <a:avLst>
              <a:gd fmla="val 19816" name="adj"/>
            </a:avLst>
          </a:prstGeom>
          <a:solidFill>
            <a:srgbClr val="C0E4B6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7"/>
          <p:cNvSpPr/>
          <p:nvPr/>
        </p:nvSpPr>
        <p:spPr>
          <a:xfrm rot="-675598">
            <a:off x="7980318" y="6730226"/>
            <a:ext cx="2833134" cy="1100918"/>
          </a:xfrm>
          <a:prstGeom prst="can">
            <a:avLst>
              <a:gd fmla="val 50000" name="adj"/>
            </a:avLst>
          </a:prstGeom>
          <a:solidFill>
            <a:srgbClr val="C0E4B6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1" name="Google Shape;41;p7"/>
          <p:cNvGrpSpPr/>
          <p:nvPr/>
        </p:nvGrpSpPr>
        <p:grpSpPr>
          <a:xfrm rot="2038091">
            <a:off x="4382981" y="6287132"/>
            <a:ext cx="1441289" cy="2298129"/>
            <a:chOff x="6932691" y="6258734"/>
            <a:chExt cx="1441372" cy="2298262"/>
          </a:xfrm>
        </p:grpSpPr>
        <p:sp>
          <p:nvSpPr>
            <p:cNvPr id="42" name="Google Shape;42;p7"/>
            <p:cNvSpPr/>
            <p:nvPr/>
          </p:nvSpPr>
          <p:spPr>
            <a:xfrm>
              <a:off x="6932691" y="6258734"/>
              <a:ext cx="971740" cy="2298262"/>
            </a:xfrm>
            <a:prstGeom prst="cube">
              <a:avLst>
                <a:gd fmla="val 56046" name="adj"/>
              </a:avLst>
            </a:prstGeom>
            <a:solidFill>
              <a:srgbClr val="C0E4B6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3" name="Google Shape;43;p7"/>
            <p:cNvSpPr/>
            <p:nvPr/>
          </p:nvSpPr>
          <p:spPr>
            <a:xfrm>
              <a:off x="7490641" y="6703609"/>
              <a:ext cx="674364" cy="1447422"/>
            </a:xfrm>
            <a:prstGeom prst="cube">
              <a:avLst>
                <a:gd fmla="val 34859" name="adj"/>
              </a:avLst>
            </a:prstGeom>
            <a:solidFill>
              <a:srgbClr val="C0E4B6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4" name="Google Shape;44;p7"/>
            <p:cNvSpPr/>
            <p:nvPr/>
          </p:nvSpPr>
          <p:spPr>
            <a:xfrm>
              <a:off x="7971064" y="7180262"/>
              <a:ext cx="402999" cy="519607"/>
            </a:xfrm>
            <a:prstGeom prst="cube">
              <a:avLst>
                <a:gd fmla="val 34580" name="adj"/>
              </a:avLst>
            </a:prstGeom>
            <a:solidFill>
              <a:srgbClr val="C0E4B6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45" name="Google Shape;45;p7"/>
          <p:cNvGrpSpPr/>
          <p:nvPr/>
        </p:nvGrpSpPr>
        <p:grpSpPr>
          <a:xfrm>
            <a:off x="11724457" y="343702"/>
            <a:ext cx="2301728" cy="2614118"/>
            <a:chOff x="6463138" y="4730750"/>
            <a:chExt cx="4630312" cy="3311525"/>
          </a:xfrm>
        </p:grpSpPr>
        <p:sp>
          <p:nvSpPr>
            <p:cNvPr id="46" name="Google Shape;46;p7"/>
            <p:cNvSpPr/>
            <p:nvPr/>
          </p:nvSpPr>
          <p:spPr>
            <a:xfrm>
              <a:off x="7727950" y="4730750"/>
              <a:ext cx="3365500" cy="3311525"/>
            </a:xfrm>
            <a:custGeom>
              <a:rect b="b" l="l" r="r" t="t"/>
              <a:pathLst>
                <a:path extrusionOk="0" h="3311525" w="3365500">
                  <a:moveTo>
                    <a:pt x="0" y="742950"/>
                  </a:moveTo>
                  <a:lnTo>
                    <a:pt x="1219200" y="0"/>
                  </a:lnTo>
                  <a:lnTo>
                    <a:pt x="3365500" y="2552700"/>
                  </a:lnTo>
                  <a:lnTo>
                    <a:pt x="2130425" y="3311525"/>
                  </a:lnTo>
                  <a:lnTo>
                    <a:pt x="0" y="742950"/>
                  </a:lnTo>
                  <a:close/>
                </a:path>
              </a:pathLst>
            </a:custGeom>
            <a:solidFill>
              <a:srgbClr val="DFF1DA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7" name="Google Shape;47;p7"/>
            <p:cNvSpPr/>
            <p:nvPr/>
          </p:nvSpPr>
          <p:spPr>
            <a:xfrm>
              <a:off x="6463138" y="5472775"/>
              <a:ext cx="3395663" cy="2566988"/>
            </a:xfrm>
            <a:custGeom>
              <a:rect b="b" l="l" r="r" t="t"/>
              <a:pathLst>
                <a:path extrusionOk="0" h="2566988" w="3395663">
                  <a:moveTo>
                    <a:pt x="0" y="2471738"/>
                  </a:moveTo>
                  <a:lnTo>
                    <a:pt x="0" y="2471738"/>
                  </a:lnTo>
                  <a:lnTo>
                    <a:pt x="1262063" y="0"/>
                  </a:lnTo>
                  <a:lnTo>
                    <a:pt x="3395663" y="2566988"/>
                  </a:lnTo>
                  <a:lnTo>
                    <a:pt x="1414463" y="1838325"/>
                  </a:lnTo>
                  <a:lnTo>
                    <a:pt x="0" y="2471738"/>
                  </a:lnTo>
                  <a:close/>
                </a:path>
              </a:pathLst>
            </a:custGeom>
            <a:solidFill>
              <a:srgbClr val="C0E4B6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48" name="Google Shape;48;p7"/>
            <p:cNvCxnSpPr/>
            <p:nvPr/>
          </p:nvCxnSpPr>
          <p:spPr>
            <a:xfrm flipH="1" rot="10800000">
              <a:off x="7718056" y="4732405"/>
              <a:ext cx="1223622" cy="754326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49" name="Google Shape;49;p7"/>
          <p:cNvGrpSpPr/>
          <p:nvPr/>
        </p:nvGrpSpPr>
        <p:grpSpPr>
          <a:xfrm>
            <a:off x="8352835" y="3466489"/>
            <a:ext cx="2449771" cy="2296833"/>
            <a:chOff x="4860684" y="2190649"/>
            <a:chExt cx="1074508" cy="1007427"/>
          </a:xfrm>
        </p:grpSpPr>
        <p:sp>
          <p:nvSpPr>
            <p:cNvPr id="50" name="Google Shape;50;p7"/>
            <p:cNvSpPr/>
            <p:nvPr/>
          </p:nvSpPr>
          <p:spPr>
            <a:xfrm>
              <a:off x="5046432" y="2940640"/>
              <a:ext cx="704653" cy="257435"/>
            </a:xfrm>
            <a:custGeom>
              <a:rect b="b" l="l" r="r" t="t"/>
              <a:pathLst>
                <a:path extrusionOk="0" h="302724" w="782948">
                  <a:moveTo>
                    <a:pt x="703503" y="63510"/>
                  </a:moveTo>
                  <a:lnTo>
                    <a:pt x="782947" y="302723"/>
                  </a:lnTo>
                  <a:lnTo>
                    <a:pt x="0" y="302723"/>
                  </a:lnTo>
                  <a:lnTo>
                    <a:pt x="79442" y="62683"/>
                  </a:lnTo>
                  <a:lnTo>
                    <a:pt x="390977" y="0"/>
                  </a:lnTo>
                  <a:lnTo>
                    <a:pt x="546938" y="31424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7"/>
            <p:cNvSpPr/>
            <p:nvPr/>
          </p:nvSpPr>
          <p:spPr>
            <a:xfrm>
              <a:off x="5117926" y="2194326"/>
              <a:ext cx="280381" cy="798228"/>
            </a:xfrm>
            <a:custGeom>
              <a:rect b="b" l="l" r="r" t="t"/>
              <a:pathLst>
                <a:path extrusionOk="0" h="938657" w="311534">
                  <a:moveTo>
                    <a:pt x="0" y="938656"/>
                  </a:moveTo>
                  <a:lnTo>
                    <a:pt x="310706" y="0"/>
                  </a:lnTo>
                  <a:lnTo>
                    <a:pt x="311533" y="875973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7"/>
            <p:cNvSpPr/>
            <p:nvPr/>
          </p:nvSpPr>
          <p:spPr>
            <a:xfrm>
              <a:off x="4861434" y="2195718"/>
              <a:ext cx="536135" cy="846985"/>
            </a:xfrm>
            <a:custGeom>
              <a:rect b="b" l="l" r="r" t="t"/>
              <a:pathLst>
                <a:path extrusionOk="0" h="995992" w="595706">
                  <a:moveTo>
                    <a:pt x="0" y="995330"/>
                  </a:moveTo>
                  <a:lnTo>
                    <a:pt x="595705" y="0"/>
                  </a:lnTo>
                  <a:lnTo>
                    <a:pt x="284998" y="938656"/>
                  </a:lnTo>
                  <a:lnTo>
                    <a:pt x="142996" y="967213"/>
                  </a:lnTo>
                  <a:lnTo>
                    <a:pt x="1434" y="995991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7"/>
            <p:cNvSpPr/>
            <p:nvPr/>
          </p:nvSpPr>
          <p:spPr>
            <a:xfrm>
              <a:off x="4862722" y="2993945"/>
              <a:ext cx="255208" cy="204131"/>
            </a:xfrm>
            <a:custGeom>
              <a:rect b="b" l="l" r="r" t="t"/>
              <a:pathLst>
                <a:path extrusionOk="0" h="240043" w="283565">
                  <a:moveTo>
                    <a:pt x="283564" y="0"/>
                  </a:moveTo>
                  <a:lnTo>
                    <a:pt x="204122" y="240042"/>
                  </a:lnTo>
                  <a:lnTo>
                    <a:pt x="151381" y="193785"/>
                  </a:lnTo>
                  <a:lnTo>
                    <a:pt x="99688" y="147752"/>
                  </a:lnTo>
                  <a:lnTo>
                    <a:pt x="47113" y="100890"/>
                  </a:lnTo>
                  <a:lnTo>
                    <a:pt x="23336" y="79389"/>
                  </a:lnTo>
                  <a:lnTo>
                    <a:pt x="0" y="57337"/>
                  </a:lnTo>
                  <a:lnTo>
                    <a:pt x="141561" y="28557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7"/>
            <p:cNvSpPr/>
            <p:nvPr/>
          </p:nvSpPr>
          <p:spPr>
            <a:xfrm rot="-5891180">
              <a:off x="5177343" y="2657051"/>
              <a:ext cx="93604" cy="663768"/>
            </a:xfrm>
            <a:prstGeom prst="triangle">
              <a:avLst>
                <a:gd fmla="val 50000" name="adj"/>
              </a:avLst>
            </a:prstGeom>
            <a:solidFill>
              <a:srgbClr val="A2D792"/>
            </a:solidFill>
            <a:ln cap="flat" cmpd="sng" w="25400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7"/>
            <p:cNvSpPr/>
            <p:nvPr/>
          </p:nvSpPr>
          <p:spPr>
            <a:xfrm>
              <a:off x="5679585" y="2994652"/>
              <a:ext cx="255604" cy="203422"/>
            </a:xfrm>
            <a:custGeom>
              <a:rect b="b" l="l" r="r" t="t"/>
              <a:pathLst>
                <a:path extrusionOk="0" h="239209" w="284005">
                  <a:moveTo>
                    <a:pt x="184372" y="146921"/>
                  </a:moveTo>
                  <a:lnTo>
                    <a:pt x="132238" y="192954"/>
                  </a:lnTo>
                  <a:lnTo>
                    <a:pt x="105922" y="215888"/>
                  </a:lnTo>
                  <a:lnTo>
                    <a:pt x="79443" y="239208"/>
                  </a:lnTo>
                  <a:lnTo>
                    <a:pt x="0" y="0"/>
                  </a:lnTo>
                  <a:lnTo>
                    <a:pt x="141617" y="28778"/>
                  </a:lnTo>
                  <a:lnTo>
                    <a:pt x="284004" y="57941"/>
                  </a:lnTo>
                  <a:lnTo>
                    <a:pt x="236892" y="100060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7"/>
            <p:cNvSpPr/>
            <p:nvPr/>
          </p:nvSpPr>
          <p:spPr>
            <a:xfrm>
              <a:off x="5397567" y="2195718"/>
              <a:ext cx="282018" cy="798929"/>
            </a:xfrm>
            <a:custGeom>
              <a:rect b="b" l="l" r="r" t="t"/>
              <a:pathLst>
                <a:path extrusionOk="0" h="939481" w="313353">
                  <a:moveTo>
                    <a:pt x="828" y="875970"/>
                  </a:moveTo>
                  <a:lnTo>
                    <a:pt x="0" y="0"/>
                  </a:lnTo>
                  <a:lnTo>
                    <a:pt x="313352" y="939480"/>
                  </a:lnTo>
                  <a:lnTo>
                    <a:pt x="156787" y="907394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7"/>
            <p:cNvSpPr/>
            <p:nvPr/>
          </p:nvSpPr>
          <p:spPr>
            <a:xfrm>
              <a:off x="5397567" y="2195718"/>
              <a:ext cx="537625" cy="848205"/>
            </a:xfrm>
            <a:custGeom>
              <a:rect b="b" l="l" r="r" t="t"/>
              <a:pathLst>
                <a:path extrusionOk="0" h="997426" w="597361">
                  <a:moveTo>
                    <a:pt x="0" y="0"/>
                  </a:moveTo>
                  <a:lnTo>
                    <a:pt x="597360" y="997425"/>
                  </a:lnTo>
                  <a:lnTo>
                    <a:pt x="454971" y="968261"/>
                  </a:lnTo>
                  <a:lnTo>
                    <a:pt x="313353" y="939484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7"/>
            <p:cNvSpPr/>
            <p:nvPr/>
          </p:nvSpPr>
          <p:spPr>
            <a:xfrm>
              <a:off x="4860684" y="2195577"/>
              <a:ext cx="536734" cy="847640"/>
            </a:xfrm>
            <a:custGeom>
              <a:rect b="b" l="l" r="r" t="t"/>
              <a:pathLst>
                <a:path extrusionOk="0" h="996762" w="596371">
                  <a:moveTo>
                    <a:pt x="0" y="996761"/>
                  </a:moveTo>
                  <a:lnTo>
                    <a:pt x="1104" y="995658"/>
                  </a:lnTo>
                  <a:lnTo>
                    <a:pt x="596370" y="0"/>
                  </a:lnTo>
                </a:path>
              </a:pathLst>
            </a:custGeom>
            <a:solidFill>
              <a:srgbClr val="92D050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9" name="Google Shape;59;p7"/>
            <p:cNvCxnSpPr/>
            <p:nvPr/>
          </p:nvCxnSpPr>
          <p:spPr>
            <a:xfrm>
              <a:off x="5397417" y="2190649"/>
              <a:ext cx="536734" cy="846985"/>
            </a:xfrm>
            <a:prstGeom prst="straightConnector1">
              <a:avLst/>
            </a:prstGeom>
            <a:solidFill>
              <a:schemeClr val="accent6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0" name="Google Shape;60;p7"/>
            <p:cNvSpPr/>
            <p:nvPr/>
          </p:nvSpPr>
          <p:spPr>
            <a:xfrm>
              <a:off x="4860684" y="3042752"/>
              <a:ext cx="1074455" cy="155181"/>
            </a:xfrm>
            <a:custGeom>
              <a:rect b="b" l="l" r="r" t="t"/>
              <a:pathLst>
                <a:path extrusionOk="0" h="182481" w="1193839">
                  <a:moveTo>
                    <a:pt x="0" y="552"/>
                  </a:moveTo>
                  <a:lnTo>
                    <a:pt x="2207" y="0"/>
                  </a:lnTo>
                  <a:lnTo>
                    <a:pt x="25378" y="22052"/>
                  </a:lnTo>
                  <a:lnTo>
                    <a:pt x="49100" y="43552"/>
                  </a:lnTo>
                  <a:lnTo>
                    <a:pt x="102061" y="90413"/>
                  </a:lnTo>
                  <a:lnTo>
                    <a:pt x="153919" y="136170"/>
                  </a:lnTo>
                  <a:lnTo>
                    <a:pt x="206329" y="182480"/>
                  </a:lnTo>
                  <a:lnTo>
                    <a:pt x="989165" y="182480"/>
                  </a:lnTo>
                  <a:lnTo>
                    <a:pt x="1015645" y="159325"/>
                  </a:lnTo>
                  <a:lnTo>
                    <a:pt x="1042126" y="136170"/>
                  </a:lnTo>
                  <a:lnTo>
                    <a:pt x="1093984" y="90413"/>
                  </a:lnTo>
                  <a:lnTo>
                    <a:pt x="1146945" y="43552"/>
                  </a:lnTo>
                  <a:lnTo>
                    <a:pt x="1193838" y="1654"/>
                  </a:lnTo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7"/>
            <p:cNvSpPr/>
            <p:nvPr/>
          </p:nvSpPr>
          <p:spPr>
            <a:xfrm>
              <a:off x="5046382" y="2195577"/>
              <a:ext cx="351037" cy="1002356"/>
            </a:xfrm>
            <a:custGeom>
              <a:rect b="b" l="l" r="r" t="t"/>
              <a:pathLst>
                <a:path extrusionOk="0" h="1178696" w="390041">
                  <a:moveTo>
                    <a:pt x="390040" y="0"/>
                  </a:moveTo>
                  <a:lnTo>
                    <a:pt x="79442" y="938876"/>
                  </a:lnTo>
                  <a:lnTo>
                    <a:pt x="0" y="1178695"/>
                  </a:lnTo>
                </a:path>
              </a:pathLst>
            </a:custGeom>
            <a:solidFill>
              <a:srgbClr val="92D050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7"/>
            <p:cNvSpPr/>
            <p:nvPr/>
          </p:nvSpPr>
          <p:spPr>
            <a:xfrm>
              <a:off x="5315792" y="2288601"/>
              <a:ext cx="157884" cy="663768"/>
            </a:xfrm>
            <a:prstGeom prst="triangle">
              <a:avLst>
                <a:gd fmla="val 50000" name="adj"/>
              </a:avLst>
            </a:prstGeom>
            <a:solidFill>
              <a:srgbClr val="A2D792"/>
            </a:solidFill>
            <a:ln cap="flat" cmpd="sng" w="25400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7"/>
            <p:cNvSpPr/>
            <p:nvPr/>
          </p:nvSpPr>
          <p:spPr>
            <a:xfrm rot="5943890">
              <a:off x="5460382" y="2650894"/>
              <a:ext cx="239166" cy="663768"/>
            </a:xfrm>
            <a:prstGeom prst="triangle">
              <a:avLst>
                <a:gd fmla="val 50000" name="adj"/>
              </a:avLst>
            </a:prstGeom>
            <a:solidFill>
              <a:srgbClr val="A2D792"/>
            </a:solidFill>
            <a:ln cap="flat" cmpd="sng" w="25400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4" name="Google Shape;64;p7"/>
            <p:cNvCxnSpPr/>
            <p:nvPr/>
          </p:nvCxnSpPr>
          <p:spPr>
            <a:xfrm>
              <a:off x="5395329" y="2193047"/>
              <a:ext cx="6688" cy="708291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65" name="Google Shape;65;p7"/>
            <p:cNvSpPr/>
            <p:nvPr/>
          </p:nvSpPr>
          <p:spPr>
            <a:xfrm>
              <a:off x="5397417" y="2195577"/>
              <a:ext cx="353514" cy="1002356"/>
            </a:xfrm>
            <a:custGeom>
              <a:rect b="b" l="l" r="r" t="t"/>
              <a:pathLst>
                <a:path extrusionOk="0" h="1178696" w="392793">
                  <a:moveTo>
                    <a:pt x="0" y="0"/>
                  </a:moveTo>
                  <a:lnTo>
                    <a:pt x="313351" y="939428"/>
                  </a:lnTo>
                  <a:lnTo>
                    <a:pt x="392792" y="1178695"/>
                  </a:lnTo>
                </a:path>
              </a:pathLst>
            </a:custGeom>
            <a:solidFill>
              <a:srgbClr val="92D050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6" name="Google Shape;66;p7"/>
            <p:cNvCxnSpPr/>
            <p:nvPr/>
          </p:nvCxnSpPr>
          <p:spPr>
            <a:xfrm flipH="1" rot="10800000">
              <a:off x="4890614" y="2903736"/>
              <a:ext cx="507382" cy="125988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67" name="Google Shape;67;p7"/>
            <p:cNvCxnSpPr/>
            <p:nvPr/>
          </p:nvCxnSpPr>
          <p:spPr>
            <a:xfrm rot="10800000">
              <a:off x="5405357" y="2912588"/>
              <a:ext cx="513849" cy="131507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grpSp>
        <p:nvGrpSpPr>
          <p:cNvPr id="68" name="Google Shape;68;p7"/>
          <p:cNvGrpSpPr/>
          <p:nvPr/>
        </p:nvGrpSpPr>
        <p:grpSpPr>
          <a:xfrm>
            <a:off x="11869095" y="5763322"/>
            <a:ext cx="2182794" cy="2522173"/>
            <a:chOff x="7048192" y="2124487"/>
            <a:chExt cx="979578" cy="1131882"/>
          </a:xfrm>
        </p:grpSpPr>
        <p:sp>
          <p:nvSpPr>
            <p:cNvPr id="69" name="Google Shape;69;p7"/>
            <p:cNvSpPr/>
            <p:nvPr/>
          </p:nvSpPr>
          <p:spPr>
            <a:xfrm>
              <a:off x="7824195" y="2796982"/>
              <a:ext cx="195963" cy="457623"/>
            </a:xfrm>
            <a:custGeom>
              <a:rect b="b" l="l" r="r" t="t"/>
              <a:pathLst>
                <a:path extrusionOk="0" h="417525" w="194522">
                  <a:moveTo>
                    <a:pt x="194521" y="417524"/>
                  </a:moveTo>
                  <a:lnTo>
                    <a:pt x="0" y="0"/>
                  </a:lnTo>
                  <a:lnTo>
                    <a:pt x="194521" y="0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7053120" y="2126442"/>
              <a:ext cx="483491" cy="670543"/>
            </a:xfrm>
            <a:custGeom>
              <a:rect b="b" l="l" r="r" t="t"/>
              <a:pathLst>
                <a:path extrusionOk="0" h="611788" w="479935">
                  <a:moveTo>
                    <a:pt x="0" y="611787"/>
                  </a:moveTo>
                  <a:lnTo>
                    <a:pt x="479934" y="0"/>
                  </a:lnTo>
                  <a:lnTo>
                    <a:pt x="194895" y="611787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7"/>
            <p:cNvSpPr/>
            <p:nvPr/>
          </p:nvSpPr>
          <p:spPr>
            <a:xfrm>
              <a:off x="7053120" y="2796982"/>
              <a:ext cx="196332" cy="457623"/>
            </a:xfrm>
            <a:custGeom>
              <a:rect b="b" l="l" r="r" t="t"/>
              <a:pathLst>
                <a:path extrusionOk="0" h="417525" w="194888">
                  <a:moveTo>
                    <a:pt x="194887" y="0"/>
                  </a:moveTo>
                  <a:lnTo>
                    <a:pt x="0" y="417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7"/>
            <p:cNvSpPr/>
            <p:nvPr/>
          </p:nvSpPr>
          <p:spPr>
            <a:xfrm>
              <a:off x="7536609" y="2126442"/>
              <a:ext cx="483547" cy="670543"/>
            </a:xfrm>
            <a:custGeom>
              <a:rect b="b" l="l" r="r" t="t"/>
              <a:pathLst>
                <a:path extrusionOk="0" h="611788" w="479991">
                  <a:moveTo>
                    <a:pt x="0" y="0"/>
                  </a:moveTo>
                  <a:lnTo>
                    <a:pt x="479990" y="611787"/>
                  </a:lnTo>
                  <a:lnTo>
                    <a:pt x="285468" y="611787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7249463" y="2126442"/>
              <a:ext cx="574733" cy="670543"/>
            </a:xfrm>
            <a:custGeom>
              <a:rect b="b" l="l" r="r" t="t"/>
              <a:pathLst>
                <a:path extrusionOk="0" h="611788" w="570506">
                  <a:moveTo>
                    <a:pt x="570505" y="611787"/>
                  </a:moveTo>
                  <a:lnTo>
                    <a:pt x="0" y="611787"/>
                  </a:lnTo>
                  <a:lnTo>
                    <a:pt x="285039" y="0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7053120" y="2796982"/>
              <a:ext cx="967037" cy="457623"/>
            </a:xfrm>
            <a:custGeom>
              <a:rect b="b" l="l" r="r" t="t"/>
              <a:pathLst>
                <a:path extrusionOk="0" h="417525" w="959925">
                  <a:moveTo>
                    <a:pt x="765404" y="0"/>
                  </a:moveTo>
                  <a:lnTo>
                    <a:pt x="959924" y="417524"/>
                  </a:lnTo>
                  <a:lnTo>
                    <a:pt x="0" y="417524"/>
                  </a:lnTo>
                  <a:lnTo>
                    <a:pt x="194897" y="0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5" name="Google Shape;75;p7"/>
            <p:cNvCxnSpPr/>
            <p:nvPr/>
          </p:nvCxnSpPr>
          <p:spPr>
            <a:xfrm flipH="1">
              <a:off x="7051372" y="2124487"/>
              <a:ext cx="481698" cy="668702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6" name="Google Shape;76;p7"/>
            <p:cNvCxnSpPr/>
            <p:nvPr/>
          </p:nvCxnSpPr>
          <p:spPr>
            <a:xfrm>
              <a:off x="7533070" y="2124487"/>
              <a:ext cx="487071" cy="668702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77" name="Google Shape;77;p7"/>
            <p:cNvSpPr/>
            <p:nvPr/>
          </p:nvSpPr>
          <p:spPr>
            <a:xfrm>
              <a:off x="7093272" y="2786985"/>
              <a:ext cx="894345" cy="124212"/>
            </a:xfrm>
            <a:prstGeom prst="rect">
              <a:avLst/>
            </a:prstGeom>
            <a:solidFill>
              <a:srgbClr val="A2D792"/>
            </a:solidFill>
            <a:ln cap="flat" cmpd="sng" w="25400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7"/>
            <p:cNvSpPr/>
            <p:nvPr/>
          </p:nvSpPr>
          <p:spPr>
            <a:xfrm>
              <a:off x="7536768" y="2126264"/>
              <a:ext cx="483268" cy="1128518"/>
            </a:xfrm>
            <a:custGeom>
              <a:rect b="b" l="l" r="r" t="t"/>
              <a:pathLst>
                <a:path extrusionOk="0" h="1029634" w="479714">
                  <a:moveTo>
                    <a:pt x="0" y="0"/>
                  </a:moveTo>
                  <a:lnTo>
                    <a:pt x="285250" y="611733"/>
                  </a:lnTo>
                  <a:lnTo>
                    <a:pt x="479713" y="1029633"/>
                  </a:lnTo>
                </a:path>
              </a:pathLst>
            </a:custGeom>
            <a:solidFill>
              <a:schemeClr val="accent1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7"/>
            <p:cNvSpPr/>
            <p:nvPr/>
          </p:nvSpPr>
          <p:spPr>
            <a:xfrm>
              <a:off x="7048192" y="2127851"/>
              <a:ext cx="483809" cy="1128518"/>
            </a:xfrm>
            <a:custGeom>
              <a:rect b="b" l="l" r="r" t="t"/>
              <a:pathLst>
                <a:path extrusionOk="0" h="1029634" w="480251">
                  <a:moveTo>
                    <a:pt x="480250" y="0"/>
                  </a:moveTo>
                  <a:lnTo>
                    <a:pt x="195002" y="611733"/>
                  </a:lnTo>
                  <a:lnTo>
                    <a:pt x="0" y="1029633"/>
                  </a:lnTo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0" name="Google Shape;80;p7"/>
            <p:cNvCxnSpPr/>
            <p:nvPr/>
          </p:nvCxnSpPr>
          <p:spPr>
            <a:xfrm rot="10800000">
              <a:off x="7093272" y="2793189"/>
              <a:ext cx="934498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grpSp>
        <p:nvGrpSpPr>
          <p:cNvPr id="81" name="Google Shape;81;p7"/>
          <p:cNvGrpSpPr/>
          <p:nvPr/>
        </p:nvGrpSpPr>
        <p:grpSpPr>
          <a:xfrm>
            <a:off x="14598764" y="546210"/>
            <a:ext cx="2320610" cy="2791233"/>
            <a:chOff x="6084168" y="3262462"/>
            <a:chExt cx="1245363" cy="1289015"/>
          </a:xfrm>
        </p:grpSpPr>
        <p:sp>
          <p:nvSpPr>
            <p:cNvPr id="82" name="Google Shape;82;p7"/>
            <p:cNvSpPr/>
            <p:nvPr/>
          </p:nvSpPr>
          <p:spPr>
            <a:xfrm>
              <a:off x="6084168" y="4157772"/>
              <a:ext cx="622419" cy="393495"/>
            </a:xfrm>
            <a:custGeom>
              <a:rect b="b" l="l" r="r" t="t"/>
              <a:pathLst>
                <a:path extrusionOk="0" h="327458" w="570755">
                  <a:moveTo>
                    <a:pt x="421" y="0"/>
                  </a:moveTo>
                  <a:lnTo>
                    <a:pt x="570754" y="0"/>
                  </a:lnTo>
                  <a:lnTo>
                    <a:pt x="570754" y="327038"/>
                  </a:lnTo>
                  <a:lnTo>
                    <a:pt x="570754" y="3274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C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7"/>
            <p:cNvSpPr/>
            <p:nvPr/>
          </p:nvSpPr>
          <p:spPr>
            <a:xfrm>
              <a:off x="6084628" y="3264780"/>
              <a:ext cx="621954" cy="892987"/>
            </a:xfrm>
            <a:custGeom>
              <a:rect b="b" l="l" r="r" t="t"/>
              <a:pathLst>
                <a:path extrusionOk="0" h="743125" w="570329">
                  <a:moveTo>
                    <a:pt x="570328" y="743124"/>
                  </a:moveTo>
                  <a:lnTo>
                    <a:pt x="0" y="743124"/>
                  </a:lnTo>
                  <a:lnTo>
                    <a:pt x="570328" y="0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6706587" y="3264780"/>
              <a:ext cx="622944" cy="892987"/>
            </a:xfrm>
            <a:custGeom>
              <a:rect b="b" l="l" r="r" t="t"/>
              <a:pathLst>
                <a:path extrusionOk="0" h="743125" w="571237">
                  <a:moveTo>
                    <a:pt x="0" y="0"/>
                  </a:moveTo>
                  <a:lnTo>
                    <a:pt x="571236" y="742645"/>
                  </a:lnTo>
                  <a:lnTo>
                    <a:pt x="0" y="743124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7"/>
            <p:cNvSpPr/>
            <p:nvPr/>
          </p:nvSpPr>
          <p:spPr>
            <a:xfrm>
              <a:off x="6706587" y="4157186"/>
              <a:ext cx="622944" cy="393567"/>
            </a:xfrm>
            <a:custGeom>
              <a:rect b="b" l="l" r="r" t="t"/>
              <a:pathLst>
                <a:path extrusionOk="0" h="327518" w="571237">
                  <a:moveTo>
                    <a:pt x="0" y="479"/>
                  </a:moveTo>
                  <a:lnTo>
                    <a:pt x="571236" y="0"/>
                  </a:lnTo>
                  <a:lnTo>
                    <a:pt x="0" y="327517"/>
                  </a:lnTo>
                  <a:close/>
                </a:path>
              </a:pathLst>
            </a:custGeom>
            <a:solidFill>
              <a:srgbClr val="ECEC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6084168" y="4157333"/>
              <a:ext cx="1245363" cy="394144"/>
            </a:xfrm>
            <a:custGeom>
              <a:rect b="b" l="l" r="r" t="t"/>
              <a:pathLst>
                <a:path extrusionOk="0" h="327998" w="1141992">
                  <a:moveTo>
                    <a:pt x="1141991" y="0"/>
                  </a:moveTo>
                  <a:lnTo>
                    <a:pt x="570995" y="327397"/>
                  </a:lnTo>
                  <a:lnTo>
                    <a:pt x="570995" y="327997"/>
                  </a:lnTo>
                  <a:lnTo>
                    <a:pt x="0" y="599"/>
                  </a:lnTo>
                  <a:lnTo>
                    <a:pt x="601" y="599"/>
                  </a:lnTo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6084168" y="3264565"/>
              <a:ext cx="622680" cy="893485"/>
            </a:xfrm>
            <a:custGeom>
              <a:rect b="b" l="l" r="r" t="t"/>
              <a:pathLst>
                <a:path extrusionOk="0" h="743539" w="570995">
                  <a:moveTo>
                    <a:pt x="570994" y="0"/>
                  </a:moveTo>
                  <a:lnTo>
                    <a:pt x="601" y="743538"/>
                  </a:lnTo>
                  <a:lnTo>
                    <a:pt x="0" y="743538"/>
                  </a:lnTo>
                </a:path>
              </a:pathLst>
            </a:custGeom>
            <a:solidFill>
              <a:srgbClr val="ECECEE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8" name="Google Shape;88;p7"/>
            <p:cNvCxnSpPr/>
            <p:nvPr/>
          </p:nvCxnSpPr>
          <p:spPr>
            <a:xfrm>
              <a:off x="6701052" y="3262462"/>
              <a:ext cx="623231" cy="893540"/>
            </a:xfrm>
            <a:prstGeom prst="straightConnector1">
              <a:avLst/>
            </a:prstGeom>
            <a:gradFill>
              <a:gsLst>
                <a:gs pos="0">
                  <a:srgbClr val="AEFF9F"/>
                </a:gs>
                <a:gs pos="35000">
                  <a:srgbClr val="C7FFBB"/>
                </a:gs>
                <a:gs pos="100000">
                  <a:srgbClr val="E6FFE2"/>
                </a:gs>
              </a:gsLst>
              <a:lin ang="16200000" scaled="0"/>
            </a:gra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9" name="Google Shape;89;p7"/>
            <p:cNvSpPr/>
            <p:nvPr/>
          </p:nvSpPr>
          <p:spPr>
            <a:xfrm rot="10800000">
              <a:off x="6119401" y="4141750"/>
              <a:ext cx="1152898" cy="294954"/>
            </a:xfrm>
            <a:prstGeom prst="triangle">
              <a:avLst>
                <a:gd fmla="val 50000" name="adj"/>
              </a:avLst>
            </a:prstGeom>
            <a:solidFill>
              <a:srgbClr val="A2D792"/>
            </a:solidFill>
            <a:ln cap="flat" cmpd="sng" w="25400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7"/>
            <p:cNvSpPr/>
            <p:nvPr/>
          </p:nvSpPr>
          <p:spPr>
            <a:xfrm>
              <a:off x="6706850" y="3264565"/>
              <a:ext cx="1" cy="1286189"/>
            </a:xfrm>
            <a:custGeom>
              <a:rect b="b" l="l" r="r" t="t"/>
              <a:pathLst>
                <a:path extrusionOk="0" h="1070339" w="1">
                  <a:moveTo>
                    <a:pt x="0" y="1070338"/>
                  </a:moveTo>
                  <a:lnTo>
                    <a:pt x="0" y="743540"/>
                  </a:lnTo>
                  <a:lnTo>
                    <a:pt x="0" y="0"/>
                  </a:lnTo>
                </a:path>
              </a:pathLst>
            </a:custGeom>
            <a:solidFill>
              <a:srgbClr val="ECECEE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1" name="Google Shape;91;p7"/>
            <p:cNvCxnSpPr/>
            <p:nvPr/>
          </p:nvCxnSpPr>
          <p:spPr>
            <a:xfrm rot="10800000">
              <a:off x="6084168" y="4151239"/>
              <a:ext cx="1240115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grpSp>
        <p:nvGrpSpPr>
          <p:cNvPr id="92" name="Google Shape;92;p7"/>
          <p:cNvGrpSpPr/>
          <p:nvPr/>
        </p:nvGrpSpPr>
        <p:grpSpPr>
          <a:xfrm>
            <a:off x="5338047" y="2784188"/>
            <a:ext cx="2958205" cy="3255648"/>
            <a:chOff x="7877091" y="-4206920"/>
            <a:chExt cx="4774379" cy="3621410"/>
          </a:xfrm>
        </p:grpSpPr>
        <p:sp>
          <p:nvSpPr>
            <p:cNvPr id="93" name="Google Shape;93;p7"/>
            <p:cNvSpPr/>
            <p:nvPr/>
          </p:nvSpPr>
          <p:spPr>
            <a:xfrm>
              <a:off x="7877091" y="-2103800"/>
              <a:ext cx="1947359" cy="1518290"/>
            </a:xfrm>
            <a:prstGeom prst="rtTriangle">
              <a:avLst/>
            </a:prstGeom>
            <a:solidFill>
              <a:srgbClr val="A2D79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7881350" y="-4197390"/>
              <a:ext cx="4770120" cy="3596640"/>
            </a:xfrm>
            <a:custGeom>
              <a:rect b="b" l="l" r="r" t="t"/>
              <a:pathLst>
                <a:path extrusionOk="0" h="3596640" w="4770120">
                  <a:moveTo>
                    <a:pt x="0" y="2095500"/>
                  </a:moveTo>
                  <a:lnTo>
                    <a:pt x="2811780" y="0"/>
                  </a:lnTo>
                  <a:lnTo>
                    <a:pt x="4770120" y="1516380"/>
                  </a:lnTo>
                  <a:lnTo>
                    <a:pt x="1950720" y="3596640"/>
                  </a:lnTo>
                  <a:lnTo>
                    <a:pt x="0" y="2095500"/>
                  </a:lnTo>
                  <a:close/>
                </a:path>
              </a:pathLst>
            </a:custGeom>
            <a:solidFill>
              <a:srgbClr val="A2D79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5" name="Google Shape;95;p7"/>
            <p:cNvSpPr/>
            <p:nvPr/>
          </p:nvSpPr>
          <p:spPr>
            <a:xfrm>
              <a:off x="10688871" y="-4206920"/>
              <a:ext cx="1947359" cy="1518290"/>
            </a:xfrm>
            <a:prstGeom prst="rtTriangle">
              <a:avLst/>
            </a:prstGeom>
            <a:solidFill>
              <a:srgbClr val="A2D792"/>
            </a:solidFill>
            <a:ln cap="flat" cmpd="sng" w="12700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96" name="Google Shape;96;p7"/>
            <p:cNvCxnSpPr>
              <a:stCxn id="93" idx="2"/>
            </p:cNvCxnSpPr>
            <p:nvPr/>
          </p:nvCxnSpPr>
          <p:spPr>
            <a:xfrm flipH="1" rot="10800000">
              <a:off x="7877091" y="-2688810"/>
              <a:ext cx="2811600" cy="210330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grpSp>
        <p:nvGrpSpPr>
          <p:cNvPr id="97" name="Google Shape;97;p7"/>
          <p:cNvGrpSpPr/>
          <p:nvPr/>
        </p:nvGrpSpPr>
        <p:grpSpPr>
          <a:xfrm>
            <a:off x="1249191" y="3031233"/>
            <a:ext cx="2991988" cy="2666838"/>
            <a:chOff x="1735388" y="2476825"/>
            <a:chExt cx="2868362" cy="2556646"/>
          </a:xfrm>
        </p:grpSpPr>
        <p:sp>
          <p:nvSpPr>
            <p:cNvPr id="98" name="Google Shape;98;p7"/>
            <p:cNvSpPr/>
            <p:nvPr/>
          </p:nvSpPr>
          <p:spPr>
            <a:xfrm>
              <a:off x="3127137" y="3628075"/>
              <a:ext cx="1475513" cy="1405250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A2D79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2479675" y="2479675"/>
              <a:ext cx="2124075" cy="1679575"/>
            </a:xfrm>
            <a:custGeom>
              <a:rect b="b" l="l" r="r" t="t"/>
              <a:pathLst>
                <a:path extrusionOk="0" h="1679575" w="2124075">
                  <a:moveTo>
                    <a:pt x="0" y="0"/>
                  </a:moveTo>
                  <a:lnTo>
                    <a:pt x="1384300" y="1150937"/>
                  </a:lnTo>
                  <a:lnTo>
                    <a:pt x="2124075" y="1679575"/>
                  </a:lnTo>
                  <a:lnTo>
                    <a:pt x="739775" y="530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D79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1736725" y="2479675"/>
              <a:ext cx="2124075" cy="1689100"/>
            </a:xfrm>
            <a:custGeom>
              <a:rect b="b" l="l" r="r" t="t"/>
              <a:pathLst>
                <a:path extrusionOk="0" h="1689100" w="2124075">
                  <a:moveTo>
                    <a:pt x="733425" y="0"/>
                  </a:moveTo>
                  <a:lnTo>
                    <a:pt x="0" y="536575"/>
                  </a:lnTo>
                  <a:lnTo>
                    <a:pt x="1393825" y="1689100"/>
                  </a:lnTo>
                  <a:lnTo>
                    <a:pt x="2124075" y="1152525"/>
                  </a:lnTo>
                  <a:lnTo>
                    <a:pt x="733425" y="0"/>
                  </a:lnTo>
                  <a:close/>
                </a:path>
              </a:pathLst>
            </a:custGeom>
            <a:solidFill>
              <a:srgbClr val="A2D79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1" name="Google Shape;101;p7"/>
            <p:cNvSpPr/>
            <p:nvPr/>
          </p:nvSpPr>
          <p:spPr>
            <a:xfrm>
              <a:off x="1736725" y="3013075"/>
              <a:ext cx="1676400" cy="2019300"/>
            </a:xfrm>
            <a:custGeom>
              <a:rect b="b" l="l" r="r" t="t"/>
              <a:pathLst>
                <a:path extrusionOk="0" h="2019300" w="1676400">
                  <a:moveTo>
                    <a:pt x="0" y="0"/>
                  </a:moveTo>
                  <a:lnTo>
                    <a:pt x="282575" y="876300"/>
                  </a:lnTo>
                  <a:lnTo>
                    <a:pt x="1676400" y="2019300"/>
                  </a:lnTo>
                  <a:lnTo>
                    <a:pt x="1390650" y="115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D79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1735388" y="2476825"/>
              <a:ext cx="1475513" cy="140525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12700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03" name="Google Shape;103;p7"/>
            <p:cNvCxnSpPr>
              <a:stCxn id="102" idx="4"/>
              <a:endCxn id="98" idx="4"/>
            </p:cNvCxnSpPr>
            <p:nvPr/>
          </p:nvCxnSpPr>
          <p:spPr>
            <a:xfrm>
              <a:off x="2929102" y="3882071"/>
              <a:ext cx="1391700" cy="1151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grpSp>
        <p:nvGrpSpPr>
          <p:cNvPr id="104" name="Google Shape;104;p7"/>
          <p:cNvGrpSpPr/>
          <p:nvPr/>
        </p:nvGrpSpPr>
        <p:grpSpPr>
          <a:xfrm>
            <a:off x="11597550" y="3387562"/>
            <a:ext cx="2725874" cy="2103458"/>
            <a:chOff x="11750461" y="3768725"/>
            <a:chExt cx="1368067" cy="1055688"/>
          </a:xfrm>
        </p:grpSpPr>
        <p:sp>
          <p:nvSpPr>
            <p:cNvPr id="105" name="Google Shape;105;p7"/>
            <p:cNvSpPr/>
            <p:nvPr/>
          </p:nvSpPr>
          <p:spPr>
            <a:xfrm>
              <a:off x="11934825" y="3774281"/>
              <a:ext cx="1181100" cy="1050132"/>
            </a:xfrm>
            <a:custGeom>
              <a:rect b="b" l="l" r="r" t="t"/>
              <a:pathLst>
                <a:path extrusionOk="0" h="1050132" w="1181100">
                  <a:moveTo>
                    <a:pt x="0" y="0"/>
                  </a:moveTo>
                  <a:lnTo>
                    <a:pt x="9525" y="1050132"/>
                  </a:lnTo>
                  <a:lnTo>
                    <a:pt x="1181100" y="51196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E4B6"/>
                </a:gs>
                <a:gs pos="100000">
                  <a:srgbClr val="A3D893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6" name="Google Shape;106;p7"/>
            <p:cNvSpPr/>
            <p:nvPr/>
          </p:nvSpPr>
          <p:spPr>
            <a:xfrm>
              <a:off x="11750461" y="3771900"/>
              <a:ext cx="365339" cy="1047750"/>
            </a:xfrm>
            <a:prstGeom prst="ellipse">
              <a:avLst/>
            </a:prstGeom>
            <a:solidFill>
              <a:srgbClr val="A2D79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7" name="Google Shape;107;p7"/>
            <p:cNvSpPr/>
            <p:nvPr/>
          </p:nvSpPr>
          <p:spPr>
            <a:xfrm>
              <a:off x="11753064" y="3771900"/>
              <a:ext cx="362736" cy="1047750"/>
            </a:xfrm>
            <a:prstGeom prst="arc">
              <a:avLst>
                <a:gd fmla="val 16200000" name="adj1"/>
                <a:gd fmla="val 5420570" name="adj2"/>
              </a:avLst>
            </a:prstGeom>
            <a:noFill/>
            <a:ln cap="flat" cmpd="sng" w="38100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7"/>
            <p:cNvSpPr/>
            <p:nvPr/>
          </p:nvSpPr>
          <p:spPr>
            <a:xfrm>
              <a:off x="11753064" y="3772062"/>
              <a:ext cx="362736" cy="1047750"/>
            </a:xfrm>
            <a:prstGeom prst="arc">
              <a:avLst>
                <a:gd fmla="val 5380016" name="adj1"/>
                <a:gd fmla="val 16210544" name="adj2"/>
              </a:avLst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9" name="Google Shape;109;p7"/>
            <p:cNvCxnSpPr/>
            <p:nvPr/>
          </p:nvCxnSpPr>
          <p:spPr>
            <a:xfrm>
              <a:off x="11943957" y="3768725"/>
              <a:ext cx="1174571" cy="516766"/>
            </a:xfrm>
            <a:prstGeom prst="straightConnector1">
              <a:avLst/>
            </a:prstGeom>
            <a:noFill/>
            <a:ln cap="rnd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0" name="Google Shape;110;p7"/>
            <p:cNvCxnSpPr/>
            <p:nvPr/>
          </p:nvCxnSpPr>
          <p:spPr>
            <a:xfrm flipH="1" rot="10800000">
              <a:off x="11944526" y="4289847"/>
              <a:ext cx="1174002" cy="528626"/>
            </a:xfrm>
            <a:prstGeom prst="straightConnector1">
              <a:avLst/>
            </a:prstGeom>
            <a:noFill/>
            <a:ln cap="rnd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11" name="Google Shape;111;p7"/>
          <p:cNvSpPr txBox="1"/>
          <p:nvPr/>
        </p:nvSpPr>
        <p:spPr>
          <a:xfrm>
            <a:off x="732149" y="8344289"/>
            <a:ext cx="8353500" cy="7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Return to the video once completed</a:t>
            </a:r>
            <a:endParaRPr b="0" i="1" sz="3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7" name="Google Shape;117;p8"/>
          <p:cNvSpPr txBox="1"/>
          <p:nvPr>
            <p:ph type="title"/>
          </p:nvPr>
        </p:nvSpPr>
        <p:spPr>
          <a:xfrm>
            <a:off x="917950" y="4328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8" name="Google Shape;118;p8"/>
          <p:cNvSpPr txBox="1"/>
          <p:nvPr/>
        </p:nvSpPr>
        <p:spPr>
          <a:xfrm>
            <a:off x="674758" y="1429966"/>
            <a:ext cx="17243700" cy="7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1. For each 3D shape write down how many faces, edges and vertices it has.</a:t>
            </a:r>
            <a:endParaRPr b="0" i="0" sz="3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8"/>
          <p:cNvSpPr txBox="1"/>
          <p:nvPr/>
        </p:nvSpPr>
        <p:spPr>
          <a:xfrm>
            <a:off x="561652" y="5175354"/>
            <a:ext cx="17442600" cy="7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2. Spot the mistake in the table. Try to explain what you think they did wrong.</a:t>
            </a:r>
            <a:endParaRPr b="0" i="0" sz="3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20" name="Google Shape;120;p8"/>
          <p:cNvGraphicFramePr/>
          <p:nvPr/>
        </p:nvGraphicFramePr>
        <p:xfrm>
          <a:off x="1479140" y="593150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{9CB0D5C9-C8C6-41ED-9FEB-ABC2D9C66F52}</a:tableStyleId>
              </a:tblPr>
              <a:tblGrid>
                <a:gridCol w="3832425"/>
                <a:gridCol w="3832425"/>
                <a:gridCol w="3832425"/>
                <a:gridCol w="38324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3D Shape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No. of Faces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No. of Edges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No. of Vertices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Cuboid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solidFill>
                            <a:srgbClr val="3232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sz="2800" u="none" cap="none" strike="noStrike">
                        <a:solidFill>
                          <a:srgbClr val="3232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solidFill>
                            <a:srgbClr val="3232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2800" u="none" cap="none" strike="noStrike">
                        <a:solidFill>
                          <a:srgbClr val="3232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solidFill>
                            <a:srgbClr val="3232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sz="2800" u="none" cap="none" strike="noStrike">
                        <a:solidFill>
                          <a:srgbClr val="3232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Square-Based Pyramid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solidFill>
                            <a:srgbClr val="3232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2800" u="none" cap="none" strike="noStrike">
                        <a:solidFill>
                          <a:srgbClr val="3232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solidFill>
                            <a:srgbClr val="3232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2800" u="none" cap="none" strike="noStrike">
                        <a:solidFill>
                          <a:srgbClr val="3232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solidFill>
                            <a:srgbClr val="3232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2800" u="none" cap="none" strike="noStrike">
                        <a:solidFill>
                          <a:srgbClr val="3232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Triangular Prism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solidFill>
                            <a:srgbClr val="3232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sz="2800" u="none" cap="none" strike="noStrike">
                        <a:solidFill>
                          <a:srgbClr val="3232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solidFill>
                            <a:srgbClr val="3232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2800" u="none" cap="none" strike="noStrike">
                        <a:solidFill>
                          <a:srgbClr val="3232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solidFill>
                            <a:srgbClr val="3232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2800" u="none" cap="none" strike="noStrike">
                        <a:solidFill>
                          <a:srgbClr val="3232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pSp>
        <p:nvGrpSpPr>
          <p:cNvPr id="121" name="Google Shape;121;p8"/>
          <p:cNvGrpSpPr/>
          <p:nvPr/>
        </p:nvGrpSpPr>
        <p:grpSpPr>
          <a:xfrm>
            <a:off x="735671" y="2254975"/>
            <a:ext cx="2531897" cy="2768170"/>
            <a:chOff x="735671" y="2606004"/>
            <a:chExt cx="2531897" cy="2768170"/>
          </a:xfrm>
        </p:grpSpPr>
        <p:grpSp>
          <p:nvGrpSpPr>
            <p:cNvPr id="122" name="Google Shape;122;p8"/>
            <p:cNvGrpSpPr/>
            <p:nvPr/>
          </p:nvGrpSpPr>
          <p:grpSpPr>
            <a:xfrm>
              <a:off x="1084728" y="2821744"/>
              <a:ext cx="2182840" cy="2552429"/>
              <a:chOff x="7048192" y="2124487"/>
              <a:chExt cx="979578" cy="1131882"/>
            </a:xfrm>
          </p:grpSpPr>
          <p:sp>
            <p:nvSpPr>
              <p:cNvPr id="123" name="Google Shape;123;p8"/>
              <p:cNvSpPr/>
              <p:nvPr/>
            </p:nvSpPr>
            <p:spPr>
              <a:xfrm>
                <a:off x="7824195" y="2796982"/>
                <a:ext cx="195963" cy="457623"/>
              </a:xfrm>
              <a:custGeom>
                <a:rect b="b" l="l" r="r" t="t"/>
                <a:pathLst>
                  <a:path extrusionOk="0" h="417525" w="194522">
                    <a:moveTo>
                      <a:pt x="194521" y="417524"/>
                    </a:moveTo>
                    <a:lnTo>
                      <a:pt x="0" y="0"/>
                    </a:lnTo>
                    <a:lnTo>
                      <a:pt x="194521" y="0"/>
                    </a:lnTo>
                    <a:close/>
                  </a:path>
                </a:pathLst>
              </a:custGeom>
              <a:solidFill>
                <a:srgbClr val="A2D792"/>
              </a:solidFill>
              <a:ln cap="flat" cmpd="sng" w="2857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>
                <a:off x="7053120" y="2126442"/>
                <a:ext cx="483491" cy="670543"/>
              </a:xfrm>
              <a:custGeom>
                <a:rect b="b" l="l" r="r" t="t"/>
                <a:pathLst>
                  <a:path extrusionOk="0" h="611788" w="479935">
                    <a:moveTo>
                      <a:pt x="0" y="611787"/>
                    </a:moveTo>
                    <a:lnTo>
                      <a:pt x="479934" y="0"/>
                    </a:lnTo>
                    <a:lnTo>
                      <a:pt x="194895" y="611787"/>
                    </a:lnTo>
                    <a:close/>
                  </a:path>
                </a:pathLst>
              </a:custGeom>
              <a:solidFill>
                <a:srgbClr val="A2D792"/>
              </a:solidFill>
              <a:ln cap="flat" cmpd="sng" w="2857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25;p8"/>
              <p:cNvSpPr/>
              <p:nvPr/>
            </p:nvSpPr>
            <p:spPr>
              <a:xfrm>
                <a:off x="7053120" y="2796982"/>
                <a:ext cx="196332" cy="457623"/>
              </a:xfrm>
              <a:custGeom>
                <a:rect b="b" l="l" r="r" t="t"/>
                <a:pathLst>
                  <a:path extrusionOk="0" h="417525" w="194888">
                    <a:moveTo>
                      <a:pt x="194887" y="0"/>
                    </a:moveTo>
                    <a:lnTo>
                      <a:pt x="0" y="4175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2D792"/>
              </a:solidFill>
              <a:ln cap="flat" cmpd="sng" w="2857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26;p8"/>
              <p:cNvSpPr/>
              <p:nvPr/>
            </p:nvSpPr>
            <p:spPr>
              <a:xfrm>
                <a:off x="7536609" y="2126442"/>
                <a:ext cx="483547" cy="670543"/>
              </a:xfrm>
              <a:custGeom>
                <a:rect b="b" l="l" r="r" t="t"/>
                <a:pathLst>
                  <a:path extrusionOk="0" h="611788" w="479991">
                    <a:moveTo>
                      <a:pt x="0" y="0"/>
                    </a:moveTo>
                    <a:lnTo>
                      <a:pt x="479990" y="611787"/>
                    </a:lnTo>
                    <a:lnTo>
                      <a:pt x="285468" y="611787"/>
                    </a:lnTo>
                    <a:close/>
                  </a:path>
                </a:pathLst>
              </a:custGeom>
              <a:solidFill>
                <a:srgbClr val="A2D792"/>
              </a:solidFill>
              <a:ln cap="flat" cmpd="sng" w="2857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8"/>
              <p:cNvSpPr/>
              <p:nvPr/>
            </p:nvSpPr>
            <p:spPr>
              <a:xfrm>
                <a:off x="7249463" y="2126442"/>
                <a:ext cx="574733" cy="670543"/>
              </a:xfrm>
              <a:custGeom>
                <a:rect b="b" l="l" r="r" t="t"/>
                <a:pathLst>
                  <a:path extrusionOk="0" h="611788" w="570506">
                    <a:moveTo>
                      <a:pt x="570505" y="611787"/>
                    </a:moveTo>
                    <a:lnTo>
                      <a:pt x="0" y="611787"/>
                    </a:lnTo>
                    <a:lnTo>
                      <a:pt x="285039" y="0"/>
                    </a:lnTo>
                    <a:close/>
                  </a:path>
                </a:pathLst>
              </a:custGeom>
              <a:solidFill>
                <a:srgbClr val="A2D792"/>
              </a:solidFill>
              <a:ln cap="flat" cmpd="sng" w="2857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8"/>
              <p:cNvSpPr/>
              <p:nvPr/>
            </p:nvSpPr>
            <p:spPr>
              <a:xfrm>
                <a:off x="7053120" y="2796982"/>
                <a:ext cx="967037" cy="457623"/>
              </a:xfrm>
              <a:custGeom>
                <a:rect b="b" l="l" r="r" t="t"/>
                <a:pathLst>
                  <a:path extrusionOk="0" h="417525" w="959925">
                    <a:moveTo>
                      <a:pt x="765404" y="0"/>
                    </a:moveTo>
                    <a:lnTo>
                      <a:pt x="959924" y="417524"/>
                    </a:lnTo>
                    <a:lnTo>
                      <a:pt x="0" y="417524"/>
                    </a:lnTo>
                    <a:lnTo>
                      <a:pt x="194897" y="0"/>
                    </a:lnTo>
                    <a:close/>
                  </a:path>
                </a:pathLst>
              </a:custGeom>
              <a:solidFill>
                <a:srgbClr val="A2D792"/>
              </a:solidFill>
              <a:ln cap="flat" cmpd="sng" w="2857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29" name="Google Shape;129;p8"/>
              <p:cNvCxnSpPr/>
              <p:nvPr/>
            </p:nvCxnSpPr>
            <p:spPr>
              <a:xfrm flipH="1">
                <a:off x="7051372" y="2124487"/>
                <a:ext cx="481698" cy="668702"/>
              </a:xfrm>
              <a:prstGeom prst="straightConnector1">
                <a:avLst/>
              </a:prstGeom>
              <a:solidFill>
                <a:schemeClr val="accent1"/>
              </a:solidFill>
              <a:ln cap="flat" cmpd="sng" w="2857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30" name="Google Shape;130;p8"/>
              <p:cNvCxnSpPr/>
              <p:nvPr/>
            </p:nvCxnSpPr>
            <p:spPr>
              <a:xfrm>
                <a:off x="7533070" y="2124487"/>
                <a:ext cx="487071" cy="668702"/>
              </a:xfrm>
              <a:prstGeom prst="straightConnector1">
                <a:avLst/>
              </a:prstGeom>
              <a:solidFill>
                <a:schemeClr val="accent1"/>
              </a:solidFill>
              <a:ln cap="flat" cmpd="sng" w="2857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131" name="Google Shape;131;p8"/>
              <p:cNvSpPr/>
              <p:nvPr/>
            </p:nvSpPr>
            <p:spPr>
              <a:xfrm>
                <a:off x="7093272" y="2786985"/>
                <a:ext cx="894345" cy="124212"/>
              </a:xfrm>
              <a:prstGeom prst="rect">
                <a:avLst/>
              </a:prstGeom>
              <a:solidFill>
                <a:srgbClr val="A2D792"/>
              </a:solidFill>
              <a:ln cap="flat" cmpd="sng" w="25400">
                <a:solidFill>
                  <a:srgbClr val="A2D79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7536768" y="2126264"/>
                <a:ext cx="483268" cy="1128518"/>
              </a:xfrm>
              <a:custGeom>
                <a:rect b="b" l="l" r="r" t="t"/>
                <a:pathLst>
                  <a:path extrusionOk="0" h="1029634" w="479714">
                    <a:moveTo>
                      <a:pt x="0" y="0"/>
                    </a:moveTo>
                    <a:lnTo>
                      <a:pt x="285250" y="611733"/>
                    </a:lnTo>
                    <a:lnTo>
                      <a:pt x="479713" y="1029633"/>
                    </a:lnTo>
                  </a:path>
                </a:pathLst>
              </a:custGeom>
              <a:solidFill>
                <a:schemeClr val="accent1"/>
              </a:solidFill>
              <a:ln cap="flat" cmpd="sng" w="2857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8"/>
              <p:cNvSpPr/>
              <p:nvPr/>
            </p:nvSpPr>
            <p:spPr>
              <a:xfrm>
                <a:off x="7048192" y="2127851"/>
                <a:ext cx="483809" cy="1128518"/>
              </a:xfrm>
              <a:custGeom>
                <a:rect b="b" l="l" r="r" t="t"/>
                <a:pathLst>
                  <a:path extrusionOk="0" h="1029634" w="480251">
                    <a:moveTo>
                      <a:pt x="480250" y="0"/>
                    </a:moveTo>
                    <a:lnTo>
                      <a:pt x="195002" y="611733"/>
                    </a:lnTo>
                    <a:lnTo>
                      <a:pt x="0" y="1029633"/>
                    </a:lnTo>
                  </a:path>
                </a:pathLst>
              </a:custGeom>
              <a:solidFill>
                <a:srgbClr val="A2D792"/>
              </a:solidFill>
              <a:ln cap="flat" cmpd="sng" w="2857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34" name="Google Shape;134;p8"/>
              <p:cNvCxnSpPr/>
              <p:nvPr/>
            </p:nvCxnSpPr>
            <p:spPr>
              <a:xfrm rot="10800000">
                <a:off x="7093272" y="2793189"/>
                <a:ext cx="934498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dash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35" name="Google Shape;135;p8"/>
            <p:cNvSpPr txBox="1"/>
            <p:nvPr/>
          </p:nvSpPr>
          <p:spPr>
            <a:xfrm>
              <a:off x="735671" y="2606004"/>
              <a:ext cx="596638" cy="7284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5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a)</a:t>
              </a:r>
              <a:endParaRPr b="0" i="0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36" name="Google Shape;136;p8"/>
          <p:cNvGrpSpPr/>
          <p:nvPr/>
        </p:nvGrpSpPr>
        <p:grpSpPr>
          <a:xfrm>
            <a:off x="5995358" y="1751173"/>
            <a:ext cx="4177045" cy="3903809"/>
            <a:chOff x="5863025" y="2251368"/>
            <a:chExt cx="4177045" cy="3903809"/>
          </a:xfrm>
        </p:grpSpPr>
        <p:grpSp>
          <p:nvGrpSpPr>
            <p:cNvPr id="137" name="Google Shape;137;p8"/>
            <p:cNvGrpSpPr/>
            <p:nvPr/>
          </p:nvGrpSpPr>
          <p:grpSpPr>
            <a:xfrm rot="-4070323">
              <a:off x="6589090" y="2701659"/>
              <a:ext cx="2991977" cy="3003226"/>
              <a:chOff x="1735388" y="2476825"/>
              <a:chExt cx="2868362" cy="2879146"/>
            </a:xfrm>
          </p:grpSpPr>
          <p:sp>
            <p:nvSpPr>
              <p:cNvPr id="138" name="Google Shape;138;p8"/>
              <p:cNvSpPr/>
              <p:nvPr/>
            </p:nvSpPr>
            <p:spPr>
              <a:xfrm>
                <a:off x="3127137" y="3628075"/>
                <a:ext cx="1475513" cy="1405250"/>
              </a:xfrm>
              <a:prstGeom prst="pentagon">
                <a:avLst>
                  <a:gd fmla="val 105146" name="hf"/>
                  <a:gd fmla="val 110557" name="vf"/>
                </a:avLst>
              </a:prstGeom>
              <a:solidFill>
                <a:srgbClr val="A2D792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39" name="Google Shape;139;p8"/>
              <p:cNvSpPr/>
              <p:nvPr/>
            </p:nvSpPr>
            <p:spPr>
              <a:xfrm>
                <a:off x="2479675" y="2479675"/>
                <a:ext cx="2124075" cy="1679575"/>
              </a:xfrm>
              <a:custGeom>
                <a:rect b="b" l="l" r="r" t="t"/>
                <a:pathLst>
                  <a:path extrusionOk="0" h="1679575" w="2124075">
                    <a:moveTo>
                      <a:pt x="0" y="0"/>
                    </a:moveTo>
                    <a:lnTo>
                      <a:pt x="1384300" y="1150937"/>
                    </a:lnTo>
                    <a:lnTo>
                      <a:pt x="2124075" y="1679575"/>
                    </a:lnTo>
                    <a:lnTo>
                      <a:pt x="739775" y="5302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2D792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1736725" y="2479675"/>
                <a:ext cx="2124075" cy="1689100"/>
              </a:xfrm>
              <a:custGeom>
                <a:rect b="b" l="l" r="r" t="t"/>
                <a:pathLst>
                  <a:path extrusionOk="0" h="1689100" w="2124075">
                    <a:moveTo>
                      <a:pt x="733425" y="0"/>
                    </a:moveTo>
                    <a:lnTo>
                      <a:pt x="0" y="536575"/>
                    </a:lnTo>
                    <a:lnTo>
                      <a:pt x="1393825" y="1689100"/>
                    </a:lnTo>
                    <a:lnTo>
                      <a:pt x="2124075" y="1152525"/>
                    </a:lnTo>
                    <a:lnTo>
                      <a:pt x="733425" y="0"/>
                    </a:lnTo>
                    <a:close/>
                  </a:path>
                </a:pathLst>
              </a:custGeom>
              <a:solidFill>
                <a:srgbClr val="A2D792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41" name="Google Shape;141;p8"/>
              <p:cNvSpPr/>
              <p:nvPr/>
            </p:nvSpPr>
            <p:spPr>
              <a:xfrm>
                <a:off x="1736725" y="3013075"/>
                <a:ext cx="1676400" cy="2019300"/>
              </a:xfrm>
              <a:custGeom>
                <a:rect b="b" l="l" r="r" t="t"/>
                <a:pathLst>
                  <a:path extrusionOk="0" h="2019300" w="1676400">
                    <a:moveTo>
                      <a:pt x="0" y="0"/>
                    </a:moveTo>
                    <a:lnTo>
                      <a:pt x="282575" y="876300"/>
                    </a:lnTo>
                    <a:lnTo>
                      <a:pt x="1676400" y="2019300"/>
                    </a:lnTo>
                    <a:lnTo>
                      <a:pt x="1390650" y="11525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2D792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42" name="Google Shape;142;p8"/>
              <p:cNvSpPr/>
              <p:nvPr/>
            </p:nvSpPr>
            <p:spPr>
              <a:xfrm>
                <a:off x="1735388" y="2476825"/>
                <a:ext cx="1475513" cy="1405250"/>
              </a:xfrm>
              <a:prstGeom prst="pentagon">
                <a:avLst>
                  <a:gd fmla="val 105146" name="hf"/>
                  <a:gd fmla="val 110557" name="vf"/>
                </a:avLst>
              </a:prstGeom>
              <a:noFill/>
              <a:ln cap="flat" cmpd="sng" w="12700">
                <a:solidFill>
                  <a:schemeClr val="dk2"/>
                </a:solidFill>
                <a:prstDash val="dash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cxnSp>
            <p:nvCxnSpPr>
              <p:cNvPr id="143" name="Google Shape;143;p8"/>
              <p:cNvCxnSpPr>
                <a:stCxn id="142" idx="4"/>
                <a:endCxn id="138" idx="4"/>
              </p:cNvCxnSpPr>
              <p:nvPr/>
            </p:nvCxnSpPr>
            <p:spPr>
              <a:xfrm flipH="1" rot="-6729625">
                <a:off x="2829373" y="4030339"/>
                <a:ext cx="1591459" cy="85486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dash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44" name="Google Shape;144;p8"/>
            <p:cNvSpPr txBox="1"/>
            <p:nvPr/>
          </p:nvSpPr>
          <p:spPr>
            <a:xfrm>
              <a:off x="5863025" y="2642723"/>
              <a:ext cx="636713" cy="7284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5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b)</a:t>
              </a:r>
              <a:endParaRPr b="0" i="0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45" name="Google Shape;145;p8"/>
          <p:cNvGrpSpPr/>
          <p:nvPr/>
        </p:nvGrpSpPr>
        <p:grpSpPr>
          <a:xfrm>
            <a:off x="12122693" y="2046579"/>
            <a:ext cx="2992781" cy="3301345"/>
            <a:chOff x="12122693" y="2385412"/>
            <a:chExt cx="2992781" cy="3301345"/>
          </a:xfrm>
        </p:grpSpPr>
        <p:grpSp>
          <p:nvGrpSpPr>
            <p:cNvPr id="146" name="Google Shape;146;p8"/>
            <p:cNvGrpSpPr/>
            <p:nvPr/>
          </p:nvGrpSpPr>
          <p:grpSpPr>
            <a:xfrm rot="-6669234">
              <a:off x="12279769" y="2984333"/>
              <a:ext cx="2725933" cy="2103504"/>
              <a:chOff x="11750461" y="3768725"/>
              <a:chExt cx="1368067" cy="1055688"/>
            </a:xfrm>
          </p:grpSpPr>
          <p:sp>
            <p:nvSpPr>
              <p:cNvPr id="147" name="Google Shape;147;p8"/>
              <p:cNvSpPr/>
              <p:nvPr/>
            </p:nvSpPr>
            <p:spPr>
              <a:xfrm>
                <a:off x="11934825" y="3774281"/>
                <a:ext cx="1181100" cy="1050132"/>
              </a:xfrm>
              <a:custGeom>
                <a:rect b="b" l="l" r="r" t="t"/>
                <a:pathLst>
                  <a:path extrusionOk="0" h="1050132" w="1181100">
                    <a:moveTo>
                      <a:pt x="0" y="0"/>
                    </a:moveTo>
                    <a:lnTo>
                      <a:pt x="9525" y="1050132"/>
                    </a:lnTo>
                    <a:lnTo>
                      <a:pt x="1181100" y="51196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E4B6"/>
                  </a:gs>
                  <a:gs pos="100000">
                    <a:srgbClr val="A3D893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48" name="Google Shape;148;p8"/>
              <p:cNvSpPr/>
              <p:nvPr/>
            </p:nvSpPr>
            <p:spPr>
              <a:xfrm>
                <a:off x="11750461" y="3771900"/>
                <a:ext cx="365339" cy="1047750"/>
              </a:xfrm>
              <a:prstGeom prst="ellipse">
                <a:avLst/>
              </a:prstGeom>
              <a:solidFill>
                <a:srgbClr val="A2D7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49" name="Google Shape;149;p8"/>
              <p:cNvSpPr/>
              <p:nvPr/>
            </p:nvSpPr>
            <p:spPr>
              <a:xfrm>
                <a:off x="11753064" y="3771900"/>
                <a:ext cx="362736" cy="1047750"/>
              </a:xfrm>
              <a:prstGeom prst="arc">
                <a:avLst>
                  <a:gd fmla="val 16200000" name="adj1"/>
                  <a:gd fmla="val 5420570" name="adj2"/>
                </a:avLst>
              </a:prstGeom>
              <a:noFill/>
              <a:ln cap="flat" cmpd="sng" w="38100">
                <a:solidFill>
                  <a:schemeClr val="dk2"/>
                </a:solidFill>
                <a:prstDash val="dash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8"/>
              <p:cNvSpPr/>
              <p:nvPr/>
            </p:nvSpPr>
            <p:spPr>
              <a:xfrm>
                <a:off x="11753064" y="3772062"/>
                <a:ext cx="362736" cy="1047750"/>
              </a:xfrm>
              <a:prstGeom prst="arc">
                <a:avLst>
                  <a:gd fmla="val 5380016" name="adj1"/>
                  <a:gd fmla="val 16210544" name="adj2"/>
                </a:avLst>
              </a:prstGeom>
              <a:noFill/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51" name="Google Shape;151;p8"/>
              <p:cNvCxnSpPr/>
              <p:nvPr/>
            </p:nvCxnSpPr>
            <p:spPr>
              <a:xfrm>
                <a:off x="11943957" y="3768725"/>
                <a:ext cx="1174571" cy="516766"/>
              </a:xfrm>
              <a:prstGeom prst="straightConnector1">
                <a:avLst/>
              </a:prstGeom>
              <a:noFill/>
              <a:ln cap="rnd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52" name="Google Shape;152;p8"/>
              <p:cNvCxnSpPr/>
              <p:nvPr/>
            </p:nvCxnSpPr>
            <p:spPr>
              <a:xfrm flipH="1" rot="10800000">
                <a:off x="11944526" y="4289847"/>
                <a:ext cx="1174002" cy="528626"/>
              </a:xfrm>
              <a:prstGeom prst="straightConnector1">
                <a:avLst/>
              </a:prstGeom>
              <a:noFill/>
              <a:ln cap="rnd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53" name="Google Shape;153;p8"/>
            <p:cNvSpPr txBox="1"/>
            <p:nvPr/>
          </p:nvSpPr>
          <p:spPr>
            <a:xfrm>
              <a:off x="12122693" y="2556733"/>
              <a:ext cx="585417" cy="7284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5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c)</a:t>
              </a:r>
              <a:endParaRPr b="0" i="0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54" name="Google Shape;154;p8"/>
          <p:cNvSpPr txBox="1"/>
          <p:nvPr/>
        </p:nvSpPr>
        <p:spPr>
          <a:xfrm>
            <a:off x="884549" y="8420489"/>
            <a:ext cx="13497600" cy="7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Return to the video once completed to check your answers</a:t>
            </a:r>
            <a:endParaRPr b="0" i="1" sz="3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/>
          <p:nvPr/>
        </p:nvSpPr>
        <p:spPr>
          <a:xfrm>
            <a:off x="936800" y="8461898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0" name="Google Shape;160;p9"/>
          <p:cNvSpPr txBox="1"/>
          <p:nvPr>
            <p:ph type="title"/>
          </p:nvPr>
        </p:nvSpPr>
        <p:spPr>
          <a:xfrm>
            <a:off x="1056275" y="36690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solidFill>
                  <a:schemeClr val="dk2"/>
                </a:solidFill>
              </a:rPr>
              <a:t>Explore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1" name="Google Shape;161;p9"/>
          <p:cNvSpPr txBox="1"/>
          <p:nvPr/>
        </p:nvSpPr>
        <p:spPr>
          <a:xfrm>
            <a:off x="936800" y="1193074"/>
            <a:ext cx="159927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Compare the faces, edges and vertices of these shapes.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What’s the same and what’s different?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grpSp>
        <p:nvGrpSpPr>
          <p:cNvPr id="162" name="Google Shape;162;p9"/>
          <p:cNvGrpSpPr/>
          <p:nvPr/>
        </p:nvGrpSpPr>
        <p:grpSpPr>
          <a:xfrm>
            <a:off x="1395250" y="2909216"/>
            <a:ext cx="2958205" cy="3255648"/>
            <a:chOff x="7877091" y="-4206920"/>
            <a:chExt cx="4774379" cy="3621410"/>
          </a:xfrm>
        </p:grpSpPr>
        <p:sp>
          <p:nvSpPr>
            <p:cNvPr id="163" name="Google Shape;163;p9"/>
            <p:cNvSpPr/>
            <p:nvPr/>
          </p:nvSpPr>
          <p:spPr>
            <a:xfrm>
              <a:off x="7877091" y="-2103800"/>
              <a:ext cx="1947359" cy="1518290"/>
            </a:xfrm>
            <a:prstGeom prst="rtTriangle">
              <a:avLst/>
            </a:prstGeom>
            <a:solidFill>
              <a:srgbClr val="A2D79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7881350" y="-4197390"/>
              <a:ext cx="4770120" cy="3596640"/>
            </a:xfrm>
            <a:custGeom>
              <a:rect b="b" l="l" r="r" t="t"/>
              <a:pathLst>
                <a:path extrusionOk="0" h="3596640" w="4770120">
                  <a:moveTo>
                    <a:pt x="0" y="2095500"/>
                  </a:moveTo>
                  <a:lnTo>
                    <a:pt x="2811780" y="0"/>
                  </a:lnTo>
                  <a:lnTo>
                    <a:pt x="4770120" y="1516380"/>
                  </a:lnTo>
                  <a:lnTo>
                    <a:pt x="1950720" y="3596640"/>
                  </a:lnTo>
                  <a:lnTo>
                    <a:pt x="0" y="2095500"/>
                  </a:lnTo>
                  <a:close/>
                </a:path>
              </a:pathLst>
            </a:custGeom>
            <a:solidFill>
              <a:srgbClr val="A2D79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10688871" y="-4206920"/>
              <a:ext cx="1947359" cy="1518290"/>
            </a:xfrm>
            <a:prstGeom prst="rtTriangle">
              <a:avLst/>
            </a:prstGeom>
            <a:solidFill>
              <a:srgbClr val="A2D792"/>
            </a:solidFill>
            <a:ln cap="flat" cmpd="sng" w="12700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66" name="Google Shape;166;p9"/>
            <p:cNvCxnSpPr>
              <a:stCxn id="163" idx="2"/>
            </p:cNvCxnSpPr>
            <p:nvPr/>
          </p:nvCxnSpPr>
          <p:spPr>
            <a:xfrm flipH="1" rot="10800000">
              <a:off x="7877091" y="-2688810"/>
              <a:ext cx="2811600" cy="210330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grpSp>
        <p:nvGrpSpPr>
          <p:cNvPr id="167" name="Google Shape;167;p9"/>
          <p:cNvGrpSpPr/>
          <p:nvPr/>
        </p:nvGrpSpPr>
        <p:grpSpPr>
          <a:xfrm>
            <a:off x="14162927" y="3275523"/>
            <a:ext cx="2182794" cy="2522173"/>
            <a:chOff x="7048192" y="2124487"/>
            <a:chExt cx="979578" cy="1131882"/>
          </a:xfrm>
        </p:grpSpPr>
        <p:sp>
          <p:nvSpPr>
            <p:cNvPr id="168" name="Google Shape;168;p9"/>
            <p:cNvSpPr/>
            <p:nvPr/>
          </p:nvSpPr>
          <p:spPr>
            <a:xfrm>
              <a:off x="7824195" y="2796982"/>
              <a:ext cx="195963" cy="457623"/>
            </a:xfrm>
            <a:custGeom>
              <a:rect b="b" l="l" r="r" t="t"/>
              <a:pathLst>
                <a:path extrusionOk="0" h="417525" w="194522">
                  <a:moveTo>
                    <a:pt x="194521" y="417524"/>
                  </a:moveTo>
                  <a:lnTo>
                    <a:pt x="0" y="0"/>
                  </a:lnTo>
                  <a:lnTo>
                    <a:pt x="194521" y="0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9"/>
            <p:cNvSpPr/>
            <p:nvPr/>
          </p:nvSpPr>
          <p:spPr>
            <a:xfrm>
              <a:off x="7053120" y="2126442"/>
              <a:ext cx="483491" cy="670543"/>
            </a:xfrm>
            <a:custGeom>
              <a:rect b="b" l="l" r="r" t="t"/>
              <a:pathLst>
                <a:path extrusionOk="0" h="611788" w="479935">
                  <a:moveTo>
                    <a:pt x="0" y="611787"/>
                  </a:moveTo>
                  <a:lnTo>
                    <a:pt x="479934" y="0"/>
                  </a:lnTo>
                  <a:lnTo>
                    <a:pt x="194895" y="611787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9"/>
            <p:cNvSpPr/>
            <p:nvPr/>
          </p:nvSpPr>
          <p:spPr>
            <a:xfrm>
              <a:off x="7053120" y="2796982"/>
              <a:ext cx="196332" cy="457623"/>
            </a:xfrm>
            <a:custGeom>
              <a:rect b="b" l="l" r="r" t="t"/>
              <a:pathLst>
                <a:path extrusionOk="0" h="417525" w="194888">
                  <a:moveTo>
                    <a:pt x="194887" y="0"/>
                  </a:moveTo>
                  <a:lnTo>
                    <a:pt x="0" y="417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7536609" y="2126442"/>
              <a:ext cx="483547" cy="670543"/>
            </a:xfrm>
            <a:custGeom>
              <a:rect b="b" l="l" r="r" t="t"/>
              <a:pathLst>
                <a:path extrusionOk="0" h="611788" w="479991">
                  <a:moveTo>
                    <a:pt x="0" y="0"/>
                  </a:moveTo>
                  <a:lnTo>
                    <a:pt x="479990" y="611787"/>
                  </a:lnTo>
                  <a:lnTo>
                    <a:pt x="285468" y="611787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7249463" y="2126442"/>
              <a:ext cx="574733" cy="670543"/>
            </a:xfrm>
            <a:custGeom>
              <a:rect b="b" l="l" r="r" t="t"/>
              <a:pathLst>
                <a:path extrusionOk="0" h="611788" w="570506">
                  <a:moveTo>
                    <a:pt x="570505" y="611787"/>
                  </a:moveTo>
                  <a:lnTo>
                    <a:pt x="0" y="611787"/>
                  </a:lnTo>
                  <a:lnTo>
                    <a:pt x="285039" y="0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7053120" y="2796982"/>
              <a:ext cx="967037" cy="457623"/>
            </a:xfrm>
            <a:custGeom>
              <a:rect b="b" l="l" r="r" t="t"/>
              <a:pathLst>
                <a:path extrusionOk="0" h="417525" w="959925">
                  <a:moveTo>
                    <a:pt x="765404" y="0"/>
                  </a:moveTo>
                  <a:lnTo>
                    <a:pt x="959924" y="417524"/>
                  </a:lnTo>
                  <a:lnTo>
                    <a:pt x="0" y="417524"/>
                  </a:lnTo>
                  <a:lnTo>
                    <a:pt x="194897" y="0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74" name="Google Shape;174;p9"/>
            <p:cNvCxnSpPr/>
            <p:nvPr/>
          </p:nvCxnSpPr>
          <p:spPr>
            <a:xfrm flipH="1">
              <a:off x="7051372" y="2124487"/>
              <a:ext cx="481698" cy="668702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5" name="Google Shape;175;p9"/>
            <p:cNvCxnSpPr/>
            <p:nvPr/>
          </p:nvCxnSpPr>
          <p:spPr>
            <a:xfrm>
              <a:off x="7533070" y="2124487"/>
              <a:ext cx="487071" cy="668702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76" name="Google Shape;176;p9"/>
            <p:cNvSpPr/>
            <p:nvPr/>
          </p:nvSpPr>
          <p:spPr>
            <a:xfrm>
              <a:off x="7093272" y="2786985"/>
              <a:ext cx="894345" cy="124212"/>
            </a:xfrm>
            <a:prstGeom prst="rect">
              <a:avLst/>
            </a:prstGeom>
            <a:solidFill>
              <a:srgbClr val="A2D792"/>
            </a:solidFill>
            <a:ln cap="flat" cmpd="sng" w="25400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7536768" y="2126264"/>
              <a:ext cx="483268" cy="1128518"/>
            </a:xfrm>
            <a:custGeom>
              <a:rect b="b" l="l" r="r" t="t"/>
              <a:pathLst>
                <a:path extrusionOk="0" h="1029634" w="479714">
                  <a:moveTo>
                    <a:pt x="0" y="0"/>
                  </a:moveTo>
                  <a:lnTo>
                    <a:pt x="285250" y="611733"/>
                  </a:lnTo>
                  <a:lnTo>
                    <a:pt x="479713" y="1029633"/>
                  </a:lnTo>
                </a:path>
              </a:pathLst>
            </a:custGeom>
            <a:solidFill>
              <a:schemeClr val="accent1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7048192" y="2127851"/>
              <a:ext cx="483809" cy="1128518"/>
            </a:xfrm>
            <a:custGeom>
              <a:rect b="b" l="l" r="r" t="t"/>
              <a:pathLst>
                <a:path extrusionOk="0" h="1029634" w="480251">
                  <a:moveTo>
                    <a:pt x="480250" y="0"/>
                  </a:moveTo>
                  <a:lnTo>
                    <a:pt x="195002" y="611733"/>
                  </a:lnTo>
                  <a:lnTo>
                    <a:pt x="0" y="1029633"/>
                  </a:lnTo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79" name="Google Shape;179;p9"/>
            <p:cNvCxnSpPr/>
            <p:nvPr/>
          </p:nvCxnSpPr>
          <p:spPr>
            <a:xfrm rot="10800000">
              <a:off x="7093272" y="2793189"/>
              <a:ext cx="934498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grpSp>
        <p:nvGrpSpPr>
          <p:cNvPr id="180" name="Google Shape;180;p9"/>
          <p:cNvGrpSpPr/>
          <p:nvPr/>
        </p:nvGrpSpPr>
        <p:grpSpPr>
          <a:xfrm>
            <a:off x="7570246" y="3295285"/>
            <a:ext cx="2449771" cy="2296833"/>
            <a:chOff x="4860684" y="2190649"/>
            <a:chExt cx="1074508" cy="1007427"/>
          </a:xfrm>
        </p:grpSpPr>
        <p:sp>
          <p:nvSpPr>
            <p:cNvPr id="181" name="Google Shape;181;p9"/>
            <p:cNvSpPr/>
            <p:nvPr/>
          </p:nvSpPr>
          <p:spPr>
            <a:xfrm>
              <a:off x="5046432" y="2940640"/>
              <a:ext cx="704653" cy="257435"/>
            </a:xfrm>
            <a:custGeom>
              <a:rect b="b" l="l" r="r" t="t"/>
              <a:pathLst>
                <a:path extrusionOk="0" h="302724" w="782948">
                  <a:moveTo>
                    <a:pt x="703503" y="63510"/>
                  </a:moveTo>
                  <a:lnTo>
                    <a:pt x="782947" y="302723"/>
                  </a:lnTo>
                  <a:lnTo>
                    <a:pt x="0" y="302723"/>
                  </a:lnTo>
                  <a:lnTo>
                    <a:pt x="79442" y="62683"/>
                  </a:lnTo>
                  <a:lnTo>
                    <a:pt x="390977" y="0"/>
                  </a:lnTo>
                  <a:lnTo>
                    <a:pt x="546938" y="31424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5117926" y="2194326"/>
              <a:ext cx="280381" cy="798228"/>
            </a:xfrm>
            <a:custGeom>
              <a:rect b="b" l="l" r="r" t="t"/>
              <a:pathLst>
                <a:path extrusionOk="0" h="938657" w="311534">
                  <a:moveTo>
                    <a:pt x="0" y="938656"/>
                  </a:moveTo>
                  <a:lnTo>
                    <a:pt x="310706" y="0"/>
                  </a:lnTo>
                  <a:lnTo>
                    <a:pt x="311533" y="875973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4861434" y="2195718"/>
              <a:ext cx="536135" cy="846985"/>
            </a:xfrm>
            <a:custGeom>
              <a:rect b="b" l="l" r="r" t="t"/>
              <a:pathLst>
                <a:path extrusionOk="0" h="995992" w="595706">
                  <a:moveTo>
                    <a:pt x="0" y="995330"/>
                  </a:moveTo>
                  <a:lnTo>
                    <a:pt x="595705" y="0"/>
                  </a:lnTo>
                  <a:lnTo>
                    <a:pt x="284998" y="938656"/>
                  </a:lnTo>
                  <a:lnTo>
                    <a:pt x="142996" y="967213"/>
                  </a:lnTo>
                  <a:lnTo>
                    <a:pt x="1434" y="995991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4862722" y="2993945"/>
              <a:ext cx="255208" cy="204131"/>
            </a:xfrm>
            <a:custGeom>
              <a:rect b="b" l="l" r="r" t="t"/>
              <a:pathLst>
                <a:path extrusionOk="0" h="240043" w="283565">
                  <a:moveTo>
                    <a:pt x="283564" y="0"/>
                  </a:moveTo>
                  <a:lnTo>
                    <a:pt x="204122" y="240042"/>
                  </a:lnTo>
                  <a:lnTo>
                    <a:pt x="151381" y="193785"/>
                  </a:lnTo>
                  <a:lnTo>
                    <a:pt x="99688" y="147752"/>
                  </a:lnTo>
                  <a:lnTo>
                    <a:pt x="47113" y="100890"/>
                  </a:lnTo>
                  <a:lnTo>
                    <a:pt x="23336" y="79389"/>
                  </a:lnTo>
                  <a:lnTo>
                    <a:pt x="0" y="57337"/>
                  </a:lnTo>
                  <a:lnTo>
                    <a:pt x="141561" y="28557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9"/>
            <p:cNvSpPr/>
            <p:nvPr/>
          </p:nvSpPr>
          <p:spPr>
            <a:xfrm rot="-5891180">
              <a:off x="5177343" y="2657051"/>
              <a:ext cx="93604" cy="663768"/>
            </a:xfrm>
            <a:prstGeom prst="triangle">
              <a:avLst>
                <a:gd fmla="val 50000" name="adj"/>
              </a:avLst>
            </a:prstGeom>
            <a:solidFill>
              <a:srgbClr val="A2D792"/>
            </a:solidFill>
            <a:ln cap="flat" cmpd="sng" w="25400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5679585" y="2994652"/>
              <a:ext cx="255604" cy="203422"/>
            </a:xfrm>
            <a:custGeom>
              <a:rect b="b" l="l" r="r" t="t"/>
              <a:pathLst>
                <a:path extrusionOk="0" h="239209" w="284005">
                  <a:moveTo>
                    <a:pt x="184372" y="146921"/>
                  </a:moveTo>
                  <a:lnTo>
                    <a:pt x="132238" y="192954"/>
                  </a:lnTo>
                  <a:lnTo>
                    <a:pt x="105922" y="215888"/>
                  </a:lnTo>
                  <a:lnTo>
                    <a:pt x="79443" y="239208"/>
                  </a:lnTo>
                  <a:lnTo>
                    <a:pt x="0" y="0"/>
                  </a:lnTo>
                  <a:lnTo>
                    <a:pt x="141617" y="28778"/>
                  </a:lnTo>
                  <a:lnTo>
                    <a:pt x="284004" y="57941"/>
                  </a:lnTo>
                  <a:lnTo>
                    <a:pt x="236892" y="100060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5397567" y="2195718"/>
              <a:ext cx="282018" cy="798929"/>
            </a:xfrm>
            <a:custGeom>
              <a:rect b="b" l="l" r="r" t="t"/>
              <a:pathLst>
                <a:path extrusionOk="0" h="939481" w="313353">
                  <a:moveTo>
                    <a:pt x="828" y="875970"/>
                  </a:moveTo>
                  <a:lnTo>
                    <a:pt x="0" y="0"/>
                  </a:lnTo>
                  <a:lnTo>
                    <a:pt x="313352" y="939480"/>
                  </a:lnTo>
                  <a:lnTo>
                    <a:pt x="156787" y="907394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9"/>
            <p:cNvSpPr/>
            <p:nvPr/>
          </p:nvSpPr>
          <p:spPr>
            <a:xfrm>
              <a:off x="5397567" y="2195718"/>
              <a:ext cx="537625" cy="848205"/>
            </a:xfrm>
            <a:custGeom>
              <a:rect b="b" l="l" r="r" t="t"/>
              <a:pathLst>
                <a:path extrusionOk="0" h="997426" w="597361">
                  <a:moveTo>
                    <a:pt x="0" y="0"/>
                  </a:moveTo>
                  <a:lnTo>
                    <a:pt x="597360" y="997425"/>
                  </a:lnTo>
                  <a:lnTo>
                    <a:pt x="454971" y="968261"/>
                  </a:lnTo>
                  <a:lnTo>
                    <a:pt x="313353" y="939484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9"/>
            <p:cNvSpPr/>
            <p:nvPr/>
          </p:nvSpPr>
          <p:spPr>
            <a:xfrm>
              <a:off x="4860684" y="2195577"/>
              <a:ext cx="536734" cy="847640"/>
            </a:xfrm>
            <a:custGeom>
              <a:rect b="b" l="l" r="r" t="t"/>
              <a:pathLst>
                <a:path extrusionOk="0" h="996762" w="596371">
                  <a:moveTo>
                    <a:pt x="0" y="996761"/>
                  </a:moveTo>
                  <a:lnTo>
                    <a:pt x="1104" y="995658"/>
                  </a:lnTo>
                  <a:lnTo>
                    <a:pt x="596370" y="0"/>
                  </a:lnTo>
                </a:path>
              </a:pathLst>
            </a:custGeom>
            <a:solidFill>
              <a:srgbClr val="92D050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90" name="Google Shape;190;p9"/>
            <p:cNvCxnSpPr/>
            <p:nvPr/>
          </p:nvCxnSpPr>
          <p:spPr>
            <a:xfrm>
              <a:off x="5397417" y="2190649"/>
              <a:ext cx="536734" cy="846985"/>
            </a:xfrm>
            <a:prstGeom prst="straightConnector1">
              <a:avLst/>
            </a:prstGeom>
            <a:solidFill>
              <a:schemeClr val="accent6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91" name="Google Shape;191;p9"/>
            <p:cNvSpPr/>
            <p:nvPr/>
          </p:nvSpPr>
          <p:spPr>
            <a:xfrm>
              <a:off x="4860684" y="3042752"/>
              <a:ext cx="1074455" cy="155181"/>
            </a:xfrm>
            <a:custGeom>
              <a:rect b="b" l="l" r="r" t="t"/>
              <a:pathLst>
                <a:path extrusionOk="0" h="182481" w="1193839">
                  <a:moveTo>
                    <a:pt x="0" y="552"/>
                  </a:moveTo>
                  <a:lnTo>
                    <a:pt x="2207" y="0"/>
                  </a:lnTo>
                  <a:lnTo>
                    <a:pt x="25378" y="22052"/>
                  </a:lnTo>
                  <a:lnTo>
                    <a:pt x="49100" y="43552"/>
                  </a:lnTo>
                  <a:lnTo>
                    <a:pt x="102061" y="90413"/>
                  </a:lnTo>
                  <a:lnTo>
                    <a:pt x="153919" y="136170"/>
                  </a:lnTo>
                  <a:lnTo>
                    <a:pt x="206329" y="182480"/>
                  </a:lnTo>
                  <a:lnTo>
                    <a:pt x="989165" y="182480"/>
                  </a:lnTo>
                  <a:lnTo>
                    <a:pt x="1015645" y="159325"/>
                  </a:lnTo>
                  <a:lnTo>
                    <a:pt x="1042126" y="136170"/>
                  </a:lnTo>
                  <a:lnTo>
                    <a:pt x="1093984" y="90413"/>
                  </a:lnTo>
                  <a:lnTo>
                    <a:pt x="1146945" y="43552"/>
                  </a:lnTo>
                  <a:lnTo>
                    <a:pt x="1193838" y="1654"/>
                  </a:lnTo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5046382" y="2195577"/>
              <a:ext cx="351037" cy="1002356"/>
            </a:xfrm>
            <a:custGeom>
              <a:rect b="b" l="l" r="r" t="t"/>
              <a:pathLst>
                <a:path extrusionOk="0" h="1178696" w="390041">
                  <a:moveTo>
                    <a:pt x="390040" y="0"/>
                  </a:moveTo>
                  <a:lnTo>
                    <a:pt x="79442" y="938876"/>
                  </a:lnTo>
                  <a:lnTo>
                    <a:pt x="0" y="1178695"/>
                  </a:lnTo>
                </a:path>
              </a:pathLst>
            </a:custGeom>
            <a:solidFill>
              <a:srgbClr val="92D050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9"/>
            <p:cNvSpPr/>
            <p:nvPr/>
          </p:nvSpPr>
          <p:spPr>
            <a:xfrm>
              <a:off x="5315792" y="2288601"/>
              <a:ext cx="157884" cy="663768"/>
            </a:xfrm>
            <a:prstGeom prst="triangle">
              <a:avLst>
                <a:gd fmla="val 50000" name="adj"/>
              </a:avLst>
            </a:prstGeom>
            <a:solidFill>
              <a:srgbClr val="A2D792"/>
            </a:solidFill>
            <a:ln cap="flat" cmpd="sng" w="25400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9"/>
            <p:cNvSpPr/>
            <p:nvPr/>
          </p:nvSpPr>
          <p:spPr>
            <a:xfrm rot="5943890">
              <a:off x="5460382" y="2650894"/>
              <a:ext cx="239166" cy="663768"/>
            </a:xfrm>
            <a:prstGeom prst="triangle">
              <a:avLst>
                <a:gd fmla="val 50000" name="adj"/>
              </a:avLst>
            </a:prstGeom>
            <a:solidFill>
              <a:srgbClr val="A2D792"/>
            </a:solidFill>
            <a:ln cap="flat" cmpd="sng" w="25400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95" name="Google Shape;195;p9"/>
            <p:cNvCxnSpPr/>
            <p:nvPr/>
          </p:nvCxnSpPr>
          <p:spPr>
            <a:xfrm>
              <a:off x="5395329" y="2193047"/>
              <a:ext cx="6688" cy="708291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96" name="Google Shape;196;p9"/>
            <p:cNvSpPr/>
            <p:nvPr/>
          </p:nvSpPr>
          <p:spPr>
            <a:xfrm>
              <a:off x="5397417" y="2195577"/>
              <a:ext cx="353514" cy="1002356"/>
            </a:xfrm>
            <a:custGeom>
              <a:rect b="b" l="l" r="r" t="t"/>
              <a:pathLst>
                <a:path extrusionOk="0" h="1178696" w="392793">
                  <a:moveTo>
                    <a:pt x="0" y="0"/>
                  </a:moveTo>
                  <a:lnTo>
                    <a:pt x="313351" y="939428"/>
                  </a:lnTo>
                  <a:lnTo>
                    <a:pt x="392792" y="1178695"/>
                  </a:lnTo>
                </a:path>
              </a:pathLst>
            </a:custGeom>
            <a:solidFill>
              <a:srgbClr val="92D050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97" name="Google Shape;197;p9"/>
            <p:cNvCxnSpPr/>
            <p:nvPr/>
          </p:nvCxnSpPr>
          <p:spPr>
            <a:xfrm flipH="1" rot="10800000">
              <a:off x="4890614" y="2903736"/>
              <a:ext cx="507382" cy="125988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98" name="Google Shape;198;p9"/>
            <p:cNvCxnSpPr/>
            <p:nvPr/>
          </p:nvCxnSpPr>
          <p:spPr>
            <a:xfrm rot="10800000">
              <a:off x="5405357" y="2912588"/>
              <a:ext cx="513849" cy="131507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sp>
        <p:nvSpPr>
          <p:cNvPr id="199" name="Google Shape;199;p9"/>
          <p:cNvSpPr/>
          <p:nvPr/>
        </p:nvSpPr>
        <p:spPr>
          <a:xfrm>
            <a:off x="5211220" y="3647066"/>
            <a:ext cx="1701900" cy="1701900"/>
          </a:xfrm>
          <a:prstGeom prst="cube">
            <a:avLst>
              <a:gd fmla="val 25000" name="adj"/>
            </a:avLst>
          </a:prstGeom>
          <a:solidFill>
            <a:srgbClr val="C0E4B6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00" name="Google Shape;200;p9"/>
          <p:cNvGrpSpPr/>
          <p:nvPr/>
        </p:nvGrpSpPr>
        <p:grpSpPr>
          <a:xfrm>
            <a:off x="11014955" y="3275830"/>
            <a:ext cx="2301728" cy="2614118"/>
            <a:chOff x="6463138" y="4730750"/>
            <a:chExt cx="4630312" cy="3311525"/>
          </a:xfrm>
        </p:grpSpPr>
        <p:sp>
          <p:nvSpPr>
            <p:cNvPr id="201" name="Google Shape;201;p9"/>
            <p:cNvSpPr/>
            <p:nvPr/>
          </p:nvSpPr>
          <p:spPr>
            <a:xfrm>
              <a:off x="7727950" y="4730750"/>
              <a:ext cx="3365500" cy="3311525"/>
            </a:xfrm>
            <a:custGeom>
              <a:rect b="b" l="l" r="r" t="t"/>
              <a:pathLst>
                <a:path extrusionOk="0" h="3311525" w="3365500">
                  <a:moveTo>
                    <a:pt x="0" y="742950"/>
                  </a:moveTo>
                  <a:lnTo>
                    <a:pt x="1219200" y="0"/>
                  </a:lnTo>
                  <a:lnTo>
                    <a:pt x="3365500" y="2552700"/>
                  </a:lnTo>
                  <a:lnTo>
                    <a:pt x="2130425" y="3311525"/>
                  </a:lnTo>
                  <a:lnTo>
                    <a:pt x="0" y="742950"/>
                  </a:lnTo>
                  <a:close/>
                </a:path>
              </a:pathLst>
            </a:custGeom>
            <a:solidFill>
              <a:srgbClr val="DFF1DA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02" name="Google Shape;202;p9"/>
            <p:cNvSpPr/>
            <p:nvPr/>
          </p:nvSpPr>
          <p:spPr>
            <a:xfrm>
              <a:off x="6463138" y="5472775"/>
              <a:ext cx="3395663" cy="2566988"/>
            </a:xfrm>
            <a:custGeom>
              <a:rect b="b" l="l" r="r" t="t"/>
              <a:pathLst>
                <a:path extrusionOk="0" h="2566988" w="3395663">
                  <a:moveTo>
                    <a:pt x="0" y="2471738"/>
                  </a:moveTo>
                  <a:lnTo>
                    <a:pt x="0" y="2471738"/>
                  </a:lnTo>
                  <a:lnTo>
                    <a:pt x="1262063" y="0"/>
                  </a:lnTo>
                  <a:lnTo>
                    <a:pt x="3395663" y="2566988"/>
                  </a:lnTo>
                  <a:lnTo>
                    <a:pt x="1414463" y="1838325"/>
                  </a:lnTo>
                  <a:lnTo>
                    <a:pt x="0" y="2471738"/>
                  </a:lnTo>
                  <a:close/>
                </a:path>
              </a:pathLst>
            </a:custGeom>
            <a:solidFill>
              <a:srgbClr val="C0E4B6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203" name="Google Shape;203;p9"/>
            <p:cNvCxnSpPr/>
            <p:nvPr/>
          </p:nvCxnSpPr>
          <p:spPr>
            <a:xfrm flipH="1" rot="10800000">
              <a:off x="7718056" y="4732405"/>
              <a:ext cx="1223622" cy="754326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204" name="Google Shape;204;p9"/>
          <p:cNvSpPr txBox="1"/>
          <p:nvPr/>
        </p:nvSpPr>
        <p:spPr>
          <a:xfrm>
            <a:off x="674142" y="6672769"/>
            <a:ext cx="12028800" cy="1428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5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Challenge</a:t>
            </a:r>
            <a:r>
              <a:rPr b="0" i="0" lang="en-US" sz="35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: Can you think of another 3D shape with the same number of faces as this one?</a:t>
            </a:r>
            <a:endParaRPr b="0" i="0" sz="35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05" name="Google Shape;205;p9"/>
          <p:cNvGrpSpPr/>
          <p:nvPr/>
        </p:nvGrpSpPr>
        <p:grpSpPr>
          <a:xfrm>
            <a:off x="13076202" y="6367938"/>
            <a:ext cx="2786126" cy="2209243"/>
            <a:chOff x="6084168" y="3262462"/>
            <a:chExt cx="1245363" cy="1289015"/>
          </a:xfrm>
        </p:grpSpPr>
        <p:sp>
          <p:nvSpPr>
            <p:cNvPr id="206" name="Google Shape;206;p9"/>
            <p:cNvSpPr/>
            <p:nvPr/>
          </p:nvSpPr>
          <p:spPr>
            <a:xfrm>
              <a:off x="6084168" y="4157772"/>
              <a:ext cx="622419" cy="393495"/>
            </a:xfrm>
            <a:custGeom>
              <a:rect b="b" l="l" r="r" t="t"/>
              <a:pathLst>
                <a:path extrusionOk="0" h="327458" w="570755">
                  <a:moveTo>
                    <a:pt x="421" y="0"/>
                  </a:moveTo>
                  <a:lnTo>
                    <a:pt x="570754" y="0"/>
                  </a:lnTo>
                  <a:lnTo>
                    <a:pt x="570754" y="327038"/>
                  </a:lnTo>
                  <a:lnTo>
                    <a:pt x="570754" y="3274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C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9"/>
            <p:cNvSpPr/>
            <p:nvPr/>
          </p:nvSpPr>
          <p:spPr>
            <a:xfrm>
              <a:off x="6084628" y="3264780"/>
              <a:ext cx="621954" cy="892987"/>
            </a:xfrm>
            <a:custGeom>
              <a:rect b="b" l="l" r="r" t="t"/>
              <a:pathLst>
                <a:path extrusionOk="0" h="743125" w="570329">
                  <a:moveTo>
                    <a:pt x="570328" y="743124"/>
                  </a:moveTo>
                  <a:lnTo>
                    <a:pt x="0" y="743124"/>
                  </a:lnTo>
                  <a:lnTo>
                    <a:pt x="570328" y="0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9"/>
            <p:cNvSpPr/>
            <p:nvPr/>
          </p:nvSpPr>
          <p:spPr>
            <a:xfrm>
              <a:off x="6706587" y="3264780"/>
              <a:ext cx="622944" cy="892987"/>
            </a:xfrm>
            <a:custGeom>
              <a:rect b="b" l="l" r="r" t="t"/>
              <a:pathLst>
                <a:path extrusionOk="0" h="743125" w="571237">
                  <a:moveTo>
                    <a:pt x="0" y="0"/>
                  </a:moveTo>
                  <a:lnTo>
                    <a:pt x="571236" y="742645"/>
                  </a:lnTo>
                  <a:lnTo>
                    <a:pt x="0" y="743124"/>
                  </a:lnTo>
                  <a:close/>
                </a:path>
              </a:pathLst>
            </a:custGeom>
            <a:solidFill>
              <a:srgbClr val="A2D792"/>
            </a:solidFill>
            <a:ln cap="flat" cmpd="sng" w="28575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9"/>
            <p:cNvSpPr/>
            <p:nvPr/>
          </p:nvSpPr>
          <p:spPr>
            <a:xfrm>
              <a:off x="6706587" y="4157186"/>
              <a:ext cx="622944" cy="393567"/>
            </a:xfrm>
            <a:custGeom>
              <a:rect b="b" l="l" r="r" t="t"/>
              <a:pathLst>
                <a:path extrusionOk="0" h="327518" w="571237">
                  <a:moveTo>
                    <a:pt x="0" y="479"/>
                  </a:moveTo>
                  <a:lnTo>
                    <a:pt x="571236" y="0"/>
                  </a:lnTo>
                  <a:lnTo>
                    <a:pt x="0" y="327517"/>
                  </a:lnTo>
                  <a:close/>
                </a:path>
              </a:pathLst>
            </a:custGeom>
            <a:solidFill>
              <a:srgbClr val="ECECEE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6084168" y="4157333"/>
              <a:ext cx="1245363" cy="394144"/>
            </a:xfrm>
            <a:custGeom>
              <a:rect b="b" l="l" r="r" t="t"/>
              <a:pathLst>
                <a:path extrusionOk="0" h="327998" w="1141992">
                  <a:moveTo>
                    <a:pt x="1141991" y="0"/>
                  </a:moveTo>
                  <a:lnTo>
                    <a:pt x="570995" y="327397"/>
                  </a:lnTo>
                  <a:lnTo>
                    <a:pt x="570995" y="327997"/>
                  </a:lnTo>
                  <a:lnTo>
                    <a:pt x="0" y="599"/>
                  </a:lnTo>
                  <a:lnTo>
                    <a:pt x="601" y="599"/>
                  </a:lnTo>
                </a:path>
              </a:pathLst>
            </a:custGeom>
            <a:solidFill>
              <a:srgbClr val="A2D792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6084168" y="3264565"/>
              <a:ext cx="622680" cy="893485"/>
            </a:xfrm>
            <a:custGeom>
              <a:rect b="b" l="l" r="r" t="t"/>
              <a:pathLst>
                <a:path extrusionOk="0" h="743539" w="570995">
                  <a:moveTo>
                    <a:pt x="570994" y="0"/>
                  </a:moveTo>
                  <a:lnTo>
                    <a:pt x="601" y="743538"/>
                  </a:lnTo>
                  <a:lnTo>
                    <a:pt x="0" y="743538"/>
                  </a:lnTo>
                </a:path>
              </a:pathLst>
            </a:custGeom>
            <a:solidFill>
              <a:srgbClr val="ECECEE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2" name="Google Shape;212;p9"/>
            <p:cNvCxnSpPr/>
            <p:nvPr/>
          </p:nvCxnSpPr>
          <p:spPr>
            <a:xfrm>
              <a:off x="6701052" y="3262462"/>
              <a:ext cx="623231" cy="893540"/>
            </a:xfrm>
            <a:prstGeom prst="straightConnector1">
              <a:avLst/>
            </a:prstGeom>
            <a:gradFill>
              <a:gsLst>
                <a:gs pos="0">
                  <a:srgbClr val="AEFF9F"/>
                </a:gs>
                <a:gs pos="35000">
                  <a:srgbClr val="C7FFBB"/>
                </a:gs>
                <a:gs pos="100000">
                  <a:srgbClr val="E6FFE2"/>
                </a:gs>
              </a:gsLst>
              <a:lin ang="16200000" scaled="0"/>
            </a:gra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13" name="Google Shape;213;p9"/>
            <p:cNvSpPr/>
            <p:nvPr/>
          </p:nvSpPr>
          <p:spPr>
            <a:xfrm rot="10800000">
              <a:off x="6119401" y="4141750"/>
              <a:ext cx="1152898" cy="294954"/>
            </a:xfrm>
            <a:prstGeom prst="triangle">
              <a:avLst>
                <a:gd fmla="val 50000" name="adj"/>
              </a:avLst>
            </a:prstGeom>
            <a:solidFill>
              <a:srgbClr val="A2D792"/>
            </a:solidFill>
            <a:ln cap="flat" cmpd="sng" w="25400">
              <a:solidFill>
                <a:srgbClr val="A2D7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9"/>
            <p:cNvSpPr/>
            <p:nvPr/>
          </p:nvSpPr>
          <p:spPr>
            <a:xfrm>
              <a:off x="6706850" y="3264565"/>
              <a:ext cx="1" cy="1286189"/>
            </a:xfrm>
            <a:custGeom>
              <a:rect b="b" l="l" r="r" t="t"/>
              <a:pathLst>
                <a:path extrusionOk="0" h="1070339" w="1">
                  <a:moveTo>
                    <a:pt x="0" y="1070338"/>
                  </a:moveTo>
                  <a:lnTo>
                    <a:pt x="0" y="743540"/>
                  </a:lnTo>
                  <a:lnTo>
                    <a:pt x="0" y="0"/>
                  </a:lnTo>
                </a:path>
              </a:pathLst>
            </a:custGeom>
            <a:solidFill>
              <a:srgbClr val="ECECEE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5" name="Google Shape;215;p9"/>
            <p:cNvCxnSpPr/>
            <p:nvPr/>
          </p:nvCxnSpPr>
          <p:spPr>
            <a:xfrm rot="10800000">
              <a:off x="6084168" y="4151239"/>
              <a:ext cx="1240115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sp>
        <p:nvSpPr>
          <p:cNvPr id="216" name="Google Shape;216;p9"/>
          <p:cNvSpPr txBox="1"/>
          <p:nvPr/>
        </p:nvSpPr>
        <p:spPr>
          <a:xfrm>
            <a:off x="884550" y="8344300"/>
            <a:ext cx="15747600" cy="7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Return to the video once completed for feedback</a:t>
            </a:r>
            <a:endParaRPr b="0" i="1" sz="3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