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10287000" cx="18288000"/>
  <p:notesSz cx="6858000" cy="9144000"/>
  <p:embeddedFontLst>
    <p:embeddedFont>
      <p:font typeface="Montserrat SemiBold"/>
      <p:regular r:id="rId20"/>
      <p:bold r:id="rId21"/>
      <p:italic r:id="rId22"/>
      <p:boldItalic r:id="rId23"/>
    </p:embeddedFont>
    <p:embeddedFont>
      <p:font typeface="Montserrat"/>
      <p:regular r:id="rId24"/>
      <p:bold r:id="rId25"/>
      <p:italic r:id="rId26"/>
      <p:boldItalic r:id="rId27"/>
    </p:embeddedFont>
    <p:embeddedFont>
      <p:font typeface="Montserrat Medium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B48935A-1FEF-43CD-9D3B-B9ADFA311754}">
  <a:tblStyle styleId="{4B48935A-1FEF-43CD-9D3B-B9ADFA31175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regular.fntdata"/><Relationship Id="rId22" Type="http://schemas.openxmlformats.org/officeDocument/2006/relationships/font" Target="fonts/MontserratSemiBold-italic.fntdata"/><Relationship Id="rId21" Type="http://schemas.openxmlformats.org/officeDocument/2006/relationships/font" Target="fonts/MontserratSemiBold-bold.fntdata"/><Relationship Id="rId24" Type="http://schemas.openxmlformats.org/officeDocument/2006/relationships/font" Target="fonts/Montserrat-regular.fntdata"/><Relationship Id="rId23" Type="http://schemas.openxmlformats.org/officeDocument/2006/relationships/font" Target="fonts/MontserratSemiBold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italic.fntdata"/><Relationship Id="rId25" Type="http://schemas.openxmlformats.org/officeDocument/2006/relationships/font" Target="fonts/Montserrat-bold.fntdata"/><Relationship Id="rId28" Type="http://schemas.openxmlformats.org/officeDocument/2006/relationships/font" Target="fonts/MontserratMedium-regular.fntdata"/><Relationship Id="rId27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Medium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Medium-boldItalic.fntdata"/><Relationship Id="rId30" Type="http://schemas.openxmlformats.org/officeDocument/2006/relationships/font" Target="fonts/MontserratMedium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d86a6938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d86a6938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8d86a69382_0_2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8d86a69382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Pause the video now to check you answers. Remember that R = V / I.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Look at the data in the table carefully, if this was your friend’s experiment, how would you suggest they could change their experiment to improve their accuracy?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●"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Even intervals in the independent variable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●"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Currents are still high (this will cause some heating) - reduce the current in the circuit by using a higher resistor or a lower cell voltage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●"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Discuss why repeats is not appropriate for accuracy - only reliability.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d86a69382_0_3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8d86a69382_0_3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Go through Q3 more carefully.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Check that the circuit diagram has an ammeter, voltmeter and variable resistor of fixed resistor to lower the current.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d86a69382_0_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8d86a69382_0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Pause the video to check that you have included the points on this slide in your method. Write down any that you have missed.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8d86a69382_0_5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8d86a69382_0_5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d86a69382_0_5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8d86a69382_0_5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d86a69382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d86a69382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d86a69382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d86a69382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d86a69382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8d86a69382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8d86a69382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8d86a69382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d86a69382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8d86a69382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d86a69382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d86a69382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d86a69382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8d86a69382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d86a69382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8d86a69382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Discuss the circuit shown in question 2. Ask students to check that their circuit has an ammeter in series, a voltmeter in parallel and a variable resistor to collect a set of results.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767775" y="3443025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Resistance of a wire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1" type="body"/>
          </p:nvPr>
        </p:nvSpPr>
        <p:spPr>
          <a:xfrm>
            <a:off x="767775" y="800375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Combined Science - Physics - Key Stage 4 - Electricity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Walrond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Review: Analysing data - Resistance of a wire experiment </a:t>
            </a:r>
            <a:endParaRPr b="0"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4000"/>
              <a:t>Copy the table and fill in the blanks</a:t>
            </a:r>
            <a:endParaRPr b="0" sz="4000"/>
          </a:p>
        </p:txBody>
      </p:sp>
      <p:sp>
        <p:nvSpPr>
          <p:cNvPr id="145" name="Google Shape;145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46" name="Google Shape;146;p23"/>
          <p:cNvGraphicFramePr/>
          <p:nvPr/>
        </p:nvGraphicFramePr>
        <p:xfrm>
          <a:off x="917950" y="3022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{4B48935A-1FEF-43CD-9D3B-B9ADFA311754}</a:tableStyleId>
              </a:tblPr>
              <a:tblGrid>
                <a:gridCol w="2450850"/>
                <a:gridCol w="3768250"/>
                <a:gridCol w="2296400"/>
                <a:gridCol w="32569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Length of wire in cm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Potential difference in volts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Current in amps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Resistance in ohms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0.25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4.2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0.06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0.22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2.2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0.10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0.35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2.5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0.14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40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0.40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2.0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0.20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50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0.41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1.7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0.24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70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0.62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1.82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0.34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90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0.61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1.42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0.43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</a:rPr>
              <a:t>Review of Practical: Length of wire vs resistance of wire (1 of 2)</a:t>
            </a:r>
            <a:endParaRPr sz="4000">
              <a:solidFill>
                <a:schemeClr val="dk2"/>
              </a:solidFill>
            </a:endParaRPr>
          </a:p>
        </p:txBody>
      </p:sp>
      <p:sp>
        <p:nvSpPr>
          <p:cNvPr id="152" name="Google Shape;152;p2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arenR"/>
            </a:pPr>
            <a:r>
              <a:rPr lang="en-GB"/>
              <a:t>An </a:t>
            </a:r>
            <a:r>
              <a:rPr b="1" lang="en-GB"/>
              <a:t>ammeter</a:t>
            </a:r>
            <a:r>
              <a:rPr lang="en-GB"/>
              <a:t> is used to measure the current. A </a:t>
            </a:r>
            <a:r>
              <a:rPr b="1" lang="en-GB"/>
              <a:t>voltmeter</a:t>
            </a:r>
            <a:r>
              <a:rPr lang="en-GB"/>
              <a:t> is used to measure the potential difference. 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arenR"/>
            </a:pPr>
            <a:r>
              <a:rPr lang="en-GB"/>
              <a:t>A </a:t>
            </a:r>
            <a:r>
              <a:rPr b="1" lang="en-GB"/>
              <a:t>fixed resistor </a:t>
            </a:r>
            <a:r>
              <a:rPr lang="en-GB"/>
              <a:t>or a </a:t>
            </a:r>
            <a:r>
              <a:rPr b="1" lang="en-GB"/>
              <a:t>variable resistor</a:t>
            </a:r>
            <a:r>
              <a:rPr lang="en-GB"/>
              <a:t> should be used (in series with the wire) to reduce the current. 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arenR"/>
            </a:pPr>
            <a:r>
              <a:t/>
            </a:r>
            <a:endParaRPr/>
          </a:p>
        </p:txBody>
      </p:sp>
      <p:sp>
        <p:nvSpPr>
          <p:cNvPr id="153" name="Google Shape;153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4" name="Google Shape;154;p24"/>
          <p:cNvPicPr preferRelativeResize="0"/>
          <p:nvPr/>
        </p:nvPicPr>
        <p:blipFill rotWithShape="1">
          <a:blip r:embed="rId3">
            <a:alphaModFix/>
          </a:blip>
          <a:srcRect b="40818" l="14888" r="41285" t="32092"/>
          <a:stretch/>
        </p:blipFill>
        <p:spPr>
          <a:xfrm>
            <a:off x="1597625" y="4997500"/>
            <a:ext cx="4621684" cy="3607123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4"/>
          <p:cNvSpPr txBox="1"/>
          <p:nvPr/>
        </p:nvSpPr>
        <p:spPr>
          <a:xfrm>
            <a:off x="2331035" y="8243683"/>
            <a:ext cx="43755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Image, Miss Walrond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</a:rPr>
              <a:t>Review of Practical: Length of wire vs resistance of wire (2 of 2)</a:t>
            </a:r>
            <a:endParaRPr sz="4000">
              <a:solidFill>
                <a:schemeClr val="dk2"/>
              </a:solidFill>
            </a:endParaRPr>
          </a:p>
        </p:txBody>
      </p:sp>
      <p:sp>
        <p:nvSpPr>
          <p:cNvPr id="161" name="Google Shape;161;p25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Check your method includes the following points: </a:t>
            </a:r>
            <a:endParaRPr/>
          </a:p>
          <a:p>
            <a:pPr indent="-406400" lvl="0" marL="457200" rtl="0" algn="l">
              <a:spcBef>
                <a:spcPts val="2000"/>
              </a:spcBef>
              <a:spcAft>
                <a:spcPts val="0"/>
              </a:spcAft>
              <a:buSzPts val="2800"/>
              <a:buChar char="●"/>
            </a:pPr>
            <a:r>
              <a:rPr lang="en-GB" sz="2800"/>
              <a:t>The independent variable is the length of the wire. 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sz="2800"/>
              <a:t>The dependent variable is the resistance of the wire 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sz="2800"/>
              <a:t>The control variable is the temperature of the wire. I would turn the circuit off in between readings to reduce the temperature. </a:t>
            </a:r>
            <a:r>
              <a:rPr b="1" lang="en-GB" sz="2800"/>
              <a:t>Or </a:t>
            </a:r>
            <a:r>
              <a:rPr lang="en-GB" sz="2800"/>
              <a:t> The control variable is the cross sectional area / material of the wire. I would check that the wire has the same thickness or is of the same material.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sz="2800"/>
              <a:t>The hazard is that there may be a high current, and this could cause the wire to heat up and melt or burn you. 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sz="2800"/>
              <a:t>To measure the resistance, I would measure the current using an ammeter and the potential difference using a voltmeter. 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62" name="Google Shape;162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Review: Factors that affect the resistance of a wire</a:t>
            </a:r>
            <a:endParaRPr/>
          </a:p>
        </p:txBody>
      </p:sp>
      <p:sp>
        <p:nvSpPr>
          <p:cNvPr id="168" name="Google Shape;168;p26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1 ) The resistance of a wire depends on: the length of the wire, the cross sectional area of the wire, the material of the wire and the temperature of the wire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2) The resistance of a wire increases when the length of the wire increases because there are </a:t>
            </a:r>
            <a:r>
              <a:rPr b="1" lang="en-GB"/>
              <a:t>more ions</a:t>
            </a:r>
            <a:r>
              <a:rPr lang="en-GB"/>
              <a:t> for the electrons to pass, so </a:t>
            </a:r>
            <a:r>
              <a:rPr b="1" lang="en-GB"/>
              <a:t>collisions are more likely</a:t>
            </a:r>
            <a:r>
              <a:rPr lang="en-GB"/>
              <a:t>.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/>
              <a:t>3) The resistance of a wire increases when the temperature of the wire increases because</a:t>
            </a:r>
            <a:r>
              <a:rPr b="1" lang="en-GB"/>
              <a:t> the ions vibrate more</a:t>
            </a:r>
            <a:r>
              <a:rPr lang="en-GB"/>
              <a:t>, making it harder for the electrons to pass and </a:t>
            </a:r>
            <a:r>
              <a:rPr b="1" lang="en-GB"/>
              <a:t>collisions are more likely</a:t>
            </a:r>
            <a:r>
              <a:rPr lang="en-GB"/>
              <a:t>.</a:t>
            </a:r>
            <a:endParaRPr/>
          </a:p>
        </p:txBody>
      </p:sp>
      <p:sp>
        <p:nvSpPr>
          <p:cNvPr id="169" name="Google Shape;169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Review: Fuses </a:t>
            </a:r>
            <a:endParaRPr/>
          </a:p>
        </p:txBody>
      </p:sp>
      <p:sp>
        <p:nvSpPr>
          <p:cNvPr id="175" name="Google Shape;175;p27"/>
          <p:cNvSpPr txBox="1"/>
          <p:nvPr>
            <p:ph idx="1" type="body"/>
          </p:nvPr>
        </p:nvSpPr>
        <p:spPr>
          <a:xfrm>
            <a:off x="917950" y="2519050"/>
            <a:ext cx="166557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1 ) 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3000"/>
              <a:t>2) A fuse is a component that protects an appliance or component. </a:t>
            </a:r>
            <a:br>
              <a:rPr lang="en-GB" sz="3000"/>
            </a:br>
            <a:r>
              <a:rPr lang="en-GB" sz="3000"/>
              <a:t>	If the current becomes too high, the thin wire inside </a:t>
            </a:r>
            <a:r>
              <a:rPr b="1" lang="en-GB" sz="3000"/>
              <a:t>melts</a:t>
            </a:r>
            <a:r>
              <a:rPr lang="en-GB" sz="3000"/>
              <a:t> and the </a:t>
            </a:r>
            <a:r>
              <a:rPr b="1" lang="en-GB" sz="3000"/>
              <a:t>circuit is broken</a:t>
            </a:r>
            <a:r>
              <a:rPr lang="en-GB" sz="3000"/>
              <a:t>. </a:t>
            </a:r>
            <a:endParaRPr sz="3000"/>
          </a:p>
        </p:txBody>
      </p:sp>
      <p:sp>
        <p:nvSpPr>
          <p:cNvPr id="176" name="Google Shape;176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Measuring Resistance </a:t>
            </a:r>
            <a:endParaRPr/>
          </a:p>
        </p:txBody>
      </p:sp>
      <p:sp>
        <p:nvSpPr>
          <p:cNvPr id="88" name="Google Shape;88;p15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50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"/>
              <a:buAutoNum type="arabicParenR"/>
            </a:pPr>
            <a:r>
              <a:rPr b="1" lang="en-GB" sz="3500"/>
              <a:t>Write the rearranged version of V = I × R, to make R the subject. </a:t>
            </a:r>
            <a:endParaRPr b="1" sz="35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/>
          </a:p>
          <a:p>
            <a:pPr indent="-450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"/>
              <a:buAutoNum type="arabicParenR"/>
            </a:pPr>
            <a:r>
              <a:rPr b="1" lang="en-GB" sz="3500"/>
              <a:t>Draw a circuit diagram that would allow you to find the resistance of an unknown fixed resistor.</a:t>
            </a:r>
            <a:endParaRPr/>
          </a:p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Independent Task: Analysing data - Resistance of a wire experiment </a:t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4000"/>
              <a:t>Copy the table and fill in the blanks</a:t>
            </a:r>
            <a:endParaRPr b="0" sz="4000"/>
          </a:p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96" name="Google Shape;96;p16"/>
          <p:cNvGraphicFramePr/>
          <p:nvPr/>
        </p:nvGraphicFramePr>
        <p:xfrm>
          <a:off x="917950" y="3068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{4B48935A-1FEF-43CD-9D3B-B9ADFA311754}</a:tableStyleId>
              </a:tblPr>
              <a:tblGrid>
                <a:gridCol w="2450850"/>
                <a:gridCol w="3768250"/>
                <a:gridCol w="2296400"/>
                <a:gridCol w="32569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Length of wire in cm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Potential difference in volts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Current in amps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Resistance in ohms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0.10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0.25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4.2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0.06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0.20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0.22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2.2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0.30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0.35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2.5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0.40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0.40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2.0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0.50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0.41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1.7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0.24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0.70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0.62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1.82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0.90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0.61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1.42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0.43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Practical: Length of wire vs resistance of wire (1 of 2)</a:t>
            </a:r>
            <a:endParaRPr/>
          </a:p>
        </p:txBody>
      </p:sp>
      <p:sp>
        <p:nvSpPr>
          <p:cNvPr id="102" name="Google Shape;102;p17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50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"/>
              <a:buAutoNum type="arabicParenR"/>
            </a:pPr>
            <a:r>
              <a:rPr b="1" lang="en-GB" sz="3500"/>
              <a:t>What components are needed to measure the current and the potential difference?</a:t>
            </a:r>
            <a:endParaRPr b="1" sz="3500"/>
          </a:p>
          <a:p>
            <a:pPr indent="-450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"/>
              <a:buAutoNum type="arabicParenR"/>
            </a:pPr>
            <a:r>
              <a:rPr b="1" lang="en-GB" sz="3500"/>
              <a:t>What component should be included to reduce the current?</a:t>
            </a:r>
            <a:endParaRPr b="1" sz="3500"/>
          </a:p>
          <a:p>
            <a:pPr indent="-450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"/>
              <a:buAutoNum type="arabicParenR"/>
            </a:pPr>
            <a:r>
              <a:rPr b="1" lang="en-GB" sz="3500"/>
              <a:t>Draw a circuit diagram that could be used to investigate how the length of wire affects the resistance of the wire.</a:t>
            </a:r>
            <a:endParaRPr/>
          </a:p>
        </p:txBody>
      </p:sp>
      <p:sp>
        <p:nvSpPr>
          <p:cNvPr id="103" name="Google Shape;103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Practical: Length of wire vs resistance of wire (2 of 2)</a:t>
            </a:r>
            <a:endParaRPr/>
          </a:p>
        </p:txBody>
      </p:sp>
      <p:sp>
        <p:nvSpPr>
          <p:cNvPr id="109" name="Google Shape;109;p18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/>
              <a:t>Write a method to describe how you would investigate how the length of wire will affect the resistance of wire. Include: </a:t>
            </a:r>
            <a:endParaRPr b="1" sz="3500"/>
          </a:p>
          <a:p>
            <a:pPr indent="-450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"/>
              <a:buChar char="●"/>
            </a:pPr>
            <a:r>
              <a:rPr lang="en-GB" sz="3500"/>
              <a:t>The independent variable </a:t>
            </a:r>
            <a:endParaRPr sz="3500"/>
          </a:p>
          <a:p>
            <a:pPr indent="-450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"/>
              <a:buChar char="●"/>
            </a:pPr>
            <a:r>
              <a:rPr lang="en-GB" sz="3500"/>
              <a:t>The dependent variable </a:t>
            </a:r>
            <a:endParaRPr sz="3500"/>
          </a:p>
          <a:p>
            <a:pPr indent="-450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"/>
              <a:buChar char="●"/>
            </a:pPr>
            <a:r>
              <a:rPr lang="en-GB" sz="3500"/>
              <a:t>A control variable </a:t>
            </a:r>
            <a:endParaRPr sz="3500"/>
          </a:p>
          <a:p>
            <a:pPr indent="-450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"/>
              <a:buChar char="●"/>
            </a:pPr>
            <a:r>
              <a:rPr lang="en-GB" sz="3500"/>
              <a:t>A hazard </a:t>
            </a:r>
            <a:endParaRPr sz="3500"/>
          </a:p>
          <a:p>
            <a:pPr indent="-450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"/>
              <a:buChar char="●"/>
            </a:pPr>
            <a:r>
              <a:rPr lang="en-GB" sz="3500"/>
              <a:t>How you will measure the resistance</a:t>
            </a:r>
            <a:endParaRPr/>
          </a:p>
        </p:txBody>
      </p:sp>
      <p:sp>
        <p:nvSpPr>
          <p:cNvPr id="110" name="Google Shape;110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Factors that affect the resistance of a wire</a:t>
            </a:r>
            <a:endParaRPr/>
          </a:p>
        </p:txBody>
      </p:sp>
      <p:sp>
        <p:nvSpPr>
          <p:cNvPr id="116" name="Google Shape;116;p19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50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AutoNum type="arabicParenR"/>
            </a:pPr>
            <a:r>
              <a:rPr b="1" lang="en-GB" sz="3500"/>
              <a:t>List the 4 factors that will affect the resistance of a wire.</a:t>
            </a:r>
            <a:endParaRPr b="1" sz="3500"/>
          </a:p>
          <a:p>
            <a:pPr indent="-450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AutoNum type="arabicParenR"/>
            </a:pPr>
            <a:r>
              <a:rPr b="1" lang="en-GB" sz="3500"/>
              <a:t>Explain why the resistance of a wire increases, when the length of the wire increases. Use this sentence starter</a:t>
            </a:r>
            <a:endParaRPr b="1" sz="35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500"/>
              <a:t>The resistance of a wire increases when the length of wire increases because there are more ions …  so collisions are more ….</a:t>
            </a:r>
            <a:endParaRPr i="1" sz="3500"/>
          </a:p>
          <a:p>
            <a:pPr indent="-450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AutoNum type="arabicParenR"/>
            </a:pPr>
            <a:r>
              <a:rPr b="1" lang="en-GB" sz="3500"/>
              <a:t>Explain why the resistance of a wire increases, when the temperature of the wire increases. </a:t>
            </a:r>
            <a:endParaRPr/>
          </a:p>
        </p:txBody>
      </p:sp>
      <p:sp>
        <p:nvSpPr>
          <p:cNvPr id="117" name="Google Shape;117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Fuses </a:t>
            </a:r>
            <a:endParaRPr/>
          </a:p>
        </p:txBody>
      </p:sp>
      <p:sp>
        <p:nvSpPr>
          <p:cNvPr id="123" name="Google Shape;123;p20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50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500"/>
              <a:buFont typeface="Montserrat"/>
              <a:buAutoNum type="arabicParenR"/>
            </a:pPr>
            <a:r>
              <a:rPr b="1" lang="en-GB" sz="3500">
                <a:solidFill>
                  <a:srgbClr val="4B3241"/>
                </a:solidFill>
              </a:rPr>
              <a:t>Draw the electrical symbol for a fuse. </a:t>
            </a:r>
            <a:endParaRPr i="1" sz="3500">
              <a:solidFill>
                <a:srgbClr val="4B3241"/>
              </a:solidFill>
            </a:endParaRPr>
          </a:p>
          <a:p>
            <a:pPr indent="-450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500"/>
              <a:buFont typeface="Montserrat"/>
              <a:buAutoNum type="arabicParenR"/>
            </a:pPr>
            <a:r>
              <a:rPr b="1" lang="en-GB" sz="3500">
                <a:solidFill>
                  <a:srgbClr val="4B3241"/>
                </a:solidFill>
              </a:rPr>
              <a:t>Describe how a fuse works. Use the sentence starter below: </a:t>
            </a:r>
            <a:endParaRPr b="1" sz="3500">
              <a:solidFill>
                <a:srgbClr val="4B324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500">
                <a:solidFill>
                  <a:srgbClr val="4B3241"/>
                </a:solidFill>
              </a:rPr>
              <a:t>A fuse is a component that protects …. </a:t>
            </a:r>
            <a:endParaRPr i="1" sz="3500">
              <a:solidFill>
                <a:srgbClr val="4B324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500">
                <a:solidFill>
                  <a:srgbClr val="4B3241"/>
                </a:solidFill>
              </a:rPr>
              <a:t>If the current becomes too high…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24" name="Google Shape;124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Answers</a:t>
            </a:r>
            <a:endParaRPr/>
          </a:p>
        </p:txBody>
      </p:sp>
      <p:sp>
        <p:nvSpPr>
          <p:cNvPr id="130" name="Google Shape;130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Review: Measuring resistance</a:t>
            </a:r>
            <a:endParaRPr/>
          </a:p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1 ) Resistance = potential difference / current or R = V / I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/>
              <a:t>2) </a:t>
            </a:r>
            <a:endParaRPr/>
          </a:p>
        </p:txBody>
      </p:sp>
      <p:sp>
        <p:nvSpPr>
          <p:cNvPr id="137" name="Google Shape;137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8" name="Google Shape;138;p22"/>
          <p:cNvPicPr preferRelativeResize="0"/>
          <p:nvPr/>
        </p:nvPicPr>
        <p:blipFill rotWithShape="1">
          <a:blip r:embed="rId3">
            <a:alphaModFix/>
          </a:blip>
          <a:srcRect b="67724" l="16326" r="46992" t="9543"/>
          <a:stretch/>
        </p:blipFill>
        <p:spPr>
          <a:xfrm>
            <a:off x="1699100" y="3274400"/>
            <a:ext cx="6674150" cy="535314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2"/>
          <p:cNvSpPr txBox="1"/>
          <p:nvPr/>
        </p:nvSpPr>
        <p:spPr>
          <a:xfrm>
            <a:off x="5466975" y="7849800"/>
            <a:ext cx="6362100" cy="8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Image, Miss Walrond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