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Sorts Mill Goudy"/>
      <p:regular r:id="rId29"/>
      <p: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SortsMillGoudy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SortsMillGoudy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0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ba4e57e3a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ba4e57e3a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b3e4cdb7f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b3e4cdb7f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dca7fa72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dca7fa72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dca7fa726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dca7fa726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dca7fa726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dca7fa726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dca7fa726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dca7fa726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dca7fa726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dca7fa726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dca7fa726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dca7fa726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ca7fa726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dca7fa726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dca7fa726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dca7fa726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ctrTitle"/>
          </p:nvPr>
        </p:nvSpPr>
        <p:spPr>
          <a:xfrm>
            <a:off x="459000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Introduction to Charlotte Brontë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Downloadable Resource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English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Lesson 2: </a:t>
            </a:r>
            <a:r>
              <a:rPr i="1" lang="en-GB">
                <a:solidFill>
                  <a:schemeClr val="dk2"/>
                </a:solidFill>
              </a:rPr>
              <a:t>Jane Eyre</a:t>
            </a:r>
            <a:r>
              <a:rPr lang="en-GB">
                <a:solidFill>
                  <a:schemeClr val="dk2"/>
                </a:solidFill>
              </a:rPr>
              <a:t>: </a:t>
            </a:r>
            <a:r>
              <a:rPr i="1" lang="en-GB">
                <a:solidFill>
                  <a:schemeClr val="dk2"/>
                </a:solidFill>
              </a:rPr>
              <a:t>An Introduction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26"/>
          <p:cNvSpPr txBox="1"/>
          <p:nvPr>
            <p:ph idx="2" type="subTitle"/>
          </p:nvPr>
        </p:nvSpPr>
        <p:spPr>
          <a:xfrm>
            <a:off x="330150" y="4109500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Johnston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8582250" y="4344691"/>
            <a:ext cx="561600" cy="79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>
            <p:ph type="title"/>
          </p:nvPr>
        </p:nvSpPr>
        <p:spPr>
          <a:xfrm>
            <a:off x="372750" y="37775"/>
            <a:ext cx="7848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True or false? </a:t>
            </a:r>
            <a:r>
              <a:rPr b="0" lang="en-GB" sz="2400">
                <a:solidFill>
                  <a:schemeClr val="dk2"/>
                </a:solidFill>
              </a:rPr>
              <a:t>Bronte’s writing of </a:t>
            </a:r>
            <a:r>
              <a:rPr b="0" i="1" lang="en-GB" sz="2400">
                <a:solidFill>
                  <a:schemeClr val="dk2"/>
                </a:solidFill>
              </a:rPr>
              <a:t>Jane Eyre was inspired by...</a:t>
            </a:r>
            <a:endParaRPr b="0" i="1" sz="2600">
              <a:solidFill>
                <a:schemeClr val="dk2"/>
              </a:solidFill>
            </a:endParaRPr>
          </a:p>
        </p:txBody>
      </p:sp>
      <p:sp>
        <p:nvSpPr>
          <p:cNvPr id="184" name="Google Shape;184;p35"/>
          <p:cNvSpPr txBox="1"/>
          <p:nvPr>
            <p:ph idx="1" type="body"/>
          </p:nvPr>
        </p:nvSpPr>
        <p:spPr>
          <a:xfrm>
            <a:off x="184050" y="9189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b="1" lang="en-GB" sz="1800"/>
              <a:t>Charlotte’s childhood in the bleak and barren Yorkshire countryside.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b="1" lang="en-GB" sz="1800"/>
              <a:t>Charlotte’s fame as a writer.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b="1" lang="en-GB" sz="1800"/>
              <a:t>Charlotte’s experience in the strict and severe boarding school.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b="1" lang="en-GB" sz="1800"/>
              <a:t>The death of Charlotte’s sisters, Marie and Elizabeth, from tuberculosis. 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b="1" lang="en-GB" sz="1800"/>
              <a:t>Charlotte’s experience as a governess.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458975" y="286125"/>
            <a:ext cx="79317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</a:rPr>
              <a:t>Which one of these statements about the Victorian era is true?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33" name="Google Shape;133;p27"/>
          <p:cNvSpPr txBox="1"/>
          <p:nvPr>
            <p:ph idx="1" type="body"/>
          </p:nvPr>
        </p:nvSpPr>
        <p:spPr>
          <a:xfrm>
            <a:off x="582900" y="1363775"/>
            <a:ext cx="3383100" cy="4704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 </a:t>
            </a:r>
            <a:r>
              <a:rPr b="1" lang="en-GB" sz="1800"/>
              <a:t>Option 1</a:t>
            </a:r>
            <a:endParaRPr b="1" sz="1800"/>
          </a:p>
        </p:txBody>
      </p:sp>
      <p:sp>
        <p:nvSpPr>
          <p:cNvPr id="134" name="Google Shape;134;p27"/>
          <p:cNvSpPr txBox="1"/>
          <p:nvPr>
            <p:ph idx="1" type="body"/>
          </p:nvPr>
        </p:nvSpPr>
        <p:spPr>
          <a:xfrm>
            <a:off x="4868600" y="1363775"/>
            <a:ext cx="3383100" cy="4704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 </a:t>
            </a:r>
            <a:r>
              <a:rPr b="1" lang="en-GB" sz="1800"/>
              <a:t>Option 2</a:t>
            </a:r>
            <a:endParaRPr b="1" sz="1800"/>
          </a:p>
        </p:txBody>
      </p:sp>
      <p:sp>
        <p:nvSpPr>
          <p:cNvPr id="135" name="Google Shape;135;p27"/>
          <p:cNvSpPr txBox="1"/>
          <p:nvPr>
            <p:ph idx="1" type="body"/>
          </p:nvPr>
        </p:nvSpPr>
        <p:spPr>
          <a:xfrm>
            <a:off x="4868600" y="2941450"/>
            <a:ext cx="3383100" cy="4704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 </a:t>
            </a:r>
            <a:r>
              <a:rPr b="1" lang="en-GB" sz="1800"/>
              <a:t>Option 4</a:t>
            </a:r>
            <a:endParaRPr b="1" sz="1800"/>
          </a:p>
        </p:txBody>
      </p:sp>
      <p:sp>
        <p:nvSpPr>
          <p:cNvPr id="136" name="Google Shape;136;p27"/>
          <p:cNvSpPr txBox="1"/>
          <p:nvPr>
            <p:ph idx="1" type="body"/>
          </p:nvPr>
        </p:nvSpPr>
        <p:spPr>
          <a:xfrm>
            <a:off x="520950" y="2941450"/>
            <a:ext cx="3383100" cy="4704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 </a:t>
            </a:r>
            <a:r>
              <a:rPr b="1" lang="en-GB" sz="1800"/>
              <a:t>Option 3</a:t>
            </a:r>
            <a:endParaRPr b="1" sz="1800"/>
          </a:p>
        </p:txBody>
      </p:sp>
      <p:sp>
        <p:nvSpPr>
          <p:cNvPr id="137" name="Google Shape;137;p27"/>
          <p:cNvSpPr txBox="1"/>
          <p:nvPr>
            <p:ph idx="1" type="body"/>
          </p:nvPr>
        </p:nvSpPr>
        <p:spPr>
          <a:xfrm>
            <a:off x="582900" y="1916025"/>
            <a:ext cx="3544200" cy="7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500"/>
              <a:t>Women were expected to have a career.</a:t>
            </a:r>
            <a:endParaRPr b="1" sz="1500"/>
          </a:p>
        </p:txBody>
      </p:sp>
      <p:sp>
        <p:nvSpPr>
          <p:cNvPr id="138" name="Google Shape;138;p27"/>
          <p:cNvSpPr txBox="1"/>
          <p:nvPr>
            <p:ph idx="1" type="body"/>
          </p:nvPr>
        </p:nvSpPr>
        <p:spPr>
          <a:xfrm>
            <a:off x="4868600" y="1969275"/>
            <a:ext cx="3544200" cy="60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500"/>
              <a:t>Britain was a weak country.</a:t>
            </a:r>
            <a:endParaRPr b="1" sz="1500"/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502350" y="3701075"/>
            <a:ext cx="3544200" cy="29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500"/>
              <a:t> There was great social inequality.</a:t>
            </a:r>
            <a:endParaRPr b="1" sz="1500"/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4868600" y="3662175"/>
            <a:ext cx="3544200" cy="29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500"/>
              <a:t>Women were allowed to vote.</a:t>
            </a:r>
            <a:endParaRPr b="1"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335525" y="870475"/>
            <a:ext cx="86199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The Brontë sisters, </a:t>
            </a:r>
            <a:r>
              <a:rPr b="1" lang="en-GB" sz="2100"/>
              <a:t>C________, E_______ </a:t>
            </a:r>
            <a:r>
              <a:rPr lang="en-GB" sz="2100"/>
              <a:t>and </a:t>
            </a:r>
            <a:r>
              <a:rPr b="1" lang="en-GB" sz="2100"/>
              <a:t>A________</a:t>
            </a:r>
            <a:r>
              <a:rPr lang="en-GB" sz="2100"/>
              <a:t>, are one of the world’s greatest literary families.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/>
              <a:t>It is remarkable that these sisters achieved literary success because Victorian society did not expect </a:t>
            </a:r>
            <a:r>
              <a:rPr b="1" lang="en-GB" sz="2100"/>
              <a:t>w_________</a:t>
            </a:r>
            <a:r>
              <a:rPr lang="en-GB" sz="2100"/>
              <a:t> to produce serious works of fiction. 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/>
              <a:t>The Brontë sisters </a:t>
            </a:r>
            <a:r>
              <a:rPr b="1" lang="en-GB" sz="4000"/>
              <a:t>,</a:t>
            </a:r>
            <a:r>
              <a:rPr b="1" lang="en-GB" sz="2100"/>
              <a:t> ___________________________</a:t>
            </a:r>
            <a:r>
              <a:rPr b="1" lang="en-GB" sz="4000"/>
              <a:t>,</a:t>
            </a:r>
            <a:r>
              <a:rPr lang="en-GB" sz="4000"/>
              <a:t> </a:t>
            </a:r>
            <a:r>
              <a:rPr lang="en-GB" sz="2100"/>
              <a:t>are one of the world’s greatest literary families.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9"/>
          <p:cNvSpPr txBox="1"/>
          <p:nvPr>
            <p:ph type="title"/>
          </p:nvPr>
        </p:nvSpPr>
        <p:spPr>
          <a:xfrm>
            <a:off x="1109700" y="2852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Appositives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424050" y="1438150"/>
            <a:ext cx="86199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Charlotte Brontë was brought up in </a:t>
            </a:r>
            <a:r>
              <a:rPr b="1" lang="en-GB" sz="2100"/>
              <a:t>Y______________. </a:t>
            </a:r>
            <a:r>
              <a:rPr lang="en-GB" sz="2100"/>
              <a:t>This landscape can be very </a:t>
            </a:r>
            <a:r>
              <a:rPr b="1" lang="en-GB" sz="2100"/>
              <a:t>b__________ </a:t>
            </a:r>
            <a:r>
              <a:rPr lang="en-GB" sz="2100"/>
              <a:t>and </a:t>
            </a:r>
            <a:r>
              <a:rPr b="1" lang="en-GB" sz="2100"/>
              <a:t>b________,</a:t>
            </a:r>
            <a:r>
              <a:rPr lang="en-GB" sz="2100"/>
              <a:t> especially in winter.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/>
        </p:nvSpPr>
        <p:spPr>
          <a:xfrm>
            <a:off x="487500" y="567600"/>
            <a:ext cx="78450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Charlotte had attended a very strict </a:t>
            </a: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b________ s________ </a:t>
            </a: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called the </a:t>
            </a:r>
            <a:r>
              <a:rPr lang="en-GB" sz="21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Clergy Daughters’ School.</a:t>
            </a:r>
            <a:endParaRPr sz="21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2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21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Charlotte’s sisters</a:t>
            </a: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M_________ </a:t>
            </a: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E_________</a:t>
            </a: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died after they contracted a disease a called </a:t>
            </a: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 at this school.</a:t>
            </a:r>
            <a:endParaRPr sz="21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/>
        </p:nvSpPr>
        <p:spPr>
          <a:xfrm>
            <a:off x="391050" y="115300"/>
            <a:ext cx="83619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had  a painful experience of boarding school.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Who?    </a:t>
            </a: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Charlotte Brontë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Where?  </a:t>
            </a:r>
            <a:r>
              <a:rPr lang="en-GB" sz="19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Clergy Daughters’ School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Why?      </a:t>
            </a: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The school’s strict rules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2. The deaths of Maria and Elizabeth from tuberculosis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32"/>
          <p:cNvSpPr txBox="1"/>
          <p:nvPr/>
        </p:nvSpPr>
        <p:spPr>
          <a:xfrm>
            <a:off x="322250" y="3606625"/>
            <a:ext cx="7138800" cy="40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Extension - Use an appositive in your answer!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/>
          <p:nvPr>
            <p:ph idx="1" type="body"/>
          </p:nvPr>
        </p:nvSpPr>
        <p:spPr>
          <a:xfrm>
            <a:off x="458975" y="878825"/>
            <a:ext cx="82911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ts Mill Goudy"/>
              <a:buAutoNum type="arabicPeriod"/>
            </a:pPr>
            <a:r>
              <a:rPr lang="en-GB" sz="1800"/>
              <a:t>Charlotte Brontë wrote </a:t>
            </a:r>
            <a:r>
              <a:rPr i="1" lang="en-GB" sz="1800"/>
              <a:t>Jane Eyre</a:t>
            </a:r>
            <a:r>
              <a:rPr lang="en-GB" sz="1800"/>
              <a:t> using the</a:t>
            </a:r>
            <a:r>
              <a:rPr b="1" lang="en-GB" sz="1800"/>
              <a:t> p______________</a:t>
            </a:r>
            <a:r>
              <a:rPr lang="en-GB" sz="1800"/>
              <a:t>Currer Bell.</a:t>
            </a:r>
            <a:endParaRPr sz="18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ts Mill Goudy"/>
              <a:buAutoNum type="arabicPeriod"/>
            </a:pPr>
            <a:r>
              <a:rPr lang="en-GB" sz="1800"/>
              <a:t>Charlotte thought that people were more likely to buy the novel if they thought it was written by a </a:t>
            </a:r>
            <a:r>
              <a:rPr b="1" lang="en-GB" sz="1800"/>
              <a:t>m_________________</a:t>
            </a:r>
            <a:r>
              <a:rPr lang="en-GB" sz="1800"/>
              <a:t>.</a:t>
            </a:r>
            <a:endParaRPr sz="18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/>
          <p:nvPr/>
        </p:nvSpPr>
        <p:spPr>
          <a:xfrm>
            <a:off x="391050" y="115300"/>
            <a:ext cx="83619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used the pseudonym Currer Bell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Who?    </a:t>
            </a: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Charlotte Brontë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When? </a:t>
            </a: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1847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Why?      </a:t>
            </a: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publish </a:t>
            </a:r>
            <a:r>
              <a:rPr i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Jane Eyre</a:t>
            </a:r>
            <a:endParaRPr i="1"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719999" lvl="0" marL="1349999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2. She believed that more people would the book if it was     published by a man.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4"/>
          <p:cNvSpPr txBox="1"/>
          <p:nvPr/>
        </p:nvSpPr>
        <p:spPr>
          <a:xfrm>
            <a:off x="322250" y="3730575"/>
            <a:ext cx="7138800" cy="40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Extension - Use an appositive in your answer!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