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A67415-7A7C-4F74-9924-CB358258866C}">
  <a:tblStyle styleId="{86A67415-7A7C-4F74-9924-CB35825886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ffd53a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ffd53a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cefcac80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cefcac80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dcefcac80_0_6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dcefcac80_0_6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e6c75fb61_0_10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e6c75fb61_0_10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e6c75fb61_0_10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e6c75fb61_0_1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e6c75fb61_0_1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e6c75fb61_0_1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e6c75fb61_0_1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e6c75fb61_0_1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e6c75fb61_0_1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e6c75fb61_0_1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458975" y="1438150"/>
            <a:ext cx="7967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Guided Writing: Foundation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Unit 1: Holidays</a:t>
            </a:r>
            <a:endParaRPr i="1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700">
                <a:solidFill>
                  <a:srgbClr val="4B3241"/>
                </a:solidFill>
              </a:rPr>
              <a:t>Señorita Vázquez</a:t>
            </a:r>
            <a:endParaRPr sz="17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-1200700" y="37775"/>
            <a:ext cx="88341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/>
              <a:t>Tus vacaciones</a:t>
            </a:r>
            <a:endParaRPr sz="5000"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197400" y="996075"/>
            <a:ext cx="8749200" cy="1557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Tu amigo español, Pablo, te ha preguntado sobre tus preferencias sobre las vacaciones. Escríbele un mensaje.  </a:t>
            </a:r>
            <a:endParaRPr sz="2400">
              <a:solidFill>
                <a:srgbClr val="000000"/>
              </a:solidFill>
            </a:endParaRPr>
          </a:p>
          <a:p>
            <a:pPr indent="45720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Menciona: 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c</a:t>
            </a:r>
            <a:r>
              <a:rPr lang="en-GB" sz="2400">
                <a:solidFill>
                  <a:srgbClr val="000000"/>
                </a:solidFill>
              </a:rPr>
              <a:t>uándo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c</a:t>
            </a:r>
            <a:r>
              <a:rPr lang="en-GB" sz="2400">
                <a:solidFill>
                  <a:srgbClr val="000000"/>
                </a:solidFill>
              </a:rPr>
              <a:t>on quién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alojamiento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actividades</a:t>
            </a:r>
            <a:endParaRPr sz="2400">
              <a:solidFill>
                <a:srgbClr val="00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6"/>
          <p:cNvGraphicFramePr/>
          <p:nvPr/>
        </p:nvGraphicFramePr>
        <p:xfrm>
          <a:off x="290550" y="23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3876750"/>
                <a:gridCol w="3767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infinitive</a:t>
                      </a:r>
                      <a:endParaRPr b="1"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 something, doing</a:t>
                      </a:r>
                      <a:endParaRPr b="1"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go, going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nadar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swim, swimming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take, taking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viajar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travel, travelling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do, doing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alquilar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rent, renting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descansar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relax/rest, relaxing/resting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montar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ride, riding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7"/>
          <p:cNvSpPr txBox="1"/>
          <p:nvPr>
            <p:ph type="title"/>
          </p:nvPr>
        </p:nvSpPr>
        <p:spPr>
          <a:xfrm>
            <a:off x="458975" y="140225"/>
            <a:ext cx="8226000" cy="46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Respuestas</a:t>
            </a:r>
            <a:endParaRPr sz="2600"/>
          </a:p>
        </p:txBody>
      </p:sp>
      <p:graphicFrame>
        <p:nvGraphicFramePr>
          <p:cNvPr id="99" name="Google Shape;99;p17"/>
          <p:cNvGraphicFramePr/>
          <p:nvPr/>
        </p:nvGraphicFramePr>
        <p:xfrm>
          <a:off x="252375" y="726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1406375"/>
                <a:gridCol w="1604625"/>
                <a:gridCol w="1662175"/>
                <a:gridCol w="2116775"/>
                <a:gridCol w="1949175"/>
              </a:tblGrid>
              <a:tr h="24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s/he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they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5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take)</a:t>
                      </a:r>
                      <a:endParaRPr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take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sacamos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take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s/he takes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sacan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take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6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do)</a:t>
                      </a:r>
                      <a:endParaRPr i="1"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hago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hacemos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do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s/he does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hacen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do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go)</a:t>
                      </a:r>
                      <a:endParaRPr i="1"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voy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vamos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go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s/he goes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van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go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513575" y="170375"/>
            <a:ext cx="6162300" cy="51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cuándo</a:t>
            </a:r>
            <a:endParaRPr b="1" sz="2500"/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1232525" y="1132600"/>
            <a:ext cx="73941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Siempre viajo con mi familia en invierno porque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me encanta hacer esquí.</a:t>
            </a:r>
            <a:endParaRPr sz="2500"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953825"/>
            <a:ext cx="716300" cy="353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/>
        </p:nvSpPr>
        <p:spPr>
          <a:xfrm>
            <a:off x="513575" y="170375"/>
            <a:ext cx="6162300" cy="51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 quién</a:t>
            </a:r>
            <a:endParaRPr b="1" sz="25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1232525" y="1132600"/>
            <a:ext cx="66375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A menudo voy con mis padres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pero a veces voy con mi colegio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 y vamos en tren.</a:t>
            </a:r>
            <a:endParaRPr b="1" sz="2500"/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953825"/>
            <a:ext cx="716300" cy="353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" y="953825"/>
            <a:ext cx="716300" cy="353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20"/>
          <p:cNvGraphicFramePr/>
          <p:nvPr/>
        </p:nvGraphicFramePr>
        <p:xfrm>
          <a:off x="3205300" y="127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482525"/>
                <a:gridCol w="1326825"/>
                <a:gridCol w="551150"/>
                <a:gridCol w="1218875"/>
              </a:tblGrid>
              <a:tr h="10797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hotel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(+facility)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iscina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restaurante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962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casa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  <a:tc vMerge="1"/>
              </a:tr>
              <a:tr h="109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apartamento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  <a:tc vMerge="1"/>
              </a:tr>
              <a:tr h="109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albergue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  <a:tc vMerge="1"/>
              </a:tr>
            </a:tbl>
          </a:graphicData>
        </a:graphic>
      </p:graphicFrame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5" y="459549"/>
            <a:ext cx="390375" cy="154920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6835550" y="106725"/>
            <a:ext cx="2232000" cy="1668600"/>
          </a:xfrm>
          <a:prstGeom prst="wedgeRectCallout">
            <a:avLst>
              <a:gd fmla="val 44139" name="adj1"/>
              <a:gd fmla="val 6476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❏"/>
            </a:pP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say where you stay (hotel/apartment)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❏"/>
            </a:pP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say what there is/are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❏"/>
            </a:pP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ive your opinion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❏"/>
            </a:pP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ay why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❏"/>
            </a:pPr>
            <a:r>
              <a:rPr lang="en-GB" sz="1300">
                <a:latin typeface="Montserrat"/>
                <a:ea typeface="Montserrat"/>
                <a:cs typeface="Montserrat"/>
                <a:sym typeface="Montserrat"/>
              </a:rPr>
              <a:t>say where you prefer to stay in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0"/>
          <p:cNvSpPr/>
          <p:nvPr/>
        </p:nvSpPr>
        <p:spPr>
          <a:xfrm>
            <a:off x="6541500" y="2104800"/>
            <a:ext cx="2526000" cy="1851600"/>
          </a:xfrm>
          <a:prstGeom prst="wedgeRectCallout">
            <a:avLst>
              <a:gd fmla="val -54164" name="adj1"/>
              <a:gd fmla="val 69526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the activities you do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the activities you never do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ive your opinion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ay why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efer to a friend/friends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4" name="Google Shape;124;p20"/>
          <p:cNvGraphicFramePr/>
          <p:nvPr/>
        </p:nvGraphicFramePr>
        <p:xfrm>
          <a:off x="495300" y="48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1241300"/>
                <a:gridCol w="1375100"/>
              </a:tblGrid>
              <a:tr h="18237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alojamos en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Vamos a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ype of 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accommodation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49825">
                <a:tc vMerge="1"/>
                <a:tc vMerge="1"/>
              </a:tr>
            </a:tbl>
          </a:graphicData>
        </a:graphic>
      </p:graphicFrame>
      <p:sp>
        <p:nvSpPr>
          <p:cNvPr id="125" name="Google Shape;125;p20"/>
          <p:cNvSpPr txBox="1"/>
          <p:nvPr>
            <p:ph type="title"/>
          </p:nvPr>
        </p:nvSpPr>
        <p:spPr>
          <a:xfrm>
            <a:off x="129075" y="82775"/>
            <a:ext cx="2841900" cy="31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alojamiento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580525" y="1744350"/>
            <a:ext cx="70707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(No) Me gusta / Me chifla / encanta porque (+reason)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6" y="2595550"/>
            <a:ext cx="466574" cy="185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>
            <p:ph type="title"/>
          </p:nvPr>
        </p:nvSpPr>
        <p:spPr>
          <a:xfrm>
            <a:off x="129075" y="2292575"/>
            <a:ext cx="6564300" cy="2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actividades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1506700" y="2262275"/>
            <a:ext cx="3061800" cy="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D9D9D9"/>
                </a:highlight>
                <a:latin typeface="Montserrat"/>
                <a:ea typeface="Montserrat"/>
                <a:cs typeface="Montserrat"/>
                <a:sym typeface="Montserrat"/>
              </a:rPr>
              <a:t>-ar, -er, -ir verbs end in -o!</a:t>
            </a:r>
            <a:endParaRPr>
              <a:highlight>
                <a:srgbClr val="D9D9D9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0" name="Google Shape;130;p20"/>
          <p:cNvGraphicFramePr/>
          <p:nvPr/>
        </p:nvGraphicFramePr>
        <p:xfrm>
          <a:off x="580525" y="26267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803825"/>
              </a:tblGrid>
              <a:tr h="626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‘I’ 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14200">
                <a:tc vMerge="1"/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monto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disfruto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aprendo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leo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31" name="Google Shape;131;p20"/>
          <p:cNvPicPr preferRelativeResize="0"/>
          <p:nvPr/>
        </p:nvPicPr>
        <p:blipFill rotWithShape="1">
          <a:blip r:embed="rId4">
            <a:alphaModFix/>
          </a:blip>
          <a:srcRect b="0" l="22277" r="-7" t="31034"/>
          <a:stretch/>
        </p:blipFill>
        <p:spPr>
          <a:xfrm>
            <a:off x="8448575" y="3454614"/>
            <a:ext cx="466574" cy="4550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Google Shape;132;p20"/>
          <p:cNvGraphicFramePr/>
          <p:nvPr/>
        </p:nvGraphicFramePr>
        <p:xfrm>
          <a:off x="1486975" y="2627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1564450"/>
              </a:tblGrid>
              <a:tr h="8817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Gustar-type verb + infinitive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65350">
                <a:tc vMerge="1"/>
              </a:tr>
            </a:tbl>
          </a:graphicData>
        </a:graphic>
      </p:graphicFrame>
      <p:sp>
        <p:nvSpPr>
          <p:cNvPr id="133" name="Google Shape;133;p20"/>
          <p:cNvSpPr txBox="1"/>
          <p:nvPr/>
        </p:nvSpPr>
        <p:spPr>
          <a:xfrm>
            <a:off x="1424650" y="3176825"/>
            <a:ext cx="18828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Me chifla </a:t>
            </a:r>
            <a:r>
              <a:rPr lang="en-GB" sz="1200" u="sng">
                <a:latin typeface="Montserrat"/>
                <a:ea typeface="Montserrat"/>
                <a:cs typeface="Montserrat"/>
                <a:sym typeface="Montserrat"/>
              </a:rPr>
              <a:t>nadar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4" name="Google Shape;134;p20"/>
          <p:cNvGraphicFramePr/>
          <p:nvPr/>
        </p:nvGraphicFramePr>
        <p:xfrm>
          <a:off x="3391975" y="2627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{86A67415-7A7C-4F74-9924-CB358258866C}</a:tableStyleId>
              </a:tblPr>
              <a:tblGrid>
                <a:gridCol w="1564450"/>
              </a:tblGrid>
              <a:tr h="8817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Reasons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65350">
                <a:tc vMerge="1"/>
              </a:tr>
            </a:tbl>
          </a:graphicData>
        </a:graphic>
      </p:graphicFrame>
      <p:sp>
        <p:nvSpPr>
          <p:cNvPr id="135" name="Google Shape;135;p20"/>
          <p:cNvSpPr txBox="1"/>
          <p:nvPr/>
        </p:nvSpPr>
        <p:spPr>
          <a:xfrm>
            <a:off x="3329650" y="3176825"/>
            <a:ext cx="18828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orque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que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974975" y="311375"/>
            <a:ext cx="31302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cuándo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2667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81" y="3113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81" y="26735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1"/>
          <p:cNvSpPr txBox="1"/>
          <p:nvPr>
            <p:ph type="title"/>
          </p:nvPr>
        </p:nvSpPr>
        <p:spPr>
          <a:xfrm>
            <a:off x="974975" y="2793450"/>
            <a:ext cx="34638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c</a:t>
            </a:r>
            <a:r>
              <a:rPr lang="en-GB" sz="2100">
                <a:solidFill>
                  <a:schemeClr val="dk2"/>
                </a:solidFill>
              </a:rPr>
              <a:t>on quién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>
              <a:solidFill>
                <a:schemeClr val="dk2"/>
              </a:solidFill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43815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781" y="3113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1"/>
          <p:cNvSpPr/>
          <p:nvPr/>
        </p:nvSpPr>
        <p:spPr>
          <a:xfrm>
            <a:off x="43815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781" y="26735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 txBox="1"/>
          <p:nvPr>
            <p:ph type="title"/>
          </p:nvPr>
        </p:nvSpPr>
        <p:spPr>
          <a:xfrm>
            <a:off x="5169350" y="2793450"/>
            <a:ext cx="3534600" cy="2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</a:rPr>
              <a:t>actividades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51" name="Google Shape;151;p21"/>
          <p:cNvSpPr txBox="1"/>
          <p:nvPr>
            <p:ph type="title"/>
          </p:nvPr>
        </p:nvSpPr>
        <p:spPr>
          <a:xfrm>
            <a:off x="5204000" y="474125"/>
            <a:ext cx="3534600" cy="48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alojamiento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