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CB1441-647F-4577-AE01-875F0D6EA158}">
  <a:tblStyle styleId="{ACCB1441-647F-4577-AE01-875F0D6EA1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72" name="Google Shape;72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74" name="Google Shape;74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" name="Google Shape;19;p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" name="Google Shape;20;p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" name="Google Shape;25;p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" name="Google Shape;29;p5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" name="Google Shape;30;p5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" name="Google Shape;34;p6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" name="Google Shape;35;p6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6000">
                <a:solidFill>
                  <a:schemeClr val="dk2"/>
                </a:solidFill>
              </a:rPr>
              <a:t>Exploring rectangles</a:t>
            </a:r>
            <a:br>
              <a:rPr lang="en-GB" sz="6000">
                <a:solidFill>
                  <a:schemeClr val="dk2"/>
                </a:solidFill>
              </a:rPr>
            </a:br>
            <a:r>
              <a:rPr lang="en-GB" sz="6000">
                <a:solidFill>
                  <a:schemeClr val="dk2"/>
                </a:solidFill>
              </a:rPr>
              <a:t>Lesson 4 of 8</a:t>
            </a:r>
            <a:endParaRPr sz="6000"/>
          </a:p>
        </p:txBody>
      </p:sp>
      <p:sp>
        <p:nvSpPr>
          <p:cNvPr id="97" name="Google Shape;97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8" name="Google Shape;98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Miss Kidd-Rossiter</a:t>
            </a:r>
            <a:endParaRPr/>
          </a:p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902148" y="1957153"/>
            <a:ext cx="109712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 how the area of the rectangle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changes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if  …</a:t>
            </a:r>
            <a:endParaRPr/>
          </a:p>
        </p:txBody>
      </p:sp>
      <p:grpSp>
        <p:nvGrpSpPr>
          <p:cNvPr id="105" name="Google Shape;105;p18"/>
          <p:cNvGrpSpPr/>
          <p:nvPr/>
        </p:nvGrpSpPr>
        <p:grpSpPr>
          <a:xfrm>
            <a:off x="810582" y="2856733"/>
            <a:ext cx="4963510" cy="5351624"/>
            <a:chOff x="5081630" y="-583799"/>
            <a:chExt cx="3903590" cy="3963202"/>
          </a:xfrm>
        </p:grpSpPr>
        <p:sp>
          <p:nvSpPr>
            <p:cNvPr id="106" name="Google Shape;106;p18"/>
            <p:cNvSpPr/>
            <p:nvPr/>
          </p:nvSpPr>
          <p:spPr>
            <a:xfrm>
              <a:off x="6435371" y="-583799"/>
              <a:ext cx="2549849" cy="342431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" name="Google Shape;107;p18"/>
            <p:cNvCxnSpPr/>
            <p:nvPr/>
          </p:nvCxnSpPr>
          <p:spPr>
            <a:xfrm>
              <a:off x="6285890" y="-583799"/>
              <a:ext cx="0" cy="3424312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triangle"/>
              <a:tailEnd len="sm" w="sm" type="triangle"/>
            </a:ln>
          </p:spPr>
        </p:cxnSp>
        <p:cxnSp>
          <p:nvCxnSpPr>
            <p:cNvPr id="108" name="Google Shape;108;p18"/>
            <p:cNvCxnSpPr/>
            <p:nvPr/>
          </p:nvCxnSpPr>
          <p:spPr>
            <a:xfrm rot="10800000">
              <a:off x="6451098" y="2987685"/>
              <a:ext cx="2518395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triangle"/>
              <a:tailEnd len="sm" w="sm" type="triangle"/>
            </a:ln>
          </p:spPr>
        </p:cxnSp>
        <p:sp>
          <p:nvSpPr>
            <p:cNvPr id="109" name="Google Shape;109;p18"/>
            <p:cNvSpPr txBox="1"/>
            <p:nvPr/>
          </p:nvSpPr>
          <p:spPr>
            <a:xfrm>
              <a:off x="5081630" y="934619"/>
              <a:ext cx="1141937" cy="38747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6770975" y="2991927"/>
              <a:ext cx="1383284" cy="38747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11" name="Google Shape;111;p18"/>
          <p:cNvSpPr/>
          <p:nvPr/>
        </p:nvSpPr>
        <p:spPr>
          <a:xfrm>
            <a:off x="6220553" y="2895816"/>
            <a:ext cx="6480000" cy="1080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6220553" y="4590539"/>
            <a:ext cx="6480000" cy="1080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6220553" y="6285263"/>
            <a:ext cx="6480000" cy="1080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902148" y="8329847"/>
            <a:ext cx="71032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the perimeter change?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13239955" y="4590539"/>
            <a:ext cx="4624299" cy="2538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Replace 1m with a different measure and repeat.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861971" y="2123636"/>
            <a:ext cx="11159044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find the area of this rectangle? </a:t>
            </a:r>
            <a:endParaRPr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8296382" y="3724437"/>
            <a:ext cx="3638485" cy="3857389"/>
            <a:chOff x="757480" y="1721662"/>
            <a:chExt cx="1820031" cy="1929705"/>
          </a:xfrm>
        </p:grpSpPr>
        <p:grpSp>
          <p:nvGrpSpPr>
            <p:cNvPr id="122" name="Google Shape;122;p19"/>
            <p:cNvGrpSpPr/>
            <p:nvPr/>
          </p:nvGrpSpPr>
          <p:grpSpPr>
            <a:xfrm>
              <a:off x="776813" y="1721662"/>
              <a:ext cx="1800698" cy="1929705"/>
              <a:chOff x="465065" y="815389"/>
              <a:chExt cx="1800698" cy="1929705"/>
            </a:xfrm>
          </p:grpSpPr>
          <p:sp>
            <p:nvSpPr>
              <p:cNvPr id="123" name="Google Shape;123;p19"/>
              <p:cNvSpPr txBox="1"/>
              <p:nvPr/>
            </p:nvSpPr>
            <p:spPr>
              <a:xfrm>
                <a:off x="1696290" y="1746836"/>
                <a:ext cx="569473" cy="292541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124" name="Google Shape;124;p19"/>
              <p:cNvSpPr txBox="1"/>
              <p:nvPr/>
            </p:nvSpPr>
            <p:spPr>
              <a:xfrm>
                <a:off x="744345" y="815389"/>
                <a:ext cx="569473" cy="29254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grpSp>
            <p:nvGrpSpPr>
              <p:cNvPr id="125" name="Google Shape;125;p19"/>
              <p:cNvGrpSpPr/>
              <p:nvPr/>
            </p:nvGrpSpPr>
            <p:grpSpPr>
              <a:xfrm>
                <a:off x="465065" y="1161094"/>
                <a:ext cx="1218412" cy="1584000"/>
                <a:chOff x="3770051" y="1213680"/>
                <a:chExt cx="1633140" cy="2123172"/>
              </a:xfrm>
            </p:grpSpPr>
            <p:sp>
              <p:nvSpPr>
                <p:cNvPr id="126" name="Google Shape;126;p19"/>
                <p:cNvSpPr/>
                <p:nvPr/>
              </p:nvSpPr>
              <p:spPr>
                <a:xfrm rot="5400000">
                  <a:off x="3518051" y="1572852"/>
                  <a:ext cx="2016000" cy="15120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8575">
                  <a:solidFill>
                    <a:srgbClr val="66666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7" name="Google Shape;127;p19"/>
                <p:cNvCxnSpPr/>
                <p:nvPr/>
              </p:nvCxnSpPr>
              <p:spPr>
                <a:xfrm>
                  <a:off x="3770051" y="1213680"/>
                  <a:ext cx="149039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6666"/>
                  </a:solidFill>
                  <a:prstDash val="dash"/>
                  <a:round/>
                  <a:headEnd len="med" w="med" type="triangle"/>
                  <a:tailEnd len="med" w="med" type="triangle"/>
                </a:ln>
              </p:spPr>
            </p:cxnSp>
            <p:cxnSp>
              <p:nvCxnSpPr>
                <p:cNvPr id="128" name="Google Shape;128;p19"/>
                <p:cNvCxnSpPr/>
                <p:nvPr/>
              </p:nvCxnSpPr>
              <p:spPr>
                <a:xfrm>
                  <a:off x="5403191" y="1320852"/>
                  <a:ext cx="0" cy="2016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666666"/>
                  </a:solidFill>
                  <a:prstDash val="dash"/>
                  <a:round/>
                  <a:headEnd len="med" w="med" type="triangle"/>
                  <a:tailEnd len="med" w="med" type="triangle"/>
                </a:ln>
              </p:spPr>
            </p:cxnSp>
          </p:grpSp>
        </p:grpSp>
        <p:cxnSp>
          <p:nvCxnSpPr>
            <p:cNvPr id="129" name="Google Shape;129;p19"/>
            <p:cNvCxnSpPr/>
            <p:nvPr/>
          </p:nvCxnSpPr>
          <p:spPr>
            <a:xfrm>
              <a:off x="1128296" y="2143317"/>
              <a:ext cx="0" cy="150805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19"/>
            <p:cNvCxnSpPr/>
            <p:nvPr/>
          </p:nvCxnSpPr>
          <p:spPr>
            <a:xfrm>
              <a:off x="1516223" y="2143317"/>
              <a:ext cx="0" cy="150805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19"/>
            <p:cNvCxnSpPr>
              <a:stCxn id="126" idx="2"/>
              <a:endCxn id="126" idx="0"/>
            </p:cNvCxnSpPr>
            <p:nvPr/>
          </p:nvCxnSpPr>
          <p:spPr>
            <a:xfrm>
              <a:off x="776813" y="2899345"/>
              <a:ext cx="11280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19"/>
            <p:cNvCxnSpPr/>
            <p:nvPr/>
          </p:nvCxnSpPr>
          <p:spPr>
            <a:xfrm>
              <a:off x="767010" y="2525582"/>
              <a:ext cx="1128035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19"/>
            <p:cNvCxnSpPr/>
            <p:nvPr/>
          </p:nvCxnSpPr>
          <p:spPr>
            <a:xfrm>
              <a:off x="757480" y="3270616"/>
              <a:ext cx="1128035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34" name="Google Shape;134;p19"/>
          <p:cNvSpPr/>
          <p:nvPr/>
        </p:nvSpPr>
        <p:spPr>
          <a:xfrm>
            <a:off x="3230015" y="4262028"/>
            <a:ext cx="3613280" cy="1812537"/>
          </a:xfrm>
          <a:prstGeom prst="wedgeRoundRectCallout">
            <a:avLst>
              <a:gd fmla="val -61535" name="adj1"/>
              <a:gd fmla="val -24075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other rectangles with the </a:t>
            </a:r>
            <a:r>
              <a:rPr b="1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same area</a:t>
            </a: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3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1533775" y="4470625"/>
            <a:ext cx="19986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Binh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880836" y="2153678"/>
            <a:ext cx="12210696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5414" l="-1296" r="0" t="-145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141" name="Google Shape;141;p20"/>
          <p:cNvGraphicFramePr/>
          <p:nvPr/>
        </p:nvGraphicFramePr>
        <p:xfrm>
          <a:off x="880836" y="33000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{ACCB1441-647F-4577-AE01-875F0D6EA158}</a:tableStyleId>
              </a:tblPr>
              <a:tblGrid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  <a:gridCol w="1008000"/>
              </a:tblGrid>
              <a:tr h="10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/>
                    </a:p>
                  </a:txBody>
                  <a:tcPr marT="41525" marB="41525" marR="83025" marL="83025">
                    <a:lnL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3B3B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798920" y="2040915"/>
            <a:ext cx="96236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 Find the area of the following rectangles: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5304609" y="6564389"/>
            <a:ext cx="25362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[Not to scale]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2065234" y="6564389"/>
            <a:ext cx="212109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= _____</a:t>
            </a: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6772633" y="6569156"/>
            <a:ext cx="212109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= _____</a:t>
            </a: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11480032" y="6564389"/>
            <a:ext cx="2121093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= _____</a:t>
            </a:r>
            <a:endParaRPr/>
          </a:p>
        </p:txBody>
      </p:sp>
      <p:grpSp>
        <p:nvGrpSpPr>
          <p:cNvPr id="151" name="Google Shape;151;p21"/>
          <p:cNvGrpSpPr/>
          <p:nvPr/>
        </p:nvGrpSpPr>
        <p:grpSpPr>
          <a:xfrm>
            <a:off x="1138426" y="3105064"/>
            <a:ext cx="3086810" cy="3043220"/>
            <a:chOff x="735610" y="4010565"/>
            <a:chExt cx="3086810" cy="3043220"/>
          </a:xfrm>
        </p:grpSpPr>
        <p:sp>
          <p:nvSpPr>
            <p:cNvPr id="152" name="Google Shape;152;p21"/>
            <p:cNvSpPr/>
            <p:nvPr/>
          </p:nvSpPr>
          <p:spPr>
            <a:xfrm>
              <a:off x="1662418" y="4533785"/>
              <a:ext cx="2160000" cy="2520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" name="Google Shape;153;p21"/>
            <p:cNvCxnSpPr/>
            <p:nvPr/>
          </p:nvCxnSpPr>
          <p:spPr>
            <a:xfrm>
              <a:off x="1540044" y="4533785"/>
              <a:ext cx="0" cy="25200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54" name="Google Shape;154;p21"/>
            <p:cNvCxnSpPr/>
            <p:nvPr/>
          </p:nvCxnSpPr>
          <p:spPr>
            <a:xfrm>
              <a:off x="1662420" y="4439653"/>
              <a:ext cx="21600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55" name="Google Shape;155;p21"/>
            <p:cNvSpPr txBox="1"/>
            <p:nvPr/>
          </p:nvSpPr>
          <p:spPr>
            <a:xfrm>
              <a:off x="2312652" y="4010565"/>
              <a:ext cx="859531" cy="5232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6" name="Google Shape;156;p21"/>
            <p:cNvSpPr txBox="1"/>
            <p:nvPr/>
          </p:nvSpPr>
          <p:spPr>
            <a:xfrm>
              <a:off x="735610" y="5398011"/>
              <a:ext cx="838691" cy="5232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57" name="Google Shape;157;p21"/>
          <p:cNvGrpSpPr/>
          <p:nvPr/>
        </p:nvGrpSpPr>
        <p:grpSpPr>
          <a:xfrm>
            <a:off x="5610724" y="3836008"/>
            <a:ext cx="3685102" cy="1653887"/>
            <a:chOff x="5508972" y="3502230"/>
            <a:chExt cx="3685102" cy="1653887"/>
          </a:xfrm>
        </p:grpSpPr>
        <p:sp>
          <p:nvSpPr>
            <p:cNvPr id="158" name="Google Shape;158;p21"/>
            <p:cNvSpPr/>
            <p:nvPr/>
          </p:nvSpPr>
          <p:spPr>
            <a:xfrm rot="5400000">
              <a:off x="7390881" y="3356117"/>
              <a:ext cx="1080000" cy="2520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5508972" y="4290798"/>
              <a:ext cx="1111202" cy="5232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60" name="Google Shape;160;p21"/>
            <p:cNvCxnSpPr/>
            <p:nvPr/>
          </p:nvCxnSpPr>
          <p:spPr>
            <a:xfrm>
              <a:off x="6552658" y="4076116"/>
              <a:ext cx="0" cy="10800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61" name="Google Shape;161;p21"/>
            <p:cNvCxnSpPr/>
            <p:nvPr/>
          </p:nvCxnSpPr>
          <p:spPr>
            <a:xfrm>
              <a:off x="6674074" y="3978566"/>
              <a:ext cx="25200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62" name="Google Shape;162;p21"/>
            <p:cNvSpPr txBox="1"/>
            <p:nvPr/>
          </p:nvSpPr>
          <p:spPr>
            <a:xfrm>
              <a:off x="7511535" y="3502230"/>
              <a:ext cx="838691" cy="52322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63" name="Google Shape;163;p21"/>
          <p:cNvGrpSpPr/>
          <p:nvPr/>
        </p:nvGrpSpPr>
        <p:grpSpPr>
          <a:xfrm>
            <a:off x="11480032" y="3560991"/>
            <a:ext cx="3460107" cy="2535723"/>
            <a:chOff x="10428991" y="3989288"/>
            <a:chExt cx="3460107" cy="2535723"/>
          </a:xfrm>
        </p:grpSpPr>
        <p:sp>
          <p:nvSpPr>
            <p:cNvPr id="164" name="Google Shape;164;p21"/>
            <p:cNvSpPr/>
            <p:nvPr/>
          </p:nvSpPr>
          <p:spPr>
            <a:xfrm rot="5400000">
              <a:off x="10973062" y="3952510"/>
              <a:ext cx="1440000" cy="25200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5" name="Google Shape;165;p21"/>
            <p:cNvCxnSpPr/>
            <p:nvPr/>
          </p:nvCxnSpPr>
          <p:spPr>
            <a:xfrm>
              <a:off x="10428991" y="4423228"/>
              <a:ext cx="25200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66" name="Google Shape;166;p21"/>
            <p:cNvSpPr txBox="1"/>
            <p:nvPr/>
          </p:nvSpPr>
          <p:spPr>
            <a:xfrm>
              <a:off x="11345979" y="3989288"/>
              <a:ext cx="838691" cy="52322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67" name="Google Shape;167;p21"/>
            <p:cNvSpPr txBox="1"/>
            <p:nvPr/>
          </p:nvSpPr>
          <p:spPr>
            <a:xfrm>
              <a:off x="11414975" y="6001791"/>
              <a:ext cx="838691" cy="52322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68" name="Google Shape;168;p21"/>
            <p:cNvCxnSpPr/>
            <p:nvPr/>
          </p:nvCxnSpPr>
          <p:spPr>
            <a:xfrm>
              <a:off x="13054478" y="4492511"/>
              <a:ext cx="0" cy="14400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69" name="Google Shape;169;p21"/>
            <p:cNvSpPr txBox="1"/>
            <p:nvPr/>
          </p:nvSpPr>
          <p:spPr>
            <a:xfrm>
              <a:off x="13050407" y="4920132"/>
              <a:ext cx="838691" cy="52322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70" name="Google Shape;170;p21"/>
            <p:cNvCxnSpPr/>
            <p:nvPr/>
          </p:nvCxnSpPr>
          <p:spPr>
            <a:xfrm>
              <a:off x="10428991" y="6023428"/>
              <a:ext cx="2520000" cy="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3389718" y="3649237"/>
            <a:ext cx="5400000" cy="360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any rectangle there is another with the same area but with a greater perimeter.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9498284" y="3649237"/>
            <a:ext cx="5400000" cy="360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any rectangle there is another with the same perimeter but with a smaller area.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869794" y="1895707"/>
            <a:ext cx="13849814" cy="1570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these statements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true,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sometimes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true or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true?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draw some examples for each?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