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Architects Daughter"/>
      <p:regular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rchitectsDaughter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1" lang="en-GB">
                <a:solidFill>
                  <a:srgbClr val="473340"/>
                </a:solidFill>
              </a:rPr>
              <a:t>Expand a Term over a Single Bracket 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73340"/>
                </a:solidFill>
              </a:rPr>
              <a:t>Maths</a:t>
            </a:r>
            <a:endParaRPr>
              <a:solidFill>
                <a:srgbClr val="4733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73340"/>
                </a:solidFill>
              </a:rPr>
              <a:t>Miss Davies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Expand a Term over a Single Bracket 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924806"/>
            <a:ext cx="3891600" cy="32437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1. Rosie has expanded 5(a + 4)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-GB">
                <a:solidFill>
                  <a:srgbClr val="322A7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5(a + 4) ≡ 5 × a + 5 × 4 ≡ 5a + 20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Expand these brackets.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a) 3(2a + 5)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b) 10(3a + 2)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c) 6(3 + 7b)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d) 5(2d – 3x)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0" name="Google Shape;40;p7"/>
          <p:cNvSpPr txBox="1"/>
          <p:nvPr/>
        </p:nvSpPr>
        <p:spPr>
          <a:xfrm>
            <a:off x="4830450" y="924805"/>
            <a:ext cx="3891600" cy="35611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2. Write down an expression for the area of the rectangles in their expanded form.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a)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b)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41"/>
                </a:solidFill>
              </a:rPr>
              <a:t>‹#›</a:t>
            </a:fld>
            <a:endParaRPr>
              <a:solidFill>
                <a:srgbClr val="4A3141"/>
              </a:solidFill>
            </a:endParaRPr>
          </a:p>
        </p:txBody>
      </p:sp>
      <p:sp>
        <p:nvSpPr>
          <p:cNvPr id="42" name="Google Shape;42;p7"/>
          <p:cNvSpPr/>
          <p:nvPr/>
        </p:nvSpPr>
        <p:spPr>
          <a:xfrm>
            <a:off x="5263116" y="2052405"/>
            <a:ext cx="2062717" cy="978196"/>
          </a:xfrm>
          <a:prstGeom prst="rect">
            <a:avLst/>
          </a:prstGeom>
          <a:solidFill>
            <a:srgbClr val="DFF1DA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 txBox="1"/>
          <p:nvPr/>
        </p:nvSpPr>
        <p:spPr>
          <a:xfrm>
            <a:off x="5263116" y="1753848"/>
            <a:ext cx="206271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3x + 6</a:t>
            </a:r>
            <a:endParaRPr/>
          </a:p>
        </p:txBody>
      </p:sp>
      <p:sp>
        <p:nvSpPr>
          <p:cNvPr id="44" name="Google Shape;44;p7"/>
          <p:cNvSpPr txBox="1"/>
          <p:nvPr/>
        </p:nvSpPr>
        <p:spPr>
          <a:xfrm>
            <a:off x="5043514" y="2377174"/>
            <a:ext cx="21960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sp>
        <p:nvSpPr>
          <p:cNvPr id="45" name="Google Shape;45;p7"/>
          <p:cNvSpPr/>
          <p:nvPr/>
        </p:nvSpPr>
        <p:spPr>
          <a:xfrm>
            <a:off x="5263116" y="3349575"/>
            <a:ext cx="1722475" cy="794741"/>
          </a:xfrm>
          <a:prstGeom prst="rect">
            <a:avLst/>
          </a:prstGeom>
          <a:solidFill>
            <a:srgbClr val="E3E1F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7"/>
          <p:cNvSpPr txBox="1"/>
          <p:nvPr/>
        </p:nvSpPr>
        <p:spPr>
          <a:xfrm>
            <a:off x="5263116" y="4147407"/>
            <a:ext cx="172247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2y </a:t>
            </a:r>
            <a:r>
              <a:rPr b="0" i="0" lang="en-GB" sz="16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─</a:t>
            </a: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1</a:t>
            </a:r>
            <a:endParaRPr/>
          </a:p>
        </p:txBody>
      </p:sp>
      <p:sp>
        <p:nvSpPr>
          <p:cNvPr id="47" name="Google Shape;47;p7"/>
          <p:cNvSpPr txBox="1"/>
          <p:nvPr/>
        </p:nvSpPr>
        <p:spPr>
          <a:xfrm>
            <a:off x="6995470" y="3572549"/>
            <a:ext cx="21960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48" name="Google Shape;48;p7"/>
          <p:cNvSpPr/>
          <p:nvPr/>
        </p:nvSpPr>
        <p:spPr>
          <a:xfrm>
            <a:off x="2284177" y="2143931"/>
            <a:ext cx="4572000" cy="1989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e) 3(5 + 4c)</a:t>
            </a:r>
            <a:endParaRPr/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f) 4(5c – 4)</a:t>
            </a:r>
            <a:endParaRPr/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g) –5(3f + 7)</a:t>
            </a:r>
            <a:endParaRPr/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h) –7(9 – 4g)</a:t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/>
          <p:nvPr/>
        </p:nvSpPr>
        <p:spPr>
          <a:xfrm>
            <a:off x="5593420" y="1622042"/>
            <a:ext cx="2190307" cy="380907"/>
          </a:xfrm>
          <a:prstGeom prst="rect">
            <a:avLst/>
          </a:prstGeom>
          <a:solidFill>
            <a:srgbClr val="FEEBD3"/>
          </a:solidFill>
          <a:ln cap="flat" cmpd="sng" w="9525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41"/>
                </a:solidFill>
              </a:rPr>
              <a:t>Expand a Term over a Single Bracket </a:t>
            </a:r>
            <a:endParaRPr/>
          </a:p>
        </p:txBody>
      </p:sp>
      <p:sp>
        <p:nvSpPr>
          <p:cNvPr id="55" name="Google Shape;55;p8"/>
          <p:cNvSpPr txBox="1"/>
          <p:nvPr>
            <p:ph idx="1" type="body"/>
          </p:nvPr>
        </p:nvSpPr>
        <p:spPr>
          <a:xfrm>
            <a:off x="458974" y="924806"/>
            <a:ext cx="3893700" cy="3772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0" t="-649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41"/>
                </a:solidFill>
              </a:rPr>
              <a:t>‹#›</a:t>
            </a:fld>
            <a:endParaRPr>
              <a:solidFill>
                <a:srgbClr val="4A3141"/>
              </a:solidFill>
            </a:endParaRPr>
          </a:p>
        </p:txBody>
      </p:sp>
      <p:sp>
        <p:nvSpPr>
          <p:cNvPr id="57" name="Google Shape;57;p8"/>
          <p:cNvSpPr txBox="1"/>
          <p:nvPr/>
        </p:nvSpPr>
        <p:spPr>
          <a:xfrm>
            <a:off x="4780515" y="924805"/>
            <a:ext cx="3816116" cy="36365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Rosie expands 4(2x – 1)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Here is her working out </a:t>
            </a:r>
            <a:endParaRPr/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1" i="0" sz="400" u="none" cap="none" strike="noStrike">
              <a:solidFill>
                <a:schemeClr val="dk2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1" i="0" lang="en-GB" sz="1600" u="none" cap="none" strike="noStrike">
                <a:solidFill>
                  <a:schemeClr val="dk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4(2x – 1) ≡ 8x − 1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mistake has she made?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Amir is 3 years older than Ben.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Ben is twice the age of Clare.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Clare is 5 years younger than David.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David is </a:t>
            </a:r>
            <a:r>
              <a:rPr b="0" i="1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years old.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Write a simplified expression to represent Amir’s age.</a:t>
            </a:r>
            <a:endParaRPr/>
          </a:p>
        </p:txBody>
      </p:sp>
      <p:sp>
        <p:nvSpPr>
          <p:cNvPr id="58" name="Google Shape;58;p8"/>
          <p:cNvSpPr/>
          <p:nvPr/>
        </p:nvSpPr>
        <p:spPr>
          <a:xfrm>
            <a:off x="914402" y="1584787"/>
            <a:ext cx="361507" cy="286542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4C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8"/>
          <p:cNvSpPr/>
          <p:nvPr/>
        </p:nvSpPr>
        <p:spPr>
          <a:xfrm>
            <a:off x="1392173" y="1903987"/>
            <a:ext cx="361507" cy="286542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4C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8"/>
          <p:cNvSpPr/>
          <p:nvPr/>
        </p:nvSpPr>
        <p:spPr>
          <a:xfrm>
            <a:off x="1337766" y="2248972"/>
            <a:ext cx="361507" cy="286542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4C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8"/>
          <p:cNvSpPr/>
          <p:nvPr/>
        </p:nvSpPr>
        <p:spPr>
          <a:xfrm>
            <a:off x="2044251" y="2248972"/>
            <a:ext cx="361507" cy="286542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4C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8"/>
          <p:cNvSpPr/>
          <p:nvPr/>
        </p:nvSpPr>
        <p:spPr>
          <a:xfrm>
            <a:off x="1046075" y="3704125"/>
            <a:ext cx="132900" cy="180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8"/>
          <p:cNvSpPr txBox="1"/>
          <p:nvPr/>
        </p:nvSpPr>
        <p:spPr>
          <a:xfrm>
            <a:off x="969750" y="3603625"/>
            <a:ext cx="2508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A31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A31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9" name="Google Shape;69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A31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Expand a Term over a Single Bracket 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76" name="Google Shape;76;p10"/>
          <p:cNvSpPr txBox="1"/>
          <p:nvPr>
            <p:ph idx="1" type="body"/>
          </p:nvPr>
        </p:nvSpPr>
        <p:spPr>
          <a:xfrm>
            <a:off x="458975" y="924806"/>
            <a:ext cx="3891600" cy="34605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1. Rosie has expanded 5(a + 4)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-GB">
                <a:solidFill>
                  <a:srgbClr val="322A7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5(a + 4) ≡ 5 × a + 5 × 4 ≡ 5a + 20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Expand these brackets.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a) 3(2a + 5)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b) 10(3a + 2)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c) 6(3 + 7b)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d) 5(2d – 3x)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77" name="Google Shape;77;p10"/>
          <p:cNvSpPr txBox="1"/>
          <p:nvPr/>
        </p:nvSpPr>
        <p:spPr>
          <a:xfrm>
            <a:off x="4830450" y="924805"/>
            <a:ext cx="3891600" cy="35611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2. Write down an expression for the area of the rectangles in their expanded form.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a)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b)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0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41"/>
                </a:solidFill>
              </a:rPr>
              <a:t>‹#›</a:t>
            </a:fld>
            <a:endParaRPr>
              <a:solidFill>
                <a:srgbClr val="4A3141"/>
              </a:solidFill>
            </a:endParaRPr>
          </a:p>
        </p:txBody>
      </p:sp>
      <p:sp>
        <p:nvSpPr>
          <p:cNvPr id="79" name="Google Shape;79;p10"/>
          <p:cNvSpPr/>
          <p:nvPr/>
        </p:nvSpPr>
        <p:spPr>
          <a:xfrm>
            <a:off x="5263116" y="2052405"/>
            <a:ext cx="2062717" cy="978196"/>
          </a:xfrm>
          <a:prstGeom prst="rect">
            <a:avLst/>
          </a:prstGeom>
          <a:solidFill>
            <a:srgbClr val="DFF1DA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"/>
          <p:cNvSpPr txBox="1"/>
          <p:nvPr/>
        </p:nvSpPr>
        <p:spPr>
          <a:xfrm>
            <a:off x="5263116" y="1753848"/>
            <a:ext cx="206271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3x + 6</a:t>
            </a:r>
            <a:endParaRPr/>
          </a:p>
        </p:txBody>
      </p:sp>
      <p:sp>
        <p:nvSpPr>
          <p:cNvPr id="81" name="Google Shape;81;p10"/>
          <p:cNvSpPr txBox="1"/>
          <p:nvPr/>
        </p:nvSpPr>
        <p:spPr>
          <a:xfrm>
            <a:off x="5043514" y="2377174"/>
            <a:ext cx="21960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sp>
        <p:nvSpPr>
          <p:cNvPr id="82" name="Google Shape;82;p10"/>
          <p:cNvSpPr/>
          <p:nvPr/>
        </p:nvSpPr>
        <p:spPr>
          <a:xfrm>
            <a:off x="5263116" y="3349575"/>
            <a:ext cx="1722475" cy="794741"/>
          </a:xfrm>
          <a:prstGeom prst="rect">
            <a:avLst/>
          </a:prstGeom>
          <a:solidFill>
            <a:srgbClr val="E3E1F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0"/>
          <p:cNvSpPr txBox="1"/>
          <p:nvPr/>
        </p:nvSpPr>
        <p:spPr>
          <a:xfrm>
            <a:off x="5263116" y="4147407"/>
            <a:ext cx="172247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2y </a:t>
            </a:r>
            <a:r>
              <a:rPr b="0" i="0" lang="en-GB" sz="1600" u="none" cap="none" strike="noStrik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─</a:t>
            </a: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1</a:t>
            </a:r>
            <a:endParaRPr/>
          </a:p>
        </p:txBody>
      </p:sp>
      <p:sp>
        <p:nvSpPr>
          <p:cNvPr id="84" name="Google Shape;84;p10"/>
          <p:cNvSpPr txBox="1"/>
          <p:nvPr/>
        </p:nvSpPr>
        <p:spPr>
          <a:xfrm>
            <a:off x="6995470" y="3572549"/>
            <a:ext cx="21960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85" name="Google Shape;85;p10"/>
          <p:cNvSpPr/>
          <p:nvPr/>
        </p:nvSpPr>
        <p:spPr>
          <a:xfrm>
            <a:off x="2284177" y="2143931"/>
            <a:ext cx="4572000" cy="1989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e) 3(5 + 4c)</a:t>
            </a:r>
            <a:endParaRPr/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f) 4(5c – 4)</a:t>
            </a:r>
            <a:endParaRPr/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g) –5(3f + 7)</a:t>
            </a:r>
            <a:endParaRPr/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h) –7(9 – 4g)</a:t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10"/>
          <p:cNvSpPr txBox="1"/>
          <p:nvPr/>
        </p:nvSpPr>
        <p:spPr>
          <a:xfrm>
            <a:off x="7325833" y="2255357"/>
            <a:ext cx="1722475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Area = 12x + 24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Area = 10y - 5</a:t>
            </a:r>
            <a:endParaRPr/>
          </a:p>
        </p:txBody>
      </p:sp>
      <p:sp>
        <p:nvSpPr>
          <p:cNvPr id="87" name="Google Shape;87;p10"/>
          <p:cNvSpPr/>
          <p:nvPr/>
        </p:nvSpPr>
        <p:spPr>
          <a:xfrm>
            <a:off x="767337" y="2396246"/>
            <a:ext cx="1295379" cy="19891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≡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6a + 15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≡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30a + 20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≡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18 + 42b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≡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10d – 15x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0"/>
          <p:cNvSpPr/>
          <p:nvPr/>
        </p:nvSpPr>
        <p:spPr>
          <a:xfrm>
            <a:off x="2675782" y="2396246"/>
            <a:ext cx="1295379" cy="19891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≡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15 + 12 c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≡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20c – 16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≡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-15f – </a:t>
            </a:r>
            <a:r>
              <a:rPr lang="en-GB" sz="16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 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≡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-63 + 28g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Expand a Term over a Single Bracket </a:t>
            </a:r>
            <a:endParaRPr/>
          </a:p>
        </p:txBody>
      </p:sp>
      <p:sp>
        <p:nvSpPr>
          <p:cNvPr id="94" name="Google Shape;94;p11"/>
          <p:cNvSpPr txBox="1"/>
          <p:nvPr>
            <p:ph idx="1" type="body"/>
          </p:nvPr>
        </p:nvSpPr>
        <p:spPr>
          <a:xfrm>
            <a:off x="458974" y="924805"/>
            <a:ext cx="3893569" cy="386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Fill in the blanks to make the statements correct. </a:t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3(        + 5) ≡ 12a + 15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4(3b +         ) ≡ 12b + 16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 7(2b +        ) ≡         + 28a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Expand and simplify the expressions.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5(2h + 7) + 3 ≡ </a:t>
            </a:r>
            <a:r>
              <a:rPr lang="en-GB">
                <a:solidFill>
                  <a:srgbClr val="FF0000"/>
                </a:solidFill>
              </a:rPr>
              <a:t>10h + 38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9(4h – 5) + 2h ≡ </a:t>
            </a:r>
            <a:r>
              <a:rPr lang="en-GB">
                <a:solidFill>
                  <a:srgbClr val="FF0000"/>
                </a:solidFill>
              </a:rPr>
              <a:t>38h – 45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 4(4p + 3) – 7 ≡ </a:t>
            </a:r>
            <a:r>
              <a:rPr lang="en-GB">
                <a:solidFill>
                  <a:srgbClr val="FF0000"/>
                </a:solidFill>
              </a:rPr>
              <a:t>16p + 5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d) -4(2g + 3) + 3g + 2 ≡ </a:t>
            </a:r>
            <a:r>
              <a:rPr lang="en-GB">
                <a:solidFill>
                  <a:srgbClr val="FF0000"/>
                </a:solidFill>
              </a:rPr>
              <a:t>– 5g – 10</a:t>
            </a:r>
            <a:endParaRPr/>
          </a:p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41"/>
                </a:solidFill>
              </a:rPr>
              <a:t>‹#›</a:t>
            </a:fld>
            <a:endParaRPr>
              <a:solidFill>
                <a:srgbClr val="4A3141"/>
              </a:solidFill>
            </a:endParaRPr>
          </a:p>
        </p:txBody>
      </p:sp>
      <p:sp>
        <p:nvSpPr>
          <p:cNvPr id="96" name="Google Shape;96;p11"/>
          <p:cNvSpPr/>
          <p:nvPr/>
        </p:nvSpPr>
        <p:spPr>
          <a:xfrm>
            <a:off x="914402" y="1584787"/>
            <a:ext cx="361507" cy="286542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4C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1"/>
          <p:cNvSpPr/>
          <p:nvPr/>
        </p:nvSpPr>
        <p:spPr>
          <a:xfrm>
            <a:off x="1392173" y="1903987"/>
            <a:ext cx="361507" cy="286542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4C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1"/>
          <p:cNvSpPr/>
          <p:nvPr/>
        </p:nvSpPr>
        <p:spPr>
          <a:xfrm>
            <a:off x="1337766" y="2248972"/>
            <a:ext cx="361507" cy="286542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4C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1"/>
          <p:cNvSpPr/>
          <p:nvPr/>
        </p:nvSpPr>
        <p:spPr>
          <a:xfrm>
            <a:off x="873780" y="1558781"/>
            <a:ext cx="4427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4a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1"/>
          <p:cNvSpPr/>
          <p:nvPr/>
        </p:nvSpPr>
        <p:spPr>
          <a:xfrm>
            <a:off x="1410414" y="1877981"/>
            <a:ext cx="3209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1"/>
          <p:cNvSpPr/>
          <p:nvPr/>
        </p:nvSpPr>
        <p:spPr>
          <a:xfrm>
            <a:off x="2044251" y="2248972"/>
            <a:ext cx="361507" cy="286542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4C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1"/>
          <p:cNvSpPr/>
          <p:nvPr/>
        </p:nvSpPr>
        <p:spPr>
          <a:xfrm>
            <a:off x="1297144" y="2222966"/>
            <a:ext cx="4427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4a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1"/>
          <p:cNvSpPr/>
          <p:nvPr/>
        </p:nvSpPr>
        <p:spPr>
          <a:xfrm>
            <a:off x="1966760" y="2222966"/>
            <a:ext cx="53412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14b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1"/>
          <p:cNvSpPr/>
          <p:nvPr/>
        </p:nvSpPr>
        <p:spPr>
          <a:xfrm>
            <a:off x="5593419" y="1622042"/>
            <a:ext cx="2190307" cy="380907"/>
          </a:xfrm>
          <a:prstGeom prst="rect">
            <a:avLst/>
          </a:prstGeom>
          <a:solidFill>
            <a:srgbClr val="FEEBD3"/>
          </a:solidFill>
          <a:ln cap="flat" cmpd="sng" w="9525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1"/>
          <p:cNvSpPr txBox="1"/>
          <p:nvPr/>
        </p:nvSpPr>
        <p:spPr>
          <a:xfrm>
            <a:off x="4780515" y="924806"/>
            <a:ext cx="3816116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Rosie expands 4(2x – 1)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Here is her working out </a:t>
            </a:r>
            <a:endParaRPr/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1" i="0" sz="400" u="none" cap="none" strike="noStrike">
              <a:solidFill>
                <a:schemeClr val="dk2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1" i="0" lang="en-GB" sz="1600" u="none" cap="none" strike="noStrike">
                <a:solidFill>
                  <a:schemeClr val="dk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4(2x – 1) ≡ 8x − 1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mistake has she made?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Amir is 3 years older than Ben.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Ben is twice the age of Clare.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Clare is 5 years younger than David.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David is </a:t>
            </a:r>
            <a:r>
              <a:rPr b="0" i="1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years old.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Write a simplified expression to represent Amir’s age.</a:t>
            </a:r>
            <a:endParaRPr/>
          </a:p>
        </p:txBody>
      </p:sp>
      <p:sp>
        <p:nvSpPr>
          <p:cNvPr id="106" name="Google Shape;106;p11"/>
          <p:cNvSpPr/>
          <p:nvPr/>
        </p:nvSpPr>
        <p:spPr>
          <a:xfrm>
            <a:off x="4685473" y="2248972"/>
            <a:ext cx="3174267" cy="41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She needs to multiply 4 by -1.</a:t>
            </a:r>
            <a:endParaRPr/>
          </a:p>
        </p:txBody>
      </p:sp>
      <p:sp>
        <p:nvSpPr>
          <p:cNvPr id="107" name="Google Shape;107;p11"/>
          <p:cNvSpPr/>
          <p:nvPr/>
        </p:nvSpPr>
        <p:spPr>
          <a:xfrm>
            <a:off x="7010757" y="4232171"/>
            <a:ext cx="77296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2d – 7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