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7E5C08-2FBC-4063-9439-C2B64FDCC8B2}">
  <a:tblStyle styleId="{D27E5C08-2FBC-4063-9439-C2B64FDCC8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e5b4101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e5b410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6751671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c6751671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c8c3acff_1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c8c3acff_1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67516eb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c67516eb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67516ebf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c67516ebf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453850" y="2876300"/>
            <a:ext cx="17126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chemeClr val="dk2"/>
                </a:solidFill>
              </a:rPr>
              <a:t>Saying what people do and don’t do [1/2]</a:t>
            </a:r>
            <a:endParaRPr sz="5300">
              <a:solidFill>
                <a:schemeClr val="dk2"/>
              </a:solidFill>
            </a:endParaRPr>
          </a:p>
          <a:p>
            <a:pPr indent="-495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-"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infinitive verbs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-"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tense: regular -AR verbs in “I” and “you”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-"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Revisiting negative “no”</a:t>
            </a:r>
            <a:endParaRPr sz="5300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453850" y="834925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Correa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208650" y="1344550"/>
            <a:ext cx="4861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ndo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256175" y="5485725"/>
            <a:ext cx="3000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933825" y="6902250"/>
            <a:ext cx="3000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Century Gothic"/>
                <a:ea typeface="Century Gothic"/>
                <a:cs typeface="Century Gothic"/>
                <a:sym typeface="Century Gothic"/>
              </a:rPr>
              <a:t>[a; an]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7403250" y="6797550"/>
            <a:ext cx="4677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nca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8215650" y="476088"/>
            <a:ext cx="22992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865250" y="8011275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[never]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326750" y="1290400"/>
            <a:ext cx="4541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cho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3933550" y="5485725"/>
            <a:ext cx="3000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gar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3933550" y="7117400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Century Gothic"/>
                <a:ea typeface="Century Gothic"/>
                <a:cs typeface="Century Gothic"/>
                <a:sym typeface="Century Gothic"/>
              </a:rPr>
              <a:t>[place]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1719000" y="447225"/>
            <a:ext cx="7902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/>
              <a:t>La fonética</a:t>
            </a:r>
            <a:br>
              <a:rPr lang="en-GB" sz="3600"/>
            </a:b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7"/>
          <p:cNvGraphicFramePr/>
          <p:nvPr/>
        </p:nvGraphicFramePr>
        <p:xfrm>
          <a:off x="5779450" y="24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{D27E5C08-2FBC-4063-9439-C2B64FDCC8B2}</a:tableStyleId>
              </a:tblPr>
              <a:tblGrid>
                <a:gridCol w="4364675"/>
                <a:gridCol w="4241800"/>
              </a:tblGrid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grupo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Señor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Señora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study / studying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arte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español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Spanish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nglés </a:t>
                      </a:r>
                      <a:endParaRPr sz="2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caminar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walk / walking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mucho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lot (of) / many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luego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afterwards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p17"/>
          <p:cNvSpPr txBox="1"/>
          <p:nvPr/>
        </p:nvSpPr>
        <p:spPr>
          <a:xfrm>
            <a:off x="336800" y="1606296"/>
            <a:ext cx="5078400" cy="50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Montserrat SemiBold"/>
                <a:ea typeface="Montserrat SemiBold"/>
                <a:cs typeface="Montserrat SemiBold"/>
                <a:sym typeface="Montserrat SemiBold"/>
              </a:rPr>
              <a:t>¿Está bien? (Is that ok?)</a:t>
            </a:r>
            <a:endParaRPr sz="5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Montserrat SemiBold"/>
                <a:ea typeface="Montserrat SemiBold"/>
                <a:cs typeface="Montserrat SemiBold"/>
                <a:sym typeface="Montserrat SemiBold"/>
              </a:rPr>
              <a:t>Está bien. </a:t>
            </a:r>
            <a:endParaRPr sz="5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Montserrat SemiBold"/>
                <a:ea typeface="Montserrat SemiBold"/>
                <a:cs typeface="Montserrat SemiBold"/>
                <a:sym typeface="Montserrat SemiBold"/>
              </a:rPr>
              <a:t>(It is ok.)</a:t>
            </a:r>
            <a:endParaRPr sz="5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16100" y="3541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-ar verbs: 1</a:t>
            </a:r>
            <a:r>
              <a:rPr baseline="30000" lang="en-GB"/>
              <a:t>st </a:t>
            </a:r>
            <a:r>
              <a:rPr lang="en-GB"/>
              <a:t>and 2</a:t>
            </a:r>
            <a:r>
              <a:rPr baseline="30000" lang="en-GB"/>
              <a:t>nd</a:t>
            </a:r>
            <a:r>
              <a:rPr lang="en-GB"/>
              <a:t> person singular (I / you forms)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755555" y="3796324"/>
            <a:ext cx="500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inglés.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068433" y="3798396"/>
            <a:ext cx="429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entury Gothic"/>
              <a:buNone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study English.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64512" y="2412796"/>
            <a:ext cx="343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64499" y="2368850"/>
            <a:ext cx="1527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69650" y="3025100"/>
            <a:ext cx="406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inglés.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80651" y="3082588"/>
            <a:ext cx="976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entury Gothic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to study/ studying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English.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9350" y="4817525"/>
            <a:ext cx="14952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‘I’ with –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verbs, remove –ar and add 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–o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79342" y="58769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902958" y="5909909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3413555" y="62476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0" name="Google Shape;120;p18"/>
          <p:cNvSpPr txBox="1"/>
          <p:nvPr/>
        </p:nvSpPr>
        <p:spPr>
          <a:xfrm>
            <a:off x="755542" y="6638976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902958" y="667198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>
            <a:off x="3489755" y="700977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4294967295" type="body"/>
          </p:nvPr>
        </p:nvSpPr>
        <p:spPr>
          <a:xfrm>
            <a:off x="2104400" y="3180875"/>
            <a:ext cx="5170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rgbClr val="000000"/>
                </a:solidFill>
              </a:rPr>
              <a:t>	</a:t>
            </a:r>
            <a:endParaRPr b="1" sz="3600">
              <a:solidFill>
                <a:srgbClr val="000000"/>
              </a:solidFill>
            </a:endParaRPr>
          </a:p>
        </p:txBody>
      </p:sp>
      <p:sp>
        <p:nvSpPr>
          <p:cNvPr id="128" name="Google Shape;128;p19"/>
          <p:cNvSpPr txBox="1"/>
          <p:nvPr>
            <p:ph idx="4294967295" type="subTitle"/>
          </p:nvPr>
        </p:nvSpPr>
        <p:spPr>
          <a:xfrm>
            <a:off x="9080325" y="2221813"/>
            <a:ext cx="3280200" cy="90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 you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>
            <p:ph idx="4294967295" type="body"/>
          </p:nvPr>
        </p:nvSpPr>
        <p:spPr>
          <a:xfrm>
            <a:off x="7967000" y="3202388"/>
            <a:ext cx="517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-as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2901400" y="4019825"/>
            <a:ext cx="4243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Estudi</a:t>
            </a:r>
            <a:r>
              <a:rPr b="1" lang="en-GB" sz="3500">
                <a:solidFill>
                  <a:srgbClr val="000000"/>
                </a:solidFill>
              </a:rPr>
              <a:t>o</a:t>
            </a:r>
            <a:r>
              <a:rPr lang="en-GB" sz="3500">
                <a:solidFill>
                  <a:srgbClr val="000000"/>
                </a:solidFill>
              </a:rPr>
              <a:t> Español.	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31" name="Google Shape;131;p19"/>
          <p:cNvSpPr txBox="1"/>
          <p:nvPr>
            <p:ph idx="4294967295" type="subTitle"/>
          </p:nvPr>
        </p:nvSpPr>
        <p:spPr>
          <a:xfrm>
            <a:off x="3049700" y="2221825"/>
            <a:ext cx="3280200" cy="90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I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986450" y="4819563"/>
            <a:ext cx="4073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 study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Spanish.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8881394" y="3871925"/>
            <a:ext cx="4763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Estudi</a:t>
            </a:r>
            <a:r>
              <a:rPr b="1" lang="en-GB" sz="3500">
                <a:solidFill>
                  <a:srgbClr val="000000"/>
                </a:solidFill>
              </a:rPr>
              <a:t>a</a:t>
            </a:r>
            <a:r>
              <a:rPr b="1" lang="en-GB" sz="3500">
                <a:solidFill>
                  <a:srgbClr val="000000"/>
                </a:solidFill>
              </a:rPr>
              <a:t>s</a:t>
            </a:r>
            <a:r>
              <a:rPr lang="en-GB" sz="3500">
                <a:solidFill>
                  <a:srgbClr val="000000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Español</a:t>
            </a:r>
            <a:r>
              <a:rPr lang="en-GB" sz="3500">
                <a:solidFill>
                  <a:srgbClr val="000000"/>
                </a:solidFill>
              </a:rPr>
              <a:t>.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8820000" y="4758625"/>
            <a:ext cx="44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study Spanish.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113600" y="3202400"/>
            <a:ext cx="3000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-ar verbs: 1</a:t>
            </a:r>
            <a:r>
              <a:rPr baseline="30000" lang="en-GB"/>
              <a:t>st </a:t>
            </a:r>
            <a:r>
              <a:rPr lang="en-GB"/>
              <a:t>and 2</a:t>
            </a:r>
            <a:r>
              <a:rPr baseline="30000" lang="en-GB"/>
              <a:t>nd</a:t>
            </a:r>
            <a:r>
              <a:rPr lang="en-GB"/>
              <a:t> person singular (I / you forms)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163175" y="5645325"/>
            <a:ext cx="159738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mean ‘you’ with an –ar verb, remove –ar and add –as to the stem.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11725100" y="5684800"/>
            <a:ext cx="791100" cy="5232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440217" y="643675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587633" y="64697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3174430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2" name="Google Shape;142;p19"/>
          <p:cNvSpPr txBox="1"/>
          <p:nvPr/>
        </p:nvSpPr>
        <p:spPr>
          <a:xfrm>
            <a:off x="440217" y="71988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5587633" y="72448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4" name="Google Shape;144;p19"/>
          <p:cNvCxnSpPr/>
          <p:nvPr/>
        </p:nvCxnSpPr>
        <p:spPr>
          <a:xfrm>
            <a:off x="3174430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p19"/>
          <p:cNvSpPr txBox="1"/>
          <p:nvPr/>
        </p:nvSpPr>
        <p:spPr>
          <a:xfrm>
            <a:off x="10534254" y="6455450"/>
            <a:ext cx="28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" name="Google Shape;146;p19"/>
          <p:cNvCxnSpPr/>
          <p:nvPr/>
        </p:nvCxnSpPr>
        <p:spPr>
          <a:xfrm>
            <a:off x="8023655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7" name="Google Shape;147;p19"/>
          <p:cNvSpPr txBox="1"/>
          <p:nvPr/>
        </p:nvSpPr>
        <p:spPr>
          <a:xfrm>
            <a:off x="10534253" y="7226088"/>
            <a:ext cx="32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8057305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-256760" l="30899" r="-30900" t="256760"/>
          <a:stretch/>
        </p:blipFill>
        <p:spPr>
          <a:xfrm>
            <a:off x="5843588" y="4481513"/>
            <a:ext cx="660082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933300" y="260575"/>
            <a:ext cx="15773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Using the negative ‘no’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20775" y="1584475"/>
            <a:ext cx="1766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In Spanish, to say how people are or </a:t>
            </a:r>
            <a:r>
              <a:rPr i="1" lang="en-GB" sz="3300">
                <a:latin typeface="Montserrat"/>
                <a:ea typeface="Montserrat"/>
                <a:cs typeface="Montserrat"/>
                <a:sym typeface="Montserrat"/>
              </a:rPr>
              <a:t>are not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, we put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________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before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makes a negative.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20775" y="2876300"/>
            <a:ext cx="3000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Example :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20775" y="3715225"/>
            <a:ext cx="43308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Hablo español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___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hablo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español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418850" y="3426000"/>
            <a:ext cx="51825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___  speak Spanish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speak Spanish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68575" y="5480525"/>
            <a:ext cx="125928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works for any verb and any person (e.g., I, you).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20775" y="6574325"/>
            <a:ext cx="43308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_________  chino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estudias chino.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5206350" y="6369875"/>
            <a:ext cx="722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study Chinese.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________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study Chinese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1100" y="8839200"/>
            <a:ext cx="1198100" cy="11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11858625" y="1439850"/>
            <a:ext cx="13146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‘no’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20775" y="4178413"/>
            <a:ext cx="13146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o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5676025" y="3426000"/>
            <a:ext cx="7659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620775" y="6369875"/>
            <a:ext cx="22101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Estudias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6286500" y="6856475"/>
            <a:ext cx="22101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idx="4294967295" type="body"/>
          </p:nvPr>
        </p:nvSpPr>
        <p:spPr>
          <a:xfrm>
            <a:off x="2104400" y="3180875"/>
            <a:ext cx="5170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rgbClr val="000000"/>
                </a:solidFill>
              </a:rPr>
              <a:t>	</a:t>
            </a:r>
            <a:endParaRPr b="1" sz="3600">
              <a:solidFill>
                <a:srgbClr val="000000"/>
              </a:solidFill>
            </a:endParaRPr>
          </a:p>
        </p:txBody>
      </p:sp>
      <p:sp>
        <p:nvSpPr>
          <p:cNvPr id="173" name="Google Shape;173;p21"/>
          <p:cNvSpPr txBox="1"/>
          <p:nvPr>
            <p:ph idx="4294967295" type="subTitle"/>
          </p:nvPr>
        </p:nvSpPr>
        <p:spPr>
          <a:xfrm>
            <a:off x="11026350" y="2559313"/>
            <a:ext cx="3280200" cy="90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 you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>
            <p:ph idx="4294967295" type="body"/>
          </p:nvPr>
        </p:nvSpPr>
        <p:spPr>
          <a:xfrm>
            <a:off x="10081050" y="3465925"/>
            <a:ext cx="517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______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2901400" y="4189588"/>
            <a:ext cx="4243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Estudi</a:t>
            </a:r>
            <a:r>
              <a:rPr b="1" lang="en-GB" sz="3500">
                <a:solidFill>
                  <a:srgbClr val="000000"/>
                </a:solidFill>
              </a:rPr>
              <a:t>o</a:t>
            </a:r>
            <a:r>
              <a:rPr lang="en-GB" sz="3500">
                <a:solidFill>
                  <a:srgbClr val="000000"/>
                </a:solidFill>
              </a:rPr>
              <a:t> Español.	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76" name="Google Shape;176;p21"/>
          <p:cNvSpPr txBox="1"/>
          <p:nvPr>
            <p:ph idx="4294967295" type="subTitle"/>
          </p:nvPr>
        </p:nvSpPr>
        <p:spPr>
          <a:xfrm>
            <a:off x="3049700" y="2561350"/>
            <a:ext cx="3280200" cy="90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I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753850" y="4911550"/>
            <a:ext cx="5871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_____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study Spanish.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0734519" y="4188575"/>
            <a:ext cx="4763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Estudi</a:t>
            </a:r>
            <a:r>
              <a:rPr b="1" lang="en-GB" sz="3500">
                <a:solidFill>
                  <a:srgbClr val="000000"/>
                </a:solidFill>
              </a:rPr>
              <a:t>____</a:t>
            </a:r>
            <a:r>
              <a:rPr lang="en-GB" sz="3500">
                <a:solidFill>
                  <a:srgbClr val="000000"/>
                </a:solidFill>
              </a:rPr>
              <a:t> Español.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0734525" y="4846050"/>
            <a:ext cx="44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You study Spanish.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3189800" y="3273625"/>
            <a:ext cx="3000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_____</a:t>
            </a:r>
            <a:endParaRPr/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-ar verbs: 1</a:t>
            </a:r>
            <a:r>
              <a:rPr baseline="30000" lang="en-GB"/>
              <a:t>st </a:t>
            </a:r>
            <a:r>
              <a:rPr lang="en-GB"/>
              <a:t>and 2</a:t>
            </a:r>
            <a:r>
              <a:rPr baseline="30000" lang="en-GB"/>
              <a:t>nd</a:t>
            </a:r>
            <a:r>
              <a:rPr lang="en-GB"/>
              <a:t> person singular (I / you forms)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416100" y="5773288"/>
            <a:ext cx="159738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mean ‘you’ with an –ar verb, remove –ar and add _____  to the stem.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440217" y="643675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5587633" y="64697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5" name="Google Shape;185;p21"/>
          <p:cNvCxnSpPr/>
          <p:nvPr/>
        </p:nvCxnSpPr>
        <p:spPr>
          <a:xfrm>
            <a:off x="3174430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21"/>
          <p:cNvSpPr txBox="1"/>
          <p:nvPr/>
        </p:nvSpPr>
        <p:spPr>
          <a:xfrm>
            <a:off x="440217" y="7198801"/>
            <a:ext cx="460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5587633" y="7244834"/>
            <a:ext cx="568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___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" name="Google Shape;188;p21"/>
          <p:cNvCxnSpPr/>
          <p:nvPr/>
        </p:nvCxnSpPr>
        <p:spPr>
          <a:xfrm>
            <a:off x="3174430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9" name="Google Shape;189;p21"/>
          <p:cNvSpPr txBox="1"/>
          <p:nvPr/>
        </p:nvSpPr>
        <p:spPr>
          <a:xfrm>
            <a:off x="10534254" y="6455450"/>
            <a:ext cx="281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estudi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0" name="Google Shape;190;p21"/>
          <p:cNvCxnSpPr/>
          <p:nvPr/>
        </p:nvCxnSpPr>
        <p:spPr>
          <a:xfrm>
            <a:off x="8023655" y="6807524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1" name="Google Shape;191;p21"/>
          <p:cNvSpPr txBox="1"/>
          <p:nvPr/>
        </p:nvSpPr>
        <p:spPr>
          <a:xfrm>
            <a:off x="10534253" y="7226088"/>
            <a:ext cx="32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camin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2" name="Google Shape;192;p21"/>
          <p:cNvCxnSpPr/>
          <p:nvPr/>
        </p:nvCxnSpPr>
        <p:spPr>
          <a:xfrm>
            <a:off x="8057305" y="7569599"/>
            <a:ext cx="15927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3" name="Google Shape;193;p21"/>
          <p:cNvSpPr txBox="1"/>
          <p:nvPr/>
        </p:nvSpPr>
        <p:spPr>
          <a:xfrm>
            <a:off x="673625" y="1714675"/>
            <a:ext cx="14952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To mean ‘I’ with –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verbs, remove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______ 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______</a:t>
            </a:r>
            <a:r>
              <a:rPr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8658300" y="160210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–ar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2180750" y="1507613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–o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4204100" y="3273625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–o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2180750" y="32366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–as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2427800" y="48950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2180750" y="40413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1961675" y="56507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1930000" y="70933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7052250" y="7139363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2089825" y="7049250"/>
            <a:ext cx="971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