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10287000" cx="18288000"/>
  <p:notesSz cx="6858000" cy="9144000"/>
  <p:embeddedFontLst>
    <p:embeddedFont>
      <p:font typeface="Montserrat SemiBold"/>
      <p:regular r:id="rId22"/>
      <p:bold r:id="rId23"/>
      <p:italic r:id="rId24"/>
      <p:boldItalic r:id="rId25"/>
    </p:embeddedFont>
    <p:embeddedFont>
      <p:font typeface="Montserrat"/>
      <p:regular r:id="rId26"/>
      <p:bold r:id="rId27"/>
      <p:italic r:id="rId28"/>
      <p:boldItalic r:id="rId29"/>
    </p:embeddedFont>
    <p:embeddedFont>
      <p:font typeface="Montserrat Medium"/>
      <p:regular r:id="rId30"/>
      <p:bold r:id="rId31"/>
      <p:italic r:id="rId32"/>
      <p:boldItalic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MontserratSemiBold-regular.fntdata"/><Relationship Id="rId21" Type="http://schemas.openxmlformats.org/officeDocument/2006/relationships/slide" Target="slides/slide17.xml"/><Relationship Id="rId24" Type="http://schemas.openxmlformats.org/officeDocument/2006/relationships/font" Target="fonts/MontserratSemiBold-italic.fntdata"/><Relationship Id="rId23" Type="http://schemas.openxmlformats.org/officeDocument/2006/relationships/font" Target="fonts/MontserratSemiBo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Montserrat-regular.fntdata"/><Relationship Id="rId25" Type="http://schemas.openxmlformats.org/officeDocument/2006/relationships/font" Target="fonts/MontserratSemiBold-boldItalic.fntdata"/><Relationship Id="rId28" Type="http://schemas.openxmlformats.org/officeDocument/2006/relationships/font" Target="fonts/Montserrat-italic.fntdata"/><Relationship Id="rId27" Type="http://schemas.openxmlformats.org/officeDocument/2006/relationships/font" Target="fonts/Montserrat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MontserratMedium-bold.fntdata"/><Relationship Id="rId30" Type="http://schemas.openxmlformats.org/officeDocument/2006/relationships/font" Target="fonts/MontserratMedium-regular.fntdata"/><Relationship Id="rId11" Type="http://schemas.openxmlformats.org/officeDocument/2006/relationships/slide" Target="slides/slide7.xml"/><Relationship Id="rId33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32" Type="http://schemas.openxmlformats.org/officeDocument/2006/relationships/font" Target="fonts/MontserratMedium-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bf93c929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bf93c929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8bf93c9298_0_3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8bf93c9298_0_3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8bf93c9298_0_3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8bf93c9298_0_3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8bf93c9298_0_3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8bf93c9298_0_3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8bf93c9298_0_3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8bf93c9298_0_3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8bf93c9298_0_3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8bf93c9298_0_3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8bf93c9298_0_3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8bf93c9298_0_3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8c2eb5e05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8c2eb5e05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8c2eb5e056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8c2eb5e056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bf93c9298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bf93c9298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bf93c9298_0_1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bf93c9298_0_1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bf93c9298_0_1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bf93c9298_0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8bf93c9298_0_3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8bf93c9298_0_3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8bf93c9298_0_3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8bf93c9298_0_3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bf93c9298_0_2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8bf93c9298_0_2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8bf93c9298_0_2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8bf93c9298_0_2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8bf93c9298_0_2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8bf93c9298_0_2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Reactivity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6 - Acids and Metal Oxides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Chemistry - Key Stage 3 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Fenner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6" name="Google Shape;146;p23"/>
          <p:cNvSpPr txBox="1"/>
          <p:nvPr/>
        </p:nvSpPr>
        <p:spPr>
          <a:xfrm>
            <a:off x="917950" y="890050"/>
            <a:ext cx="99417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Independent Practice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7" name="Google Shape;147;p23"/>
          <p:cNvSpPr txBox="1"/>
          <p:nvPr/>
        </p:nvSpPr>
        <p:spPr>
          <a:xfrm>
            <a:off x="592450" y="2331725"/>
            <a:ext cx="14538900" cy="476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Magnesium oxide + sulfuric acid → _______________ + water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Iron oxide + ________________ → iron nitrate + water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_____________ + hydrochloric acid → sodium chloride + water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Calcium oxide + nitric acid → ____________ + __________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____________ + _____________ → lithium chloride + water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3" name="Google Shape;153;p24"/>
          <p:cNvSpPr txBox="1"/>
          <p:nvPr/>
        </p:nvSpPr>
        <p:spPr>
          <a:xfrm>
            <a:off x="917950" y="890050"/>
            <a:ext cx="99417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Independent Practice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4" name="Google Shape;154;p24"/>
          <p:cNvSpPr txBox="1"/>
          <p:nvPr/>
        </p:nvSpPr>
        <p:spPr>
          <a:xfrm>
            <a:off x="592450" y="2331725"/>
            <a:ext cx="14538900" cy="476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Magnesium oxide + sulfuric acid → </a:t>
            </a:r>
            <a:r>
              <a:rPr b="1" lang="en-GB" sz="3200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magnesium sulfate</a:t>
            </a: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 + water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Iron oxide + </a:t>
            </a:r>
            <a:r>
              <a:rPr b="1" lang="en-GB" sz="3200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nitric acid</a:t>
            </a: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 → iron nitrate + water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b="1" lang="en-GB" sz="3200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Sodium oxide</a:t>
            </a: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 + hydrochloric acid → sodium chloride + water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Calcium oxide + nitric acid → </a:t>
            </a:r>
            <a:r>
              <a:rPr b="1" lang="en-GB" sz="3200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calcium nitrate </a:t>
            </a: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+ </a:t>
            </a:r>
            <a:r>
              <a:rPr b="1" lang="en-GB" sz="3200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water </a:t>
            </a:r>
            <a:endParaRPr b="1" sz="3200">
              <a:solidFill>
                <a:schemeClr val="accent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b="1" lang="en-GB" sz="3200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Lithium oxide</a:t>
            </a: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 + </a:t>
            </a:r>
            <a:r>
              <a:rPr b="1" lang="en-GB" sz="3200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hydrochloric acid</a:t>
            </a: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 → lithium chloride + water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60" name="Google Shape;160;p25"/>
          <p:cNvSpPr txBox="1"/>
          <p:nvPr/>
        </p:nvSpPr>
        <p:spPr>
          <a:xfrm>
            <a:off x="995375" y="2667375"/>
            <a:ext cx="101586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Metal oxide</a:t>
            </a: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 + </a:t>
            </a:r>
            <a:r>
              <a:rPr b="1" lang="en-GB" sz="44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acid </a:t>
            </a: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→ </a:t>
            </a:r>
            <a:r>
              <a:rPr b="1" lang="en-GB" sz="44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salt </a:t>
            </a: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+ </a:t>
            </a:r>
            <a:r>
              <a:rPr b="1"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water</a:t>
            </a:r>
            <a:endParaRPr b="1" sz="4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1" name="Google Shape;161;p25"/>
          <p:cNvSpPr txBox="1"/>
          <p:nvPr/>
        </p:nvSpPr>
        <p:spPr>
          <a:xfrm>
            <a:off x="1046825" y="798575"/>
            <a:ext cx="101070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Metal </a:t>
            </a: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+ </a:t>
            </a:r>
            <a:r>
              <a:rPr b="1" lang="en-GB" sz="44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acid </a:t>
            </a: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→ </a:t>
            </a:r>
            <a:r>
              <a:rPr b="1" lang="en-GB" sz="44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salt </a:t>
            </a: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+ </a:t>
            </a:r>
            <a:r>
              <a:rPr b="1"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hydrogen </a:t>
            </a:r>
            <a:endParaRPr b="1" sz="4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2" name="Google Shape;162;p25"/>
          <p:cNvSpPr txBox="1"/>
          <p:nvPr/>
        </p:nvSpPr>
        <p:spPr>
          <a:xfrm>
            <a:off x="1136975" y="4663450"/>
            <a:ext cx="9875400" cy="115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Give 2 similarities between these two general equations.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68" name="Google Shape;168;p26"/>
          <p:cNvSpPr txBox="1"/>
          <p:nvPr/>
        </p:nvSpPr>
        <p:spPr>
          <a:xfrm>
            <a:off x="995375" y="2667375"/>
            <a:ext cx="101586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Metal oxide</a:t>
            </a: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 + </a:t>
            </a:r>
            <a:r>
              <a:rPr b="1" lang="en-GB" sz="44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acid </a:t>
            </a: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→ </a:t>
            </a:r>
            <a:r>
              <a:rPr b="1" lang="en-GB" sz="44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salt </a:t>
            </a: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+ </a:t>
            </a:r>
            <a:r>
              <a:rPr b="1"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water</a:t>
            </a:r>
            <a:endParaRPr b="1" sz="4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9" name="Google Shape;169;p26"/>
          <p:cNvSpPr txBox="1"/>
          <p:nvPr/>
        </p:nvSpPr>
        <p:spPr>
          <a:xfrm>
            <a:off x="1046825" y="798575"/>
            <a:ext cx="101070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Metal </a:t>
            </a: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+ </a:t>
            </a:r>
            <a:r>
              <a:rPr b="1" lang="en-GB" sz="44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acid </a:t>
            </a: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→ </a:t>
            </a:r>
            <a:r>
              <a:rPr b="1" lang="en-GB" sz="44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salt </a:t>
            </a: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+ </a:t>
            </a:r>
            <a:r>
              <a:rPr b="1"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hydrogen </a:t>
            </a:r>
            <a:endParaRPr b="1" sz="4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0" name="Google Shape;170;p26"/>
          <p:cNvSpPr txBox="1"/>
          <p:nvPr/>
        </p:nvSpPr>
        <p:spPr>
          <a:xfrm>
            <a:off x="1136975" y="4663450"/>
            <a:ext cx="9875400" cy="115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Give 2 differences between these two general equations.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6" name="Google Shape;176;p27"/>
          <p:cNvSpPr txBox="1"/>
          <p:nvPr/>
        </p:nvSpPr>
        <p:spPr>
          <a:xfrm>
            <a:off x="1003925" y="908675"/>
            <a:ext cx="9875400" cy="115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Independent Practice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7" name="Google Shape;177;p27"/>
          <p:cNvSpPr txBox="1"/>
          <p:nvPr/>
        </p:nvSpPr>
        <p:spPr>
          <a:xfrm>
            <a:off x="917950" y="2554600"/>
            <a:ext cx="10732800" cy="529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Sodium + hydrochloric acid →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 Sodium oxide + hydrochloric acid →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Highlight the similarities between these two equations in one colour.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Highlight the differences between these two equations in another colour.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3" name="Google Shape;183;p28"/>
          <p:cNvSpPr txBox="1"/>
          <p:nvPr/>
        </p:nvSpPr>
        <p:spPr>
          <a:xfrm>
            <a:off x="1003925" y="908675"/>
            <a:ext cx="9875400" cy="115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Independent Practice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4" name="Google Shape;184;p28"/>
          <p:cNvSpPr txBox="1"/>
          <p:nvPr/>
        </p:nvSpPr>
        <p:spPr>
          <a:xfrm>
            <a:off x="917950" y="2554600"/>
            <a:ext cx="12550500" cy="529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b="1" lang="en-GB" sz="3200">
                <a:highlight>
                  <a:schemeClr val="accent2"/>
                </a:highlight>
                <a:latin typeface="Montserrat"/>
                <a:ea typeface="Montserrat"/>
                <a:cs typeface="Montserrat"/>
                <a:sym typeface="Montserrat"/>
              </a:rPr>
              <a:t>Sodium </a:t>
            </a: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+ </a:t>
            </a:r>
            <a:r>
              <a:rPr b="1" lang="en-GB" sz="3200">
                <a:highlight>
                  <a:schemeClr val="accent4"/>
                </a:highlight>
                <a:latin typeface="Montserrat"/>
                <a:ea typeface="Montserrat"/>
                <a:cs typeface="Montserrat"/>
                <a:sym typeface="Montserrat"/>
              </a:rPr>
              <a:t>nitric acid</a:t>
            </a: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 → </a:t>
            </a:r>
            <a:r>
              <a:rPr b="1" lang="en-GB" sz="3200">
                <a:highlight>
                  <a:schemeClr val="accent4"/>
                </a:highlight>
                <a:latin typeface="Montserrat"/>
                <a:ea typeface="Montserrat"/>
                <a:cs typeface="Montserrat"/>
                <a:sym typeface="Montserrat"/>
              </a:rPr>
              <a:t>sodium nitrate</a:t>
            </a: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 + </a:t>
            </a:r>
            <a:r>
              <a:rPr b="1" lang="en-GB" sz="3200">
                <a:highlight>
                  <a:schemeClr val="accent2"/>
                </a:highlight>
                <a:latin typeface="Montserrat"/>
                <a:ea typeface="Montserrat"/>
                <a:cs typeface="Montserrat"/>
                <a:sym typeface="Montserrat"/>
              </a:rPr>
              <a:t>hydrogen</a:t>
            </a:r>
            <a:endParaRPr b="1" sz="3200">
              <a:highlight>
                <a:schemeClr val="accent2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en-GB" sz="3200">
                <a:highlight>
                  <a:schemeClr val="accent2"/>
                </a:highlight>
                <a:latin typeface="Montserrat"/>
                <a:ea typeface="Montserrat"/>
                <a:cs typeface="Montserrat"/>
                <a:sym typeface="Montserrat"/>
              </a:rPr>
              <a:t>Sodium oxide</a:t>
            </a: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 + </a:t>
            </a:r>
            <a:r>
              <a:rPr b="1" lang="en-GB" sz="3200">
                <a:highlight>
                  <a:schemeClr val="accent4"/>
                </a:highlight>
                <a:latin typeface="Montserrat"/>
                <a:ea typeface="Montserrat"/>
                <a:cs typeface="Montserrat"/>
                <a:sym typeface="Montserrat"/>
              </a:rPr>
              <a:t>nitric acid</a:t>
            </a: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 → </a:t>
            </a:r>
            <a:r>
              <a:rPr b="1" lang="en-GB" sz="3200">
                <a:highlight>
                  <a:schemeClr val="accent4"/>
                </a:highlight>
                <a:latin typeface="Montserrat"/>
                <a:ea typeface="Montserrat"/>
                <a:cs typeface="Montserrat"/>
                <a:sym typeface="Montserrat"/>
              </a:rPr>
              <a:t>sodium nitrate</a:t>
            </a: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 + </a:t>
            </a:r>
            <a:r>
              <a:rPr b="1" lang="en-GB" sz="3200">
                <a:highlight>
                  <a:schemeClr val="accent2"/>
                </a:highlight>
                <a:latin typeface="Montserrat"/>
                <a:ea typeface="Montserrat"/>
                <a:cs typeface="Montserrat"/>
                <a:sym typeface="Montserrat"/>
              </a:rPr>
              <a:t>water</a:t>
            </a:r>
            <a:endParaRPr b="1" sz="3200">
              <a:highlight>
                <a:schemeClr val="accent2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Similarities are highlighted in purple above.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Differences are highlighted in blue above.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0" name="Google Shape;190;p29"/>
          <p:cNvSpPr txBox="1"/>
          <p:nvPr/>
        </p:nvSpPr>
        <p:spPr>
          <a:xfrm>
            <a:off x="1166025" y="828475"/>
            <a:ext cx="99417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Further Independent Practice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1" name="Google Shape;191;p29"/>
          <p:cNvSpPr txBox="1"/>
          <p:nvPr/>
        </p:nvSpPr>
        <p:spPr>
          <a:xfrm>
            <a:off x="592450" y="2331725"/>
            <a:ext cx="14538900" cy="476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Lithium oxide + sulfuric acid →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Iron + nitric acid → 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Beryllium + hydrochloric acid →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Silver oxide + nitric acid →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Potassium oxide + hydrochloric acid →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Zinc + sulfuric acid →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7" name="Google Shape;197;p30"/>
          <p:cNvSpPr txBox="1"/>
          <p:nvPr/>
        </p:nvSpPr>
        <p:spPr>
          <a:xfrm>
            <a:off x="1166025" y="828475"/>
            <a:ext cx="99417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Further Independent Practice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8" name="Google Shape;198;p30"/>
          <p:cNvSpPr txBox="1"/>
          <p:nvPr/>
        </p:nvSpPr>
        <p:spPr>
          <a:xfrm>
            <a:off x="592450" y="2331725"/>
            <a:ext cx="14538900" cy="58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Lithium oxide + sulfuric acid → </a:t>
            </a:r>
            <a:r>
              <a:rPr lang="en-GB" sz="32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lithium sulfate + water</a:t>
            </a:r>
            <a:endParaRPr sz="3200">
              <a:solidFill>
                <a:schemeClr val="accent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Iron + nitric acid →  </a:t>
            </a:r>
            <a:r>
              <a:rPr lang="en-GB" sz="32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iron nitrate + hydrogen</a:t>
            </a:r>
            <a:endParaRPr sz="3200">
              <a:solidFill>
                <a:schemeClr val="accent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Beryllium + hydrochloric acid → </a:t>
            </a:r>
            <a:r>
              <a:rPr lang="en-GB" sz="32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beryllium chloride + hydrogen</a:t>
            </a:r>
            <a:endParaRPr sz="3200">
              <a:solidFill>
                <a:schemeClr val="accent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Silver oxide + nitric acid → </a:t>
            </a:r>
            <a:r>
              <a:rPr lang="en-GB" sz="32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silver nitrate + water</a:t>
            </a:r>
            <a:endParaRPr sz="3200">
              <a:solidFill>
                <a:schemeClr val="accent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Potassium oxide + hydrochloric acid → </a:t>
            </a:r>
            <a:r>
              <a:rPr lang="en-GB" sz="32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potassium chloride + water</a:t>
            </a:r>
            <a:endParaRPr sz="3200">
              <a:solidFill>
                <a:schemeClr val="accent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Zinc + sulfuric acid → </a:t>
            </a:r>
            <a:r>
              <a:rPr lang="en-GB" sz="32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zinc sulfate + hydrogen</a:t>
            </a:r>
            <a:endParaRPr sz="3200">
              <a:solidFill>
                <a:schemeClr val="accent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8" name="Google Shape;88;p15"/>
          <p:cNvSpPr txBox="1"/>
          <p:nvPr/>
        </p:nvSpPr>
        <p:spPr>
          <a:xfrm>
            <a:off x="1200525" y="1039650"/>
            <a:ext cx="99417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latin typeface="Montserrat"/>
                <a:ea typeface="Montserrat"/>
                <a:cs typeface="Montserrat"/>
                <a:sym typeface="Montserrat"/>
              </a:rPr>
              <a:t>What state are metal oxides?</a:t>
            </a:r>
            <a:endParaRPr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5"/>
          <p:cNvSpPr txBox="1"/>
          <p:nvPr/>
        </p:nvSpPr>
        <p:spPr>
          <a:xfrm>
            <a:off x="1528475" y="2761600"/>
            <a:ext cx="99417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Solid</a:t>
            </a:r>
            <a:endParaRPr b="1" sz="4400">
              <a:solidFill>
                <a:schemeClr val="accent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5" name="Google Shape;95;p16"/>
          <p:cNvSpPr txBox="1"/>
          <p:nvPr/>
        </p:nvSpPr>
        <p:spPr>
          <a:xfrm>
            <a:off x="1200525" y="1039650"/>
            <a:ext cx="142395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latin typeface="Montserrat"/>
                <a:ea typeface="Montserrat"/>
                <a:cs typeface="Montserrat"/>
                <a:sym typeface="Montserrat"/>
              </a:rPr>
              <a:t>Metal oxides are bases. What is a base?</a:t>
            </a:r>
            <a:endParaRPr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6" name="Google Shape;96;p16"/>
          <p:cNvSpPr txBox="1"/>
          <p:nvPr/>
        </p:nvSpPr>
        <p:spPr>
          <a:xfrm>
            <a:off x="1200525" y="2658050"/>
            <a:ext cx="116160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Bases can dissolve in water to produce an alkali with pH 8-14. </a:t>
            </a:r>
            <a:endParaRPr b="1" sz="4400">
              <a:solidFill>
                <a:schemeClr val="accent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2" name="Google Shape;102;p17"/>
          <p:cNvSpPr txBox="1"/>
          <p:nvPr/>
        </p:nvSpPr>
        <p:spPr>
          <a:xfrm>
            <a:off x="1200525" y="1039650"/>
            <a:ext cx="162591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latin typeface="Montserrat"/>
                <a:ea typeface="Montserrat"/>
                <a:cs typeface="Montserrat"/>
                <a:sym typeface="Montserrat"/>
              </a:rPr>
              <a:t>What element reacts with metal to form metal oxide?</a:t>
            </a:r>
            <a:endParaRPr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3" name="Google Shape;103;p17"/>
          <p:cNvSpPr txBox="1"/>
          <p:nvPr/>
        </p:nvSpPr>
        <p:spPr>
          <a:xfrm>
            <a:off x="1390400" y="2778850"/>
            <a:ext cx="99417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Oxygen</a:t>
            </a:r>
            <a:endParaRPr b="1" sz="4400">
              <a:solidFill>
                <a:schemeClr val="accent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9" name="Google Shape;109;p18"/>
          <p:cNvSpPr txBox="1"/>
          <p:nvPr/>
        </p:nvSpPr>
        <p:spPr>
          <a:xfrm>
            <a:off x="783850" y="818400"/>
            <a:ext cx="14572200" cy="12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"/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Independent Practice </a:t>
            </a:r>
            <a:endParaRPr b="1" i="0" sz="44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0" name="Google Shape;110;p18"/>
          <p:cNvSpPr txBox="1"/>
          <p:nvPr/>
        </p:nvSpPr>
        <p:spPr>
          <a:xfrm>
            <a:off x="783850" y="2091600"/>
            <a:ext cx="9238500" cy="95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is a metal oxide?</a:t>
            </a:r>
            <a:endParaRPr sz="3500">
              <a:solidFill>
                <a:schemeClr val="dk2"/>
              </a:solidFill>
            </a:endParaRPr>
          </a:p>
        </p:txBody>
      </p:sp>
      <p:sp>
        <p:nvSpPr>
          <p:cNvPr id="111" name="Google Shape;111;p18"/>
          <p:cNvSpPr txBox="1"/>
          <p:nvPr/>
        </p:nvSpPr>
        <p:spPr>
          <a:xfrm>
            <a:off x="783850" y="3291825"/>
            <a:ext cx="6735300" cy="34290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Success criteria</a:t>
            </a:r>
            <a:endParaRPr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Char char="-"/>
            </a:pP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Colour</a:t>
            </a:r>
            <a:endParaRPr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Char char="-"/>
            </a:pP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State</a:t>
            </a:r>
            <a:endParaRPr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Char char="-"/>
            </a:pP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pH</a:t>
            </a:r>
            <a:endParaRPr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Char char="-"/>
            </a:pP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do they form?</a:t>
            </a:r>
            <a:endParaRPr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Char char="-"/>
            </a:pP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Example</a:t>
            </a:r>
            <a:endParaRPr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7" name="Google Shape;117;p19"/>
          <p:cNvSpPr txBox="1"/>
          <p:nvPr/>
        </p:nvSpPr>
        <p:spPr>
          <a:xfrm>
            <a:off x="783850" y="818400"/>
            <a:ext cx="14572200" cy="12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"/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Independent Practice </a:t>
            </a:r>
            <a:endParaRPr b="1" i="0" sz="44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8" name="Google Shape;118;p19"/>
          <p:cNvSpPr txBox="1"/>
          <p:nvPr/>
        </p:nvSpPr>
        <p:spPr>
          <a:xfrm>
            <a:off x="783850" y="2091600"/>
            <a:ext cx="9238500" cy="95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is a metal oxide?</a:t>
            </a:r>
            <a:endParaRPr sz="3500">
              <a:solidFill>
                <a:schemeClr val="dk2"/>
              </a:solidFill>
            </a:endParaRPr>
          </a:p>
        </p:txBody>
      </p:sp>
      <p:sp>
        <p:nvSpPr>
          <p:cNvPr id="119" name="Google Shape;119;p19"/>
          <p:cNvSpPr txBox="1"/>
          <p:nvPr/>
        </p:nvSpPr>
        <p:spPr>
          <a:xfrm>
            <a:off x="994400" y="3120375"/>
            <a:ext cx="11016600" cy="34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Char char="-"/>
            </a:pP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Metal oxides are d</a:t>
            </a: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ifferent colours</a:t>
            </a:r>
            <a:endParaRPr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Char char="-"/>
            </a:pP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Metal oxides are solids</a:t>
            </a:r>
            <a:endParaRPr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Char char="-"/>
            </a:pP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They are basic meaning they dissolve in water to form alkali (pH 8-14)</a:t>
            </a:r>
            <a:endParaRPr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Char char="-"/>
            </a:pP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They form when a metal reacts with oxygen</a:t>
            </a:r>
            <a:endParaRPr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Char char="-"/>
            </a:pP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E.g. copper + oxygen → copper oxide</a:t>
            </a:r>
            <a:endParaRPr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5" name="Google Shape;125;p20"/>
          <p:cNvSpPr txBox="1"/>
          <p:nvPr/>
        </p:nvSpPr>
        <p:spPr>
          <a:xfrm>
            <a:off x="993425" y="1039650"/>
            <a:ext cx="165006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Zinc oxide + hydrochloric acid → ________ chloride + water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6" name="Google Shape;126;p20"/>
          <p:cNvSpPr txBox="1"/>
          <p:nvPr/>
        </p:nvSpPr>
        <p:spPr>
          <a:xfrm>
            <a:off x="8599925" y="821000"/>
            <a:ext cx="14400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zinc</a:t>
            </a:r>
            <a:endParaRPr b="1" sz="4400">
              <a:solidFill>
                <a:schemeClr val="accent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2" name="Google Shape;132;p21"/>
          <p:cNvSpPr txBox="1"/>
          <p:nvPr/>
        </p:nvSpPr>
        <p:spPr>
          <a:xfrm>
            <a:off x="993425" y="1039650"/>
            <a:ext cx="165006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Sodium 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oxide + sulfuric acid → sodium ___________ + water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3" name="Google Shape;133;p21"/>
          <p:cNvSpPr txBox="1"/>
          <p:nvPr/>
        </p:nvSpPr>
        <p:spPr>
          <a:xfrm>
            <a:off x="10118725" y="813850"/>
            <a:ext cx="30819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sulfate </a:t>
            </a:r>
            <a:endParaRPr b="1" sz="4400">
              <a:solidFill>
                <a:schemeClr val="accent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9" name="Google Shape;139;p22"/>
          <p:cNvSpPr txBox="1"/>
          <p:nvPr/>
        </p:nvSpPr>
        <p:spPr>
          <a:xfrm>
            <a:off x="993425" y="1039650"/>
            <a:ext cx="165006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Silver 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oxide + nitric acid → silver nitrate  + __________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0" name="Google Shape;140;p22"/>
          <p:cNvSpPr txBox="1"/>
          <p:nvPr/>
        </p:nvSpPr>
        <p:spPr>
          <a:xfrm>
            <a:off x="10652125" y="813850"/>
            <a:ext cx="30819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water </a:t>
            </a:r>
            <a:endParaRPr b="1" sz="4400">
              <a:solidFill>
                <a:schemeClr val="accent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