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10287000" cx="18288000"/>
  <p:notesSz cx="6858000" cy="9144000"/>
  <p:embeddedFontLst>
    <p:embeddedFont>
      <p:font typeface="Montserrat SemiBold"/>
      <p:regular r:id="rId46"/>
      <p:bold r:id="rId47"/>
      <p:italic r:id="rId48"/>
      <p:boldItalic r:id="rId49"/>
    </p:embeddedFont>
    <p:embeddedFont>
      <p:font typeface="Montserrat"/>
      <p:regular r:id="rId50"/>
      <p:bold r:id="rId51"/>
      <p:italic r:id="rId52"/>
      <p:boldItalic r:id="rId53"/>
    </p:embeddedFont>
    <p:embeddedFont>
      <p:font typeface="Montserrat Medium"/>
      <p:regular r:id="rId54"/>
      <p:bold r:id="rId55"/>
      <p:italic r:id="rId56"/>
      <p:boldItalic r:id="rId57"/>
    </p:embeddedFont>
    <p:embeddedFont>
      <p:font typeface="Quicksand"/>
      <p:regular r:id="rId58"/>
      <p:bold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MontserratSemiBold-regular.fntdata"/><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MontserratSemiBold-italic.fntdata"/><Relationship Id="rId47" Type="http://schemas.openxmlformats.org/officeDocument/2006/relationships/font" Target="fonts/MontserratSemiBold-bold.fntdata"/><Relationship Id="rId49" Type="http://schemas.openxmlformats.org/officeDocument/2006/relationships/font" Target="fonts/Montserrat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55" Type="http://schemas.openxmlformats.org/officeDocument/2006/relationships/font" Target="fonts/MontserratMedium-bold.fntdata"/><Relationship Id="rId10" Type="http://schemas.openxmlformats.org/officeDocument/2006/relationships/slide" Target="slides/slide5.xml"/><Relationship Id="rId54" Type="http://schemas.openxmlformats.org/officeDocument/2006/relationships/font" Target="fonts/MontserratMedium-regular.fntdata"/><Relationship Id="rId13" Type="http://schemas.openxmlformats.org/officeDocument/2006/relationships/slide" Target="slides/slide8.xml"/><Relationship Id="rId57" Type="http://schemas.openxmlformats.org/officeDocument/2006/relationships/font" Target="fonts/MontserratMedium-boldItalic.fntdata"/><Relationship Id="rId12" Type="http://schemas.openxmlformats.org/officeDocument/2006/relationships/slide" Target="slides/slide7.xml"/><Relationship Id="rId56" Type="http://schemas.openxmlformats.org/officeDocument/2006/relationships/font" Target="fonts/MontserratMedium-italic.fntdata"/><Relationship Id="rId15" Type="http://schemas.openxmlformats.org/officeDocument/2006/relationships/slide" Target="slides/slide10.xml"/><Relationship Id="rId59" Type="http://schemas.openxmlformats.org/officeDocument/2006/relationships/font" Target="fonts/Quicksand-bold.fntdata"/><Relationship Id="rId14" Type="http://schemas.openxmlformats.org/officeDocument/2006/relationships/slide" Target="slides/slide9.xml"/><Relationship Id="rId58" Type="http://schemas.openxmlformats.org/officeDocument/2006/relationships/font" Target="fonts/Quicksan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c94393a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c94393a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9d055b3a62_2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9d055b3a62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9d055b3a62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9d055b3a62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9d055b3a62_2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9d055b3a62_2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d055b3a62_2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d055b3a62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9d055b3a62_2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9d055b3a62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9d055b3a62_2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9d055b3a62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9d055b3a62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9d055b3a62_2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d055b3a62_2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d055b3a62_2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9d055b3a62_2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9d055b3a62_2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9d055b3a62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9d055b3a62_2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8d766586c1_1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d766586c1_1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9d055b3a62_2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9d055b3a62_2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9d055b3a62_2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9d055b3a62_2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9d055b3a62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9d055b3a62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d055b3a62_2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d055b3a62_2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d055b3a62_2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9d055b3a62_2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9d055b3a62_2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9d055b3a62_2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d055b3a62_2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d055b3a62_2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9d055b3a62_2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9d055b3a62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9d055b3a62_2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9d055b3a62_2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9d055b3a62_2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9d055b3a62_2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a456fe97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a456fe97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9d055b3a62_2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9d055b3a62_2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9d055b3a62_2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9d055b3a62_2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9d055b3a62_2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9d055b3a62_2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9d055b3a62_2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9d055b3a62_2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9d055b3a62_2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9d055b3a62_2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9d055b3a62_2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9d055b3a62_2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9d055b3a62_2_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9d055b3a62_2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9d055b3a62_2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9d055b3a62_2_4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9d055b3a62_2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9d055b3a62_2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9d055b3a62_2_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9d055b3a62_2_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1ba03be2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1ba03be2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9d055b3a62_2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9d055b3a62_2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a1ba03be2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a1ba03be2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9d055b3a62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9d055b3a62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d055b3a62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d055b3a62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d055b3a62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d055b3a62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9d055b3a62_2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9d055b3a62_2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1" name="Shape 81"/>
        <p:cNvGrpSpPr/>
        <p:nvPr/>
      </p:nvGrpSpPr>
      <p:grpSpPr>
        <a:xfrm>
          <a:off x="0" y="0"/>
          <a:ext cx="0" cy="0"/>
          <a:chOff x="0" y="0"/>
          <a:chExt cx="0" cy="0"/>
        </a:xfrm>
      </p:grpSpPr>
      <p:sp>
        <p:nvSpPr>
          <p:cNvPr id="82" name="Google Shape;82;p15"/>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10400"/>
              <a:buNone/>
              <a:defRPr sz="10400">
                <a:solidFill>
                  <a:srgbClr val="000000"/>
                </a:solidFill>
              </a:defRPr>
            </a:lvl2pPr>
            <a:lvl3pPr lvl="2" rtl="0" algn="ctr">
              <a:spcBef>
                <a:spcPts val="0"/>
              </a:spcBef>
              <a:spcAft>
                <a:spcPts val="0"/>
              </a:spcAft>
              <a:buClr>
                <a:srgbClr val="000000"/>
              </a:buClr>
              <a:buSzPts val="10400"/>
              <a:buNone/>
              <a:defRPr sz="10400">
                <a:solidFill>
                  <a:srgbClr val="000000"/>
                </a:solidFill>
              </a:defRPr>
            </a:lvl3pPr>
            <a:lvl4pPr lvl="3" rtl="0" algn="ctr">
              <a:spcBef>
                <a:spcPts val="0"/>
              </a:spcBef>
              <a:spcAft>
                <a:spcPts val="0"/>
              </a:spcAft>
              <a:buClr>
                <a:srgbClr val="000000"/>
              </a:buClr>
              <a:buSzPts val="10400"/>
              <a:buNone/>
              <a:defRPr sz="10400">
                <a:solidFill>
                  <a:srgbClr val="000000"/>
                </a:solidFill>
              </a:defRPr>
            </a:lvl4pPr>
            <a:lvl5pPr lvl="4" rtl="0" algn="ctr">
              <a:spcBef>
                <a:spcPts val="0"/>
              </a:spcBef>
              <a:spcAft>
                <a:spcPts val="0"/>
              </a:spcAft>
              <a:buClr>
                <a:srgbClr val="000000"/>
              </a:buClr>
              <a:buSzPts val="10400"/>
              <a:buNone/>
              <a:defRPr sz="10400">
                <a:solidFill>
                  <a:srgbClr val="000000"/>
                </a:solidFill>
              </a:defRPr>
            </a:lvl5pPr>
            <a:lvl6pPr lvl="5" rtl="0" algn="ctr">
              <a:spcBef>
                <a:spcPts val="0"/>
              </a:spcBef>
              <a:spcAft>
                <a:spcPts val="0"/>
              </a:spcAft>
              <a:buClr>
                <a:srgbClr val="000000"/>
              </a:buClr>
              <a:buSzPts val="10400"/>
              <a:buNone/>
              <a:defRPr sz="10400">
                <a:solidFill>
                  <a:srgbClr val="000000"/>
                </a:solidFill>
              </a:defRPr>
            </a:lvl6pPr>
            <a:lvl7pPr lvl="6" rtl="0" algn="ctr">
              <a:spcBef>
                <a:spcPts val="0"/>
              </a:spcBef>
              <a:spcAft>
                <a:spcPts val="0"/>
              </a:spcAft>
              <a:buClr>
                <a:srgbClr val="000000"/>
              </a:buClr>
              <a:buSzPts val="10400"/>
              <a:buNone/>
              <a:defRPr sz="10400">
                <a:solidFill>
                  <a:srgbClr val="000000"/>
                </a:solidFill>
              </a:defRPr>
            </a:lvl7pPr>
            <a:lvl8pPr lvl="7" rtl="0" algn="ctr">
              <a:spcBef>
                <a:spcPts val="0"/>
              </a:spcBef>
              <a:spcAft>
                <a:spcPts val="0"/>
              </a:spcAft>
              <a:buClr>
                <a:srgbClr val="000000"/>
              </a:buClr>
              <a:buSzPts val="10400"/>
              <a:buNone/>
              <a:defRPr sz="10400">
                <a:solidFill>
                  <a:srgbClr val="000000"/>
                </a:solidFill>
              </a:defRPr>
            </a:lvl8pPr>
            <a:lvl9pPr lvl="8" rtl="0" algn="ctr">
              <a:spcBef>
                <a:spcPts val="0"/>
              </a:spcBef>
              <a:spcAft>
                <a:spcPts val="0"/>
              </a:spcAft>
              <a:buClr>
                <a:srgbClr val="000000"/>
              </a:buClr>
              <a:buSzPts val="10400"/>
              <a:buNone/>
              <a:defRPr sz="10400">
                <a:solidFill>
                  <a:srgbClr val="000000"/>
                </a:solidFill>
              </a:defRPr>
            </a:lvl9pPr>
          </a:lstStyle>
          <a:p/>
        </p:txBody>
      </p:sp>
      <p:sp>
        <p:nvSpPr>
          <p:cNvPr id="83" name="Google Shape;83;p15"/>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3600"/>
              <a:buNone/>
              <a:defRPr sz="3600">
                <a:solidFill>
                  <a:srgbClr val="000000"/>
                </a:solidFill>
              </a:defRPr>
            </a:lvl1pPr>
            <a:lvl2pPr lvl="1" rtl="0" algn="ctr">
              <a:lnSpc>
                <a:spcPct val="100000"/>
              </a:lnSpc>
              <a:spcBef>
                <a:spcPts val="0"/>
              </a:spcBef>
              <a:spcAft>
                <a:spcPts val="0"/>
              </a:spcAft>
              <a:buClr>
                <a:srgbClr val="000000"/>
              </a:buClr>
              <a:buSzPts val="5600"/>
              <a:buNone/>
              <a:defRPr sz="5600">
                <a:solidFill>
                  <a:srgbClr val="000000"/>
                </a:solidFill>
              </a:defRPr>
            </a:lvl2pPr>
            <a:lvl3pPr lvl="2" rtl="0" algn="ctr">
              <a:lnSpc>
                <a:spcPct val="100000"/>
              </a:lnSpc>
              <a:spcBef>
                <a:spcPts val="0"/>
              </a:spcBef>
              <a:spcAft>
                <a:spcPts val="0"/>
              </a:spcAft>
              <a:buClr>
                <a:srgbClr val="000000"/>
              </a:buClr>
              <a:buSzPts val="5600"/>
              <a:buNone/>
              <a:defRPr sz="5600">
                <a:solidFill>
                  <a:srgbClr val="000000"/>
                </a:solidFill>
              </a:defRPr>
            </a:lvl3pPr>
            <a:lvl4pPr lvl="3" rtl="0" algn="ctr">
              <a:lnSpc>
                <a:spcPct val="100000"/>
              </a:lnSpc>
              <a:spcBef>
                <a:spcPts val="0"/>
              </a:spcBef>
              <a:spcAft>
                <a:spcPts val="0"/>
              </a:spcAft>
              <a:buClr>
                <a:srgbClr val="000000"/>
              </a:buClr>
              <a:buSzPts val="5600"/>
              <a:buNone/>
              <a:defRPr sz="5600">
                <a:solidFill>
                  <a:srgbClr val="000000"/>
                </a:solidFill>
              </a:defRPr>
            </a:lvl4pPr>
            <a:lvl5pPr lvl="4" rtl="0" algn="ctr">
              <a:lnSpc>
                <a:spcPct val="100000"/>
              </a:lnSpc>
              <a:spcBef>
                <a:spcPts val="0"/>
              </a:spcBef>
              <a:spcAft>
                <a:spcPts val="0"/>
              </a:spcAft>
              <a:buClr>
                <a:srgbClr val="000000"/>
              </a:buClr>
              <a:buSzPts val="5600"/>
              <a:buNone/>
              <a:defRPr sz="5600">
                <a:solidFill>
                  <a:srgbClr val="000000"/>
                </a:solidFill>
              </a:defRPr>
            </a:lvl5pPr>
            <a:lvl6pPr lvl="5" rtl="0" algn="ctr">
              <a:lnSpc>
                <a:spcPct val="100000"/>
              </a:lnSpc>
              <a:spcBef>
                <a:spcPts val="0"/>
              </a:spcBef>
              <a:spcAft>
                <a:spcPts val="0"/>
              </a:spcAft>
              <a:buClr>
                <a:srgbClr val="000000"/>
              </a:buClr>
              <a:buSzPts val="5600"/>
              <a:buNone/>
              <a:defRPr sz="5600">
                <a:solidFill>
                  <a:srgbClr val="000000"/>
                </a:solidFill>
              </a:defRPr>
            </a:lvl6pPr>
            <a:lvl7pPr lvl="6" rtl="0" algn="ctr">
              <a:lnSpc>
                <a:spcPct val="100000"/>
              </a:lnSpc>
              <a:spcBef>
                <a:spcPts val="0"/>
              </a:spcBef>
              <a:spcAft>
                <a:spcPts val="0"/>
              </a:spcAft>
              <a:buClr>
                <a:srgbClr val="000000"/>
              </a:buClr>
              <a:buSzPts val="5600"/>
              <a:buNone/>
              <a:defRPr sz="5600">
                <a:solidFill>
                  <a:srgbClr val="000000"/>
                </a:solidFill>
              </a:defRPr>
            </a:lvl7pPr>
            <a:lvl8pPr lvl="7" rtl="0" algn="ctr">
              <a:lnSpc>
                <a:spcPct val="100000"/>
              </a:lnSpc>
              <a:spcBef>
                <a:spcPts val="0"/>
              </a:spcBef>
              <a:spcAft>
                <a:spcPts val="0"/>
              </a:spcAft>
              <a:buClr>
                <a:srgbClr val="000000"/>
              </a:buClr>
              <a:buSzPts val="5600"/>
              <a:buNone/>
              <a:defRPr sz="5600">
                <a:solidFill>
                  <a:srgbClr val="000000"/>
                </a:solidFill>
              </a:defRPr>
            </a:lvl8pPr>
            <a:lvl9pPr lvl="8" rtl="0" algn="ctr">
              <a:lnSpc>
                <a:spcPct val="100000"/>
              </a:lnSpc>
              <a:spcBef>
                <a:spcPts val="0"/>
              </a:spcBef>
              <a:spcAft>
                <a:spcPts val="0"/>
              </a:spcAft>
              <a:buClr>
                <a:srgbClr val="000000"/>
              </a:buClr>
              <a:buSzPts val="5600"/>
              <a:buNone/>
              <a:defRPr sz="5600">
                <a:solidFill>
                  <a:srgbClr val="000000"/>
                </a:solidFill>
              </a:defRPr>
            </a:lvl9pPr>
          </a:lstStyle>
          <a:p/>
        </p:txBody>
      </p:sp>
      <p:sp>
        <p:nvSpPr>
          <p:cNvPr id="84" name="Google Shape;84;p15"/>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rt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2000"/>
              </a:spcBef>
              <a:spcAft>
                <a:spcPts val="0"/>
              </a:spcAft>
              <a:buNone/>
              <a:defRPr>
                <a:solidFill>
                  <a:srgbClr val="000000"/>
                </a:solidFill>
              </a:defRPr>
            </a:lvl3pPr>
            <a:lvl4pPr lvl="3" rtl="0">
              <a:spcBef>
                <a:spcPts val="2000"/>
              </a:spcBef>
              <a:spcAft>
                <a:spcPts val="0"/>
              </a:spcAft>
              <a:buNone/>
              <a:defRPr>
                <a:solidFill>
                  <a:srgbClr val="000000"/>
                </a:solidFill>
              </a:defRPr>
            </a:lvl4pPr>
            <a:lvl5pPr lvl="4" rtl="0">
              <a:spcBef>
                <a:spcPts val="2000"/>
              </a:spcBef>
              <a:spcAft>
                <a:spcPts val="0"/>
              </a:spcAft>
              <a:buNone/>
              <a:defRPr>
                <a:solidFill>
                  <a:srgbClr val="000000"/>
                </a:solidFill>
              </a:defRPr>
            </a:lvl5pPr>
            <a:lvl6pPr lvl="5" rtl="0">
              <a:spcBef>
                <a:spcPts val="2000"/>
              </a:spcBef>
              <a:spcAft>
                <a:spcPts val="0"/>
              </a:spcAft>
              <a:buNone/>
              <a:defRPr>
                <a:solidFill>
                  <a:srgbClr val="000000"/>
                </a:solidFill>
              </a:defRPr>
            </a:lvl6pPr>
            <a:lvl7pPr lvl="6" rtl="0">
              <a:spcBef>
                <a:spcPts val="2000"/>
              </a:spcBef>
              <a:spcAft>
                <a:spcPts val="0"/>
              </a:spcAft>
              <a:buNone/>
              <a:defRPr>
                <a:solidFill>
                  <a:srgbClr val="000000"/>
                </a:solidFill>
              </a:defRPr>
            </a:lvl7pPr>
            <a:lvl8pPr lvl="7" rtl="0">
              <a:spcBef>
                <a:spcPts val="2000"/>
              </a:spcBef>
              <a:spcAft>
                <a:spcPts val="0"/>
              </a:spcAft>
              <a:buNone/>
              <a:defRPr>
                <a:solidFill>
                  <a:srgbClr val="000000"/>
                </a:solidFill>
              </a:defRPr>
            </a:lvl8pPr>
            <a:lvl9pPr lvl="8" rtl="0">
              <a:spcBef>
                <a:spcPts val="2000"/>
              </a:spcBef>
              <a:spcAft>
                <a:spcPts val="2000"/>
              </a:spcAft>
              <a:buNone/>
              <a:defRPr>
                <a:solidFill>
                  <a:srgbClr val="000000"/>
                </a:solidFill>
              </a:defRPr>
            </a:lvl9pPr>
          </a:lstStyle>
          <a:p/>
        </p:txBody>
      </p:sp>
      <p:pic>
        <p:nvPicPr>
          <p:cNvPr id="85" name="Google Shape;85;p15"/>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86" name="Google Shape;86;p15"/>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7" name="Shape 87"/>
        <p:cNvGrpSpPr/>
        <p:nvPr/>
      </p:nvGrpSpPr>
      <p:grpSpPr>
        <a:xfrm>
          <a:off x="0" y="0"/>
          <a:ext cx="0" cy="0"/>
          <a:chOff x="0" y="0"/>
          <a:chExt cx="0" cy="0"/>
        </a:xfrm>
      </p:grpSpPr>
      <p:sp>
        <p:nvSpPr>
          <p:cNvPr id="88" name="Google Shape;88;p16"/>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89" name="Google Shape;89;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0" name="Google Shape;90;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sz="2800"/>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4" name="Google Shape;94;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5" name="Shape 95"/>
        <p:cNvGrpSpPr/>
        <p:nvPr/>
      </p:nvGrpSpPr>
      <p:grpSpPr>
        <a:xfrm>
          <a:off x="0" y="0"/>
          <a:ext cx="0" cy="0"/>
          <a:chOff x="0" y="0"/>
          <a:chExt cx="0" cy="0"/>
        </a:xfrm>
      </p:grpSpPr>
      <p:sp>
        <p:nvSpPr>
          <p:cNvPr id="96" name="Google Shape;96;p18"/>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97" name="Google Shape;97;p18"/>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8" name="Google Shape;98;p18"/>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99" name="Google Shape;99;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0" name="Google Shape;100;p18"/>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3" name="Google Shape;103;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04" name="Shape 104"/>
        <p:cNvGrpSpPr/>
        <p:nvPr/>
      </p:nvGrpSpPr>
      <p:grpSpPr>
        <a:xfrm>
          <a:off x="0" y="0"/>
          <a:ext cx="0" cy="0"/>
          <a:chOff x="0" y="0"/>
          <a:chExt cx="0" cy="0"/>
        </a:xfrm>
      </p:grpSpPr>
      <p:sp>
        <p:nvSpPr>
          <p:cNvPr id="105" name="Google Shape;105;p20"/>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06" name="Google Shape;10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07" name="Google Shape;107;p20"/>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8" name="Google Shape;108;p20"/>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09" name="Google Shape;109;p20"/>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0" name="Google Shape;110;p20"/>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111" name="Google Shape;111;p20"/>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20"/>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113" name="Shape 113"/>
        <p:cNvGrpSpPr/>
        <p:nvPr/>
      </p:nvGrpSpPr>
      <p:grpSpPr>
        <a:xfrm>
          <a:off x="0" y="0"/>
          <a:ext cx="0" cy="0"/>
          <a:chOff x="0" y="0"/>
          <a:chExt cx="0" cy="0"/>
        </a:xfrm>
      </p:grpSpPr>
      <p:sp>
        <p:nvSpPr>
          <p:cNvPr id="114" name="Google Shape;114;p21"/>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15" name="Google Shape;115;p21"/>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6" name="Google Shape;116;p21"/>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17" name="Google Shape;117;p21"/>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18" name="Google Shape;118;p21"/>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21"/>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0" name="Google Shape;120;p21"/>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1" name="Google Shape;121;p21"/>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122" name="Google Shape;122;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23" name="Shape 123"/>
        <p:cNvGrpSpPr/>
        <p:nvPr/>
      </p:nvGrpSpPr>
      <p:grpSpPr>
        <a:xfrm>
          <a:off x="0" y="0"/>
          <a:ext cx="0" cy="0"/>
          <a:chOff x="0" y="0"/>
          <a:chExt cx="0" cy="0"/>
        </a:xfrm>
      </p:grpSpPr>
      <p:sp>
        <p:nvSpPr>
          <p:cNvPr id="124" name="Google Shape;124;p22"/>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125" name="Google Shape;125;p22"/>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6" name="Google Shape;126;p22"/>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7" name="Google Shape;127;p22"/>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8" name="Google Shape;128;p22"/>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29" name="Google Shape;129;p22"/>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0" name="Google Shape;130;p22"/>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1" name="Google Shape;131;p22"/>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2" name="Google Shape;132;p22"/>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3"/>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6" name="Google Shape;136;p23"/>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137" name="Google Shape;137;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38" name="Shape 138"/>
        <p:cNvGrpSpPr/>
        <p:nvPr/>
      </p:nvGrpSpPr>
      <p:grpSpPr>
        <a:xfrm>
          <a:off x="0" y="0"/>
          <a:ext cx="0" cy="0"/>
          <a:chOff x="0" y="0"/>
          <a:chExt cx="0" cy="0"/>
        </a:xfrm>
      </p:grpSpPr>
      <p:sp>
        <p:nvSpPr>
          <p:cNvPr id="139" name="Google Shape;139;p24"/>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140" name="Google Shape;140;p24"/>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2000"/>
              </a:spcBef>
              <a:spcAft>
                <a:spcPts val="0"/>
              </a:spcAft>
              <a:buNone/>
              <a:defRPr>
                <a:solidFill>
                  <a:srgbClr val="4B3241"/>
                </a:solidFill>
              </a:defRPr>
            </a:lvl3pPr>
            <a:lvl4pPr lvl="3" rtl="0">
              <a:spcBef>
                <a:spcPts val="2000"/>
              </a:spcBef>
              <a:spcAft>
                <a:spcPts val="0"/>
              </a:spcAft>
              <a:buNone/>
              <a:defRPr>
                <a:solidFill>
                  <a:srgbClr val="4B3241"/>
                </a:solidFill>
              </a:defRPr>
            </a:lvl4pPr>
            <a:lvl5pPr lvl="4" rtl="0">
              <a:spcBef>
                <a:spcPts val="2000"/>
              </a:spcBef>
              <a:spcAft>
                <a:spcPts val="0"/>
              </a:spcAft>
              <a:buNone/>
              <a:defRPr>
                <a:solidFill>
                  <a:srgbClr val="4B3241"/>
                </a:solidFill>
              </a:defRPr>
            </a:lvl5pPr>
            <a:lvl6pPr lvl="5" rtl="0">
              <a:spcBef>
                <a:spcPts val="2000"/>
              </a:spcBef>
              <a:spcAft>
                <a:spcPts val="0"/>
              </a:spcAft>
              <a:buNone/>
              <a:defRPr>
                <a:solidFill>
                  <a:srgbClr val="4B3241"/>
                </a:solidFill>
              </a:defRPr>
            </a:lvl6pPr>
            <a:lvl7pPr lvl="6" rtl="0">
              <a:spcBef>
                <a:spcPts val="2000"/>
              </a:spcBef>
              <a:spcAft>
                <a:spcPts val="0"/>
              </a:spcAft>
              <a:buNone/>
              <a:defRPr>
                <a:solidFill>
                  <a:srgbClr val="4B3241"/>
                </a:solidFill>
              </a:defRPr>
            </a:lvl7pPr>
            <a:lvl8pPr lvl="7" rtl="0">
              <a:spcBef>
                <a:spcPts val="2000"/>
              </a:spcBef>
              <a:spcAft>
                <a:spcPts val="0"/>
              </a:spcAft>
              <a:buNone/>
              <a:defRPr>
                <a:solidFill>
                  <a:srgbClr val="4B3241"/>
                </a:solidFill>
              </a:defRPr>
            </a:lvl8pPr>
            <a:lvl9pPr lvl="8" rtl="0">
              <a:spcBef>
                <a:spcPts val="2000"/>
              </a:spcBef>
              <a:spcAft>
                <a:spcPts val="2000"/>
              </a:spcAft>
              <a:buNone/>
              <a:defRPr>
                <a:solidFill>
                  <a:srgbClr val="4B3241"/>
                </a:solidFill>
              </a:defRPr>
            </a:lvl9pPr>
          </a:lstStyle>
          <a:p/>
        </p:txBody>
      </p:sp>
      <p:pic>
        <p:nvPicPr>
          <p:cNvPr id="141" name="Google Shape;141;p2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2" name="Shape 142"/>
        <p:cNvGrpSpPr/>
        <p:nvPr/>
      </p:nvGrpSpPr>
      <p:grpSpPr>
        <a:xfrm>
          <a:off x="0" y="0"/>
          <a:ext cx="0" cy="0"/>
          <a:chOff x="0" y="0"/>
          <a:chExt cx="0" cy="0"/>
        </a:xfrm>
      </p:grpSpPr>
      <p:sp>
        <p:nvSpPr>
          <p:cNvPr id="143" name="Google Shape;143;p25"/>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1600"/>
              <a:buNone/>
              <a:defRPr sz="1600"/>
            </a:lvl1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6" name="Shape 76"/>
        <p:cNvGrpSpPr/>
        <p:nvPr/>
      </p:nvGrpSpPr>
      <p:grpSpPr>
        <a:xfrm>
          <a:off x="0" y="0"/>
          <a:ext cx="0" cy="0"/>
          <a:chOff x="0" y="0"/>
          <a:chExt cx="0" cy="0"/>
        </a:xfrm>
      </p:grpSpPr>
      <p:sp>
        <p:nvSpPr>
          <p:cNvPr id="77" name="Google Shape;77;p14"/>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rtl="0">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rtl="0">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rtl="0">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rtl="0">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rtl="0">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rtl="0">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rtl="0">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rtl="0">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8" name="Google Shape;78;p14"/>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rtl="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rtl="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rtl="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rtl="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rtl="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rtl="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rtl="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79" name="Google Shape;79;p1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0" name="Google Shape;80;p14"/>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oaknat.uk/comp-digital-graphic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7"/>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sz="7000">
                <a:solidFill>
                  <a:srgbClr val="4B3241"/>
                </a:solidFill>
              </a:rPr>
              <a:t>Lesson</a:t>
            </a:r>
            <a:r>
              <a:rPr lang="en-GB" sz="7000">
                <a:solidFill>
                  <a:srgbClr val="4B3241"/>
                </a:solidFill>
              </a:rPr>
              <a:t> 2</a:t>
            </a:r>
            <a:r>
              <a:rPr lang="en-GB" sz="7000">
                <a:solidFill>
                  <a:srgbClr val="4B3241"/>
                </a:solidFill>
              </a:rPr>
              <a:t>: </a:t>
            </a:r>
            <a:r>
              <a:rPr lang="en-GB" sz="7000">
                <a:solidFill>
                  <a:srgbClr val="4B3241"/>
                </a:solidFill>
              </a:rPr>
              <a:t>Creating Digital Graphics</a:t>
            </a:r>
            <a:br>
              <a:rPr lang="en-GB">
                <a:solidFill>
                  <a:srgbClr val="4B3241"/>
                </a:solidFill>
              </a:rPr>
            </a:br>
            <a:endParaRPr>
              <a:solidFill>
                <a:srgbClr val="4B3241"/>
              </a:solidFill>
            </a:endParaRPr>
          </a:p>
          <a:p>
            <a:pPr indent="0" lvl="0" marL="0" marR="0" rtl="0" algn="l">
              <a:lnSpc>
                <a:spcPct val="115000"/>
              </a:lnSpc>
              <a:spcBef>
                <a:spcPts val="0"/>
              </a:spcBef>
              <a:spcAft>
                <a:spcPts val="0"/>
              </a:spcAft>
              <a:buNone/>
            </a:pPr>
            <a:r>
              <a:t/>
            </a:r>
            <a:endParaRPr>
              <a:solidFill>
                <a:srgbClr val="4B3241"/>
              </a:solidFill>
            </a:endParaRPr>
          </a:p>
          <a:p>
            <a:pPr indent="0" lvl="0" marL="0" marR="0" rtl="0" algn="l">
              <a:lnSpc>
                <a:spcPct val="115000"/>
              </a:lnSpc>
              <a:spcBef>
                <a:spcPts val="0"/>
              </a:spcBef>
              <a:spcAft>
                <a:spcPts val="0"/>
              </a:spcAft>
              <a:buNone/>
            </a:pPr>
            <a:r>
              <a:t/>
            </a:r>
            <a:endParaRPr sz="3000">
              <a:solidFill>
                <a:srgbClr val="4B3241"/>
              </a:solidFill>
            </a:endParaRPr>
          </a:p>
        </p:txBody>
      </p:sp>
      <p:sp>
        <p:nvSpPr>
          <p:cNvPr id="151" name="Google Shape;151;p27"/>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Media Studies</a:t>
            </a:r>
            <a:endParaRPr>
              <a:solidFill>
                <a:srgbClr val="4B3241"/>
              </a:solidFill>
            </a:endParaRPr>
          </a:p>
        </p:txBody>
      </p:sp>
      <p:sp>
        <p:nvSpPr>
          <p:cNvPr id="152" name="Google Shape;152;p27"/>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Bethany Davies</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153" name="Google Shape;153;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4" name="Google Shape;154;p27"/>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50" name="Google Shape;250;p36"/>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a:t>
            </a:r>
            <a:endParaRPr b="1" sz="3500">
              <a:solidFill>
                <a:srgbClr val="FFFFFF"/>
              </a:solidFill>
              <a:latin typeface="Montserrat"/>
              <a:ea typeface="Montserrat"/>
              <a:cs typeface="Montserrat"/>
              <a:sym typeface="Montserrat"/>
            </a:endParaRPr>
          </a:p>
        </p:txBody>
      </p:sp>
      <p:sp>
        <p:nvSpPr>
          <p:cNvPr id="251" name="Google Shape;251;p36"/>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Enlarge</a:t>
            </a:r>
            <a:r>
              <a:rPr lang="en-GB" sz="2800">
                <a:solidFill>
                  <a:schemeClr val="dk2"/>
                </a:solidFill>
                <a:latin typeface="Montserrat"/>
                <a:ea typeface="Montserrat"/>
                <a:cs typeface="Montserrat"/>
                <a:sym typeface="Montserrat"/>
              </a:rPr>
              <a:t> the circle.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just the circle and, while holding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stretch the circle from the top left-hand corner to make it slightly larger so that the text sits inside the circle.</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52" name="Google Shape;252;p36"/>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a:t>
            </a:r>
            <a:endParaRPr b="1" sz="3500">
              <a:solidFill>
                <a:srgbClr val="FFFFFF"/>
              </a:solidFill>
              <a:latin typeface="Montserrat"/>
              <a:ea typeface="Montserrat"/>
              <a:cs typeface="Montserrat"/>
              <a:sym typeface="Montserrat"/>
            </a:endParaRPr>
          </a:p>
        </p:txBody>
      </p:sp>
      <p:sp>
        <p:nvSpPr>
          <p:cNvPr id="253" name="Google Shape;253;p36"/>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text colour</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text and change the colour. We have used a goldish colour in the example.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254" name="Google Shape;254;p3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55" name="Google Shape;255;p3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61" name="Google Shape;261;p37"/>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15</a:t>
            </a:r>
            <a:endParaRPr b="1" sz="3500">
              <a:solidFill>
                <a:srgbClr val="FFFFFF"/>
              </a:solidFill>
              <a:latin typeface="Montserrat"/>
              <a:ea typeface="Montserrat"/>
              <a:cs typeface="Montserrat"/>
              <a:sym typeface="Montserrat"/>
            </a:endParaRPr>
          </a:p>
        </p:txBody>
      </p:sp>
      <p:sp>
        <p:nvSpPr>
          <p:cNvPr id="262" name="Google Shape;262;p37"/>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a:t>
            </a:r>
            <a:r>
              <a:rPr b="1" lang="en-GB" sz="2800">
                <a:solidFill>
                  <a:schemeClr val="dk2"/>
                </a:solidFill>
                <a:latin typeface="Montserrat"/>
                <a:ea typeface="Montserrat"/>
                <a:cs typeface="Montserrat"/>
                <a:sym typeface="Montserrat"/>
              </a:rPr>
              <a:t>drop shadow</a:t>
            </a:r>
            <a:r>
              <a:rPr lang="en-GB" sz="2800">
                <a:solidFill>
                  <a:schemeClr val="dk2"/>
                </a:solidFill>
                <a:latin typeface="Montserrat"/>
                <a:ea typeface="Montserrat"/>
                <a:cs typeface="Montserrat"/>
                <a:sym typeface="Montserrat"/>
              </a:rPr>
              <a:t> to the text.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With the text still selected, right-click on it and select </a:t>
            </a:r>
            <a:r>
              <a:rPr b="1" lang="en-GB" sz="2800">
                <a:solidFill>
                  <a:schemeClr val="dk2"/>
                </a:solidFill>
                <a:latin typeface="Montserrat"/>
                <a:ea typeface="Montserrat"/>
                <a:cs typeface="Montserrat"/>
                <a:sym typeface="Montserrat"/>
              </a:rPr>
              <a:t>Duplicate</a:t>
            </a:r>
            <a:r>
              <a:rPr lang="en-GB" sz="2800">
                <a:solidFill>
                  <a:schemeClr val="dk2"/>
                </a:solidFill>
                <a:latin typeface="Montserrat"/>
                <a:ea typeface="Montserrat"/>
                <a:cs typeface="Montserrat"/>
                <a:sym typeface="Montserrat"/>
              </a:rPr>
              <a:t>, then change the colour to dark grey. Now, lower the new text down a layer by pressing </a:t>
            </a:r>
            <a:r>
              <a:rPr b="1" lang="en-GB" sz="2800">
                <a:solidFill>
                  <a:schemeClr val="dk2"/>
                </a:solidFill>
                <a:latin typeface="Montserrat"/>
                <a:ea typeface="Montserrat"/>
                <a:cs typeface="Montserrat"/>
                <a:sym typeface="Montserrat"/>
              </a:rPr>
              <a:t>Page down</a:t>
            </a:r>
            <a:r>
              <a:rPr lang="en-GB" sz="2800">
                <a:solidFill>
                  <a:schemeClr val="dk2"/>
                </a:solidFill>
                <a:latin typeface="Montserrat"/>
                <a:ea typeface="Montserrat"/>
                <a:cs typeface="Montserrat"/>
                <a:sym typeface="Montserrat"/>
              </a:rPr>
              <a:t>, and finally, offset it by pressing the </a:t>
            </a:r>
            <a:r>
              <a:rPr b="1" lang="en-GB" sz="2800">
                <a:solidFill>
                  <a:schemeClr val="dk2"/>
                </a:solidFill>
                <a:latin typeface="Montserrat"/>
                <a:ea typeface="Montserrat"/>
                <a:cs typeface="Montserrat"/>
                <a:sym typeface="Montserrat"/>
              </a:rPr>
              <a:t>down cursor</a:t>
            </a:r>
            <a:r>
              <a:rPr lang="en-GB" sz="2800">
                <a:solidFill>
                  <a:schemeClr val="dk2"/>
                </a:solidFill>
                <a:latin typeface="Montserrat"/>
                <a:ea typeface="Montserrat"/>
                <a:cs typeface="Montserrat"/>
                <a:sym typeface="Montserrat"/>
              </a:rPr>
              <a:t> once.</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63" name="Google Shape;263;p37"/>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16</a:t>
            </a:r>
            <a:endParaRPr b="1" sz="3500">
              <a:solidFill>
                <a:srgbClr val="FFFFFF"/>
              </a:solidFill>
              <a:latin typeface="Montserrat"/>
              <a:ea typeface="Montserrat"/>
              <a:cs typeface="Montserrat"/>
              <a:sym typeface="Montserrat"/>
            </a:endParaRPr>
          </a:p>
        </p:txBody>
      </p:sp>
      <p:sp>
        <p:nvSpPr>
          <p:cNvPr id="264" name="Google Shape;264;p37"/>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Create</a:t>
            </a:r>
            <a:r>
              <a:rPr lang="en-GB" sz="2800">
                <a:solidFill>
                  <a:schemeClr val="dk2"/>
                </a:solidFill>
                <a:latin typeface="Montserrat"/>
                <a:ea typeface="Montserrat"/>
                <a:cs typeface="Montserrat"/>
                <a:sym typeface="Montserrat"/>
              </a:rPr>
              <a:t> the yellow sun.</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Draw a circle in the middle of your grey circle while holding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Don’t worry if it is not in exactly the right place; you will align it next.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265" name="Google Shape;265;p3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66" name="Google Shape;266;p3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72" name="Google Shape;272;p38"/>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17</a:t>
            </a:r>
            <a:endParaRPr b="1" sz="3500">
              <a:solidFill>
                <a:srgbClr val="FFFFFF"/>
              </a:solidFill>
              <a:latin typeface="Montserrat"/>
              <a:ea typeface="Montserrat"/>
              <a:cs typeface="Montserrat"/>
              <a:sym typeface="Montserrat"/>
            </a:endParaRPr>
          </a:p>
        </p:txBody>
      </p:sp>
      <p:sp>
        <p:nvSpPr>
          <p:cNvPr id="273" name="Google Shape;273;p38"/>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Align</a:t>
            </a:r>
            <a:r>
              <a:rPr lang="en-GB" sz="2800">
                <a:solidFill>
                  <a:schemeClr val="dk2"/>
                </a:solidFill>
                <a:latin typeface="Montserrat"/>
                <a:ea typeface="Montserrat"/>
                <a:cs typeface="Montserrat"/>
                <a:sym typeface="Montserrat"/>
              </a:rPr>
              <a:t> the yellow sun.</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Select</a:t>
            </a:r>
            <a:r>
              <a:rPr lang="en-GB" sz="2800">
                <a:solidFill>
                  <a:schemeClr val="dk2"/>
                </a:solidFill>
                <a:latin typeface="Montserrat"/>
                <a:ea typeface="Montserrat"/>
                <a:cs typeface="Montserrat"/>
                <a:sym typeface="Montserrat"/>
              </a:rPr>
              <a:t> tool, and with the new circle still selected, hold down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and select the outer circle. Now, press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A</a:t>
            </a:r>
            <a:r>
              <a:rPr lang="en-GB" sz="2800">
                <a:solidFill>
                  <a:schemeClr val="dk2"/>
                </a:solidFill>
                <a:latin typeface="Montserrat"/>
                <a:ea typeface="Montserrat"/>
                <a:cs typeface="Montserrat"/>
                <a:sym typeface="Montserrat"/>
              </a:rPr>
              <a:t> to open the </a:t>
            </a:r>
            <a:r>
              <a:rPr b="1" lang="en-GB" sz="2800">
                <a:solidFill>
                  <a:schemeClr val="dk2"/>
                </a:solidFill>
                <a:latin typeface="Montserrat"/>
                <a:ea typeface="Montserrat"/>
                <a:cs typeface="Montserrat"/>
                <a:sym typeface="Montserrat"/>
              </a:rPr>
              <a:t>Alignment </a:t>
            </a:r>
            <a:r>
              <a:rPr lang="en-GB" sz="2800">
                <a:solidFill>
                  <a:schemeClr val="dk2"/>
                </a:solidFill>
                <a:latin typeface="Montserrat"/>
                <a:ea typeface="Montserrat"/>
                <a:cs typeface="Montserrat"/>
                <a:sym typeface="Montserrat"/>
              </a:rPr>
              <a:t>tools.</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Relative to:</a:t>
            </a:r>
            <a:r>
              <a:rPr lang="en-GB" sz="2800">
                <a:solidFill>
                  <a:schemeClr val="dk2"/>
                </a:solidFill>
                <a:latin typeface="Montserrat"/>
                <a:ea typeface="Montserrat"/>
                <a:cs typeface="Montserrat"/>
                <a:sym typeface="Montserrat"/>
              </a:rPr>
              <a:t> to </a:t>
            </a:r>
            <a:r>
              <a:rPr b="1" lang="en-GB" sz="2800">
                <a:solidFill>
                  <a:schemeClr val="dk2"/>
                </a:solidFill>
                <a:latin typeface="Montserrat"/>
                <a:ea typeface="Montserrat"/>
                <a:cs typeface="Montserrat"/>
                <a:sym typeface="Montserrat"/>
              </a:rPr>
              <a:t>Last selected</a:t>
            </a:r>
            <a:r>
              <a:rPr lang="en-GB" sz="2800">
                <a:solidFill>
                  <a:schemeClr val="dk2"/>
                </a:solidFill>
                <a:latin typeface="Montserrat"/>
                <a:ea typeface="Montserrat"/>
                <a:cs typeface="Montserrat"/>
                <a:sym typeface="Montserrat"/>
              </a:rPr>
              <a:t> and then click both the </a:t>
            </a:r>
            <a:r>
              <a:rPr b="1" lang="en-GB" sz="2800">
                <a:solidFill>
                  <a:schemeClr val="dk2"/>
                </a:solidFill>
                <a:latin typeface="Montserrat"/>
                <a:ea typeface="Montserrat"/>
                <a:cs typeface="Montserrat"/>
                <a:sym typeface="Montserrat"/>
              </a:rPr>
              <a:t>Centre on vertical axis</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Centre on horizontal axis</a:t>
            </a:r>
            <a:r>
              <a:rPr lang="en-GB" sz="2800">
                <a:solidFill>
                  <a:schemeClr val="dk2"/>
                </a:solidFill>
                <a:latin typeface="Montserrat"/>
                <a:ea typeface="Montserrat"/>
                <a:cs typeface="Montserrat"/>
                <a:sym typeface="Montserrat"/>
              </a:rPr>
              <a:t> buttons.</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74" name="Google Shape;274;p3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75" name="Google Shape;275;p3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76" name="Google Shape;276;p38"/>
          <p:cNvPicPr preferRelativeResize="0"/>
          <p:nvPr/>
        </p:nvPicPr>
        <p:blipFill>
          <a:blip r:embed="rId3">
            <a:alphaModFix/>
          </a:blip>
          <a:stretch>
            <a:fillRect/>
          </a:stretch>
        </p:blipFill>
        <p:spPr>
          <a:xfrm>
            <a:off x="11325723" y="3376075"/>
            <a:ext cx="6617927" cy="4972200"/>
          </a:xfrm>
          <a:prstGeom prst="rect">
            <a:avLst/>
          </a:prstGeom>
          <a:noFill/>
          <a:ln>
            <a:noFill/>
          </a:ln>
        </p:spPr>
      </p:pic>
      <p:sp>
        <p:nvSpPr>
          <p:cNvPr id="277" name="Google Shape;277;p38"/>
          <p:cNvSpPr/>
          <p:nvPr/>
        </p:nvSpPr>
        <p:spPr>
          <a:xfrm rot="4844066">
            <a:off x="16386159" y="6001215"/>
            <a:ext cx="1967572" cy="785470"/>
          </a:xfrm>
          <a:prstGeom prst="leftArrow">
            <a:avLst>
              <a:gd fmla="val 50000" name="adj1"/>
              <a:gd fmla="val 50000" name="adj2"/>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86EC8"/>
              </a:solidFill>
            </a:endParaRPr>
          </a:p>
        </p:txBody>
      </p:sp>
      <p:sp>
        <p:nvSpPr>
          <p:cNvPr id="278" name="Google Shape;278;p38"/>
          <p:cNvSpPr/>
          <p:nvPr/>
        </p:nvSpPr>
        <p:spPr>
          <a:xfrm>
            <a:off x="13740800" y="5932175"/>
            <a:ext cx="1022400" cy="2552400"/>
          </a:xfrm>
          <a:prstGeom prst="ellipse">
            <a:avLst/>
          </a:prstGeom>
          <a:noFill/>
          <a:ln cap="flat" cmpd="sng" w="152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84" name="Google Shape;284;p39"/>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18</a:t>
            </a:r>
            <a:endParaRPr b="1" sz="3500">
              <a:solidFill>
                <a:srgbClr val="FFFFFF"/>
              </a:solidFill>
              <a:latin typeface="Montserrat"/>
              <a:ea typeface="Montserrat"/>
              <a:cs typeface="Montserrat"/>
              <a:sym typeface="Montserrat"/>
            </a:endParaRPr>
          </a:p>
        </p:txBody>
      </p:sp>
      <p:sp>
        <p:nvSpPr>
          <p:cNvPr id="285" name="Google Shape;285;p39"/>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Remove the stroke</a:t>
            </a:r>
            <a:r>
              <a:rPr lang="en-GB" sz="2800">
                <a:solidFill>
                  <a:schemeClr val="dk2"/>
                </a:solidFill>
                <a:latin typeface="Montserrat"/>
                <a:ea typeface="Montserrat"/>
                <a:cs typeface="Montserrat"/>
                <a:sym typeface="Montserrat"/>
              </a:rPr>
              <a:t> from the yellow sun</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just the inner circle by clicking in the white space and then selecting the inner circle again. Now, hold down the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key and select the white square with a red cross through it at the start of the colour selector.</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86" name="Google Shape;286;p3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87" name="Google Shape;287;p3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88" name="Google Shape;288;p39"/>
          <p:cNvPicPr preferRelativeResize="0"/>
          <p:nvPr/>
        </p:nvPicPr>
        <p:blipFill>
          <a:blip r:embed="rId3">
            <a:alphaModFix/>
          </a:blip>
          <a:stretch>
            <a:fillRect/>
          </a:stretch>
        </p:blipFill>
        <p:spPr>
          <a:xfrm>
            <a:off x="11303350" y="3268225"/>
            <a:ext cx="4972300" cy="5194525"/>
          </a:xfrm>
          <a:prstGeom prst="rect">
            <a:avLst/>
          </a:prstGeom>
          <a:noFill/>
          <a:ln>
            <a:noFill/>
          </a:ln>
        </p:spPr>
      </p:pic>
      <p:sp>
        <p:nvSpPr>
          <p:cNvPr id="289" name="Google Shape;289;p39"/>
          <p:cNvSpPr/>
          <p:nvPr/>
        </p:nvSpPr>
        <p:spPr>
          <a:xfrm rot="3406083">
            <a:off x="11576762" y="6302560"/>
            <a:ext cx="2050071" cy="986179"/>
          </a:xfrm>
          <a:prstGeom prst="leftArrow">
            <a:avLst>
              <a:gd fmla="val 50000" name="adj1"/>
              <a:gd fmla="val 50000" name="adj2"/>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86EC8"/>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95" name="Google Shape;295;p40"/>
          <p:cNvSpPr txBox="1"/>
          <p:nvPr/>
        </p:nvSpPr>
        <p:spPr>
          <a:xfrm>
            <a:off x="917950" y="3154650"/>
            <a:ext cx="82032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19</a:t>
            </a:r>
            <a:endParaRPr b="1" sz="3500">
              <a:solidFill>
                <a:srgbClr val="FFFFFF"/>
              </a:solidFill>
              <a:latin typeface="Montserrat"/>
              <a:ea typeface="Montserrat"/>
              <a:cs typeface="Montserrat"/>
              <a:sym typeface="Montserrat"/>
            </a:endParaRPr>
          </a:p>
        </p:txBody>
      </p:sp>
      <p:sp>
        <p:nvSpPr>
          <p:cNvPr id="296" name="Google Shape;296;p40"/>
          <p:cNvSpPr txBox="1"/>
          <p:nvPr/>
        </p:nvSpPr>
        <p:spPr>
          <a:xfrm>
            <a:off x="917950" y="4375650"/>
            <a:ext cx="8294400" cy="3356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Fill colour</a:t>
            </a:r>
            <a:r>
              <a:rPr lang="en-GB" sz="2800">
                <a:solidFill>
                  <a:schemeClr val="dk2"/>
                </a:solidFill>
                <a:latin typeface="Montserrat"/>
                <a:ea typeface="Montserrat"/>
                <a:cs typeface="Montserrat"/>
                <a:sym typeface="Montserrat"/>
              </a:rPr>
              <a:t> of the yellow sun.</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With the inner circle still selected, let go of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and select the colour from the bottom menu; you may need to scroll to the right to see all the colours.</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97" name="Google Shape;297;p4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98" name="Google Shape;298;p4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99" name="Google Shape;299;p40"/>
          <p:cNvPicPr preferRelativeResize="0"/>
          <p:nvPr/>
        </p:nvPicPr>
        <p:blipFill rotWithShape="1">
          <a:blip r:embed="rId3">
            <a:alphaModFix/>
          </a:blip>
          <a:srcRect b="0" l="0" r="0" t="15668"/>
          <a:stretch/>
        </p:blipFill>
        <p:spPr>
          <a:xfrm>
            <a:off x="9709675" y="3487725"/>
            <a:ext cx="8485324" cy="2492725"/>
          </a:xfrm>
          <a:prstGeom prst="rect">
            <a:avLst/>
          </a:prstGeom>
          <a:noFill/>
          <a:ln>
            <a:noFill/>
          </a:ln>
        </p:spPr>
      </p:pic>
      <p:sp>
        <p:nvSpPr>
          <p:cNvPr id="300" name="Google Shape;300;p40"/>
          <p:cNvSpPr/>
          <p:nvPr/>
        </p:nvSpPr>
        <p:spPr>
          <a:xfrm rot="5400503">
            <a:off x="15876007" y="5807178"/>
            <a:ext cx="2049900" cy="986100"/>
          </a:xfrm>
          <a:prstGeom prst="leftArrow">
            <a:avLst>
              <a:gd fmla="val 50000" name="adj1"/>
              <a:gd fmla="val 50000" name="adj2"/>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86EC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6" name="Google Shape;306;p41"/>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20</a:t>
            </a:r>
            <a:endParaRPr b="1" sz="3500">
              <a:solidFill>
                <a:srgbClr val="FFFFFF"/>
              </a:solidFill>
              <a:latin typeface="Montserrat"/>
              <a:ea typeface="Montserrat"/>
              <a:cs typeface="Montserrat"/>
              <a:sym typeface="Montserrat"/>
            </a:endParaRPr>
          </a:p>
        </p:txBody>
      </p:sp>
      <p:sp>
        <p:nvSpPr>
          <p:cNvPr id="307" name="Google Shape;307;p41"/>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Fill </a:t>
            </a:r>
            <a:r>
              <a:rPr lang="en-GB" sz="2800">
                <a:solidFill>
                  <a:schemeClr val="dk2"/>
                </a:solidFill>
                <a:latin typeface="Montserrat"/>
                <a:ea typeface="Montserrat"/>
                <a:cs typeface="Montserrat"/>
                <a:sym typeface="Montserrat"/>
              </a:rPr>
              <a:t>to a </a:t>
            </a:r>
            <a:r>
              <a:rPr b="1" lang="en-GB" sz="2800">
                <a:solidFill>
                  <a:schemeClr val="dk2"/>
                </a:solidFill>
                <a:latin typeface="Montserrat"/>
                <a:ea typeface="Montserrat"/>
                <a:cs typeface="Montserrat"/>
                <a:sym typeface="Montserrat"/>
              </a:rPr>
              <a:t>Gradient.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Gradient</a:t>
            </a:r>
            <a:r>
              <a:rPr lang="en-GB" sz="2800">
                <a:solidFill>
                  <a:schemeClr val="dk2"/>
                </a:solidFill>
                <a:latin typeface="Montserrat"/>
                <a:ea typeface="Montserrat"/>
                <a:cs typeface="Montserrat"/>
                <a:sym typeface="Montserrat"/>
              </a:rPr>
              <a:t> tool from the left-hand side and from the tool presets at the top of the screen, select to create a radial gradient.</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08" name="Google Shape;308;p4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09" name="Google Shape;309;p4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10" name="Google Shape;310;p41"/>
          <p:cNvPicPr preferRelativeResize="0"/>
          <p:nvPr/>
        </p:nvPicPr>
        <p:blipFill>
          <a:blip r:embed="rId3">
            <a:alphaModFix/>
          </a:blip>
          <a:stretch>
            <a:fillRect/>
          </a:stretch>
        </p:blipFill>
        <p:spPr>
          <a:xfrm>
            <a:off x="4554951" y="6910425"/>
            <a:ext cx="1440000" cy="1241739"/>
          </a:xfrm>
          <a:prstGeom prst="rect">
            <a:avLst/>
          </a:prstGeom>
          <a:noFill/>
          <a:ln>
            <a:noFill/>
          </a:ln>
        </p:spPr>
      </p:pic>
      <p:pic>
        <p:nvPicPr>
          <p:cNvPr id="311" name="Google Shape;311;p41"/>
          <p:cNvPicPr preferRelativeResize="0"/>
          <p:nvPr/>
        </p:nvPicPr>
        <p:blipFill>
          <a:blip r:embed="rId4">
            <a:alphaModFix/>
          </a:blip>
          <a:stretch>
            <a:fillRect/>
          </a:stretch>
        </p:blipFill>
        <p:spPr>
          <a:xfrm>
            <a:off x="11436555" y="3651475"/>
            <a:ext cx="6374376" cy="3583152"/>
          </a:xfrm>
          <a:prstGeom prst="rect">
            <a:avLst/>
          </a:prstGeom>
          <a:noFill/>
          <a:ln>
            <a:noFill/>
          </a:ln>
        </p:spPr>
      </p:pic>
      <p:sp>
        <p:nvSpPr>
          <p:cNvPr id="312" name="Google Shape;312;p41"/>
          <p:cNvSpPr/>
          <p:nvPr/>
        </p:nvSpPr>
        <p:spPr>
          <a:xfrm>
            <a:off x="13899825" y="4375650"/>
            <a:ext cx="1022400" cy="1741500"/>
          </a:xfrm>
          <a:prstGeom prst="ellipse">
            <a:avLst/>
          </a:prstGeom>
          <a:noFill/>
          <a:ln cap="flat" cmpd="sng" w="152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18" name="Google Shape;318;p42"/>
          <p:cNvSpPr txBox="1"/>
          <p:nvPr/>
        </p:nvSpPr>
        <p:spPr>
          <a:xfrm>
            <a:off x="917950" y="3154650"/>
            <a:ext cx="9983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20 - Continued</a:t>
            </a:r>
            <a:endParaRPr b="1" sz="3500">
              <a:solidFill>
                <a:srgbClr val="FFFFFF"/>
              </a:solidFill>
              <a:latin typeface="Montserrat"/>
              <a:ea typeface="Montserrat"/>
              <a:cs typeface="Montserrat"/>
              <a:sym typeface="Montserrat"/>
            </a:endParaRPr>
          </a:p>
        </p:txBody>
      </p:sp>
      <p:sp>
        <p:nvSpPr>
          <p:cNvPr id="319" name="Google Shape;319;p42"/>
          <p:cNvSpPr txBox="1"/>
          <p:nvPr/>
        </p:nvSpPr>
        <p:spPr>
          <a:xfrm>
            <a:off x="917950" y="4375650"/>
            <a:ext cx="9983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Now, </a:t>
            </a:r>
            <a:r>
              <a:rPr b="1" lang="en-GB" sz="2800">
                <a:solidFill>
                  <a:schemeClr val="dk2"/>
                </a:solidFill>
                <a:latin typeface="Montserrat"/>
                <a:ea typeface="Montserrat"/>
                <a:cs typeface="Montserrat"/>
                <a:sym typeface="Montserrat"/>
              </a:rPr>
              <a:t>double-click</a:t>
            </a:r>
            <a:r>
              <a:rPr lang="en-GB" sz="2800">
                <a:solidFill>
                  <a:schemeClr val="dk2"/>
                </a:solidFill>
                <a:latin typeface="Montserrat"/>
                <a:ea typeface="Montserrat"/>
                <a:cs typeface="Montserrat"/>
                <a:sym typeface="Montserrat"/>
              </a:rPr>
              <a:t> on the circle to create the radial gradient. Adjust the two handles to get the size and effect of gradient that you want.</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20" name="Google Shape;320;p4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21" name="Google Shape;321;p4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22" name="Google Shape;322;p42"/>
          <p:cNvPicPr preferRelativeResize="0"/>
          <p:nvPr/>
        </p:nvPicPr>
        <p:blipFill>
          <a:blip r:embed="rId3">
            <a:alphaModFix/>
          </a:blip>
          <a:stretch>
            <a:fillRect/>
          </a:stretch>
        </p:blipFill>
        <p:spPr>
          <a:xfrm>
            <a:off x="11408725" y="3929600"/>
            <a:ext cx="6224450" cy="3505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28" name="Google Shape;328;p43"/>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21</a:t>
            </a:r>
            <a:endParaRPr b="1" sz="3500">
              <a:solidFill>
                <a:srgbClr val="FFFFFF"/>
              </a:solidFill>
              <a:latin typeface="Montserrat"/>
              <a:ea typeface="Montserrat"/>
              <a:cs typeface="Montserrat"/>
              <a:sym typeface="Montserrat"/>
            </a:endParaRPr>
          </a:p>
        </p:txBody>
      </p:sp>
      <p:sp>
        <p:nvSpPr>
          <p:cNvPr id="329" name="Google Shape;329;p43"/>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Create the </a:t>
            </a:r>
            <a:r>
              <a:rPr b="1" lang="en-GB" sz="2800">
                <a:solidFill>
                  <a:schemeClr val="dk2"/>
                </a:solidFill>
                <a:latin typeface="Montserrat"/>
                <a:ea typeface="Montserrat"/>
                <a:cs typeface="Montserrat"/>
                <a:sym typeface="Montserrat"/>
              </a:rPr>
              <a:t>lightning bolt</a:t>
            </a:r>
            <a:r>
              <a:rPr lang="en-GB" sz="2800">
                <a:solidFill>
                  <a:schemeClr val="dk2"/>
                </a:solidFill>
                <a:latin typeface="Montserrat"/>
                <a:ea typeface="Montserrat"/>
                <a:cs typeface="Montserrat"/>
                <a:sym typeface="Montserrat"/>
              </a:rPr>
              <a:t>. Start with a square.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Create rectangles and squares</a:t>
            </a:r>
            <a:r>
              <a:rPr lang="en-GB" sz="2800">
                <a:solidFill>
                  <a:schemeClr val="dk2"/>
                </a:solidFill>
                <a:latin typeface="Montserrat"/>
                <a:ea typeface="Montserrat"/>
                <a:cs typeface="Montserrat"/>
                <a:sym typeface="Montserrat"/>
              </a:rPr>
              <a:t> tool from the left-hand side  and draw in a square in the white space around your logo, holding down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while you draw the shape to make it a perfect square.</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30" name="Google Shape;330;p4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31" name="Google Shape;331;p4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32" name="Google Shape;332;p43"/>
          <p:cNvPicPr preferRelativeResize="0"/>
          <p:nvPr/>
        </p:nvPicPr>
        <p:blipFill>
          <a:blip r:embed="rId3">
            <a:alphaModFix/>
          </a:blip>
          <a:stretch>
            <a:fillRect/>
          </a:stretch>
        </p:blipFill>
        <p:spPr>
          <a:xfrm>
            <a:off x="7646176" y="7074100"/>
            <a:ext cx="1440000" cy="1271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38" name="Google Shape;338;p44"/>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22</a:t>
            </a:r>
            <a:endParaRPr b="1" sz="3500">
              <a:solidFill>
                <a:srgbClr val="FFFFFF"/>
              </a:solidFill>
              <a:latin typeface="Montserrat"/>
              <a:ea typeface="Montserrat"/>
              <a:cs typeface="Montserrat"/>
              <a:sym typeface="Montserrat"/>
            </a:endParaRPr>
          </a:p>
        </p:txBody>
      </p:sp>
      <p:sp>
        <p:nvSpPr>
          <p:cNvPr id="339" name="Google Shape;339;p44"/>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Rotate</a:t>
            </a:r>
            <a:r>
              <a:rPr lang="en-GB" sz="2800">
                <a:solidFill>
                  <a:schemeClr val="dk2"/>
                </a:solidFill>
                <a:latin typeface="Montserrat"/>
                <a:ea typeface="Montserrat"/>
                <a:cs typeface="Montserrat"/>
                <a:sym typeface="Montserrat"/>
              </a:rPr>
              <a:t> the square.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Now, use the </a:t>
            </a:r>
            <a:r>
              <a:rPr b="1" lang="en-GB" sz="2800">
                <a:solidFill>
                  <a:schemeClr val="dk2"/>
                </a:solidFill>
                <a:latin typeface="Montserrat"/>
                <a:ea typeface="Montserrat"/>
                <a:cs typeface="Montserrat"/>
                <a:sym typeface="Montserrat"/>
              </a:rPr>
              <a:t>Select </a:t>
            </a:r>
            <a:r>
              <a:rPr lang="en-GB" sz="2800">
                <a:solidFill>
                  <a:schemeClr val="dk2"/>
                </a:solidFill>
                <a:latin typeface="Montserrat"/>
                <a:ea typeface="Montserrat"/>
                <a:cs typeface="Montserrat"/>
                <a:sym typeface="Montserrat"/>
              </a:rPr>
              <a:t>tool and click on the square again so that the </a:t>
            </a:r>
            <a:r>
              <a:rPr b="1" lang="en-GB" sz="2800">
                <a:solidFill>
                  <a:schemeClr val="dk2"/>
                </a:solidFill>
                <a:latin typeface="Montserrat"/>
                <a:ea typeface="Montserrat"/>
                <a:cs typeface="Montserrat"/>
                <a:sym typeface="Montserrat"/>
              </a:rPr>
              <a:t>Rotate </a:t>
            </a:r>
            <a:r>
              <a:rPr lang="en-GB" sz="2800">
                <a:solidFill>
                  <a:schemeClr val="dk2"/>
                </a:solidFill>
                <a:latin typeface="Montserrat"/>
                <a:ea typeface="Montserrat"/>
                <a:cs typeface="Montserrat"/>
                <a:sym typeface="Montserrat"/>
              </a:rPr>
              <a:t>handles appear: Then, while holding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move the top right-hand corner down three times so that your square is rotated through </a:t>
            </a:r>
            <a:r>
              <a:rPr b="1" lang="en-GB" sz="2800">
                <a:solidFill>
                  <a:schemeClr val="dk2"/>
                </a:solidFill>
                <a:latin typeface="Montserrat"/>
                <a:ea typeface="Montserrat"/>
                <a:cs typeface="Montserrat"/>
                <a:sym typeface="Montserrat"/>
              </a:rPr>
              <a:t>45</a:t>
            </a:r>
            <a:r>
              <a:rPr lang="en-GB" sz="2800">
                <a:solidFill>
                  <a:schemeClr val="dk2"/>
                </a:solidFill>
                <a:latin typeface="Montserrat"/>
                <a:ea typeface="Montserrat"/>
                <a:cs typeface="Montserrat"/>
                <a:sym typeface="Montserrat"/>
              </a:rPr>
              <a:t> degrees.</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40" name="Google Shape;340;p4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41" name="Google Shape;341;p4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42" name="Google Shape;342;p44"/>
          <p:cNvPicPr preferRelativeResize="0"/>
          <p:nvPr/>
        </p:nvPicPr>
        <p:blipFill>
          <a:blip r:embed="rId3">
            <a:alphaModFix/>
          </a:blip>
          <a:stretch>
            <a:fillRect/>
          </a:stretch>
        </p:blipFill>
        <p:spPr>
          <a:xfrm>
            <a:off x="7305150" y="6753175"/>
            <a:ext cx="1996850" cy="1749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48" name="Google Shape;348;p45"/>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23</a:t>
            </a:r>
            <a:endParaRPr b="1" sz="3500">
              <a:solidFill>
                <a:srgbClr val="FFFFFF"/>
              </a:solidFill>
              <a:latin typeface="Montserrat"/>
              <a:ea typeface="Montserrat"/>
              <a:cs typeface="Montserrat"/>
              <a:sym typeface="Montserrat"/>
            </a:endParaRPr>
          </a:p>
        </p:txBody>
      </p:sp>
      <p:sp>
        <p:nvSpPr>
          <p:cNvPr id="349" name="Google Shape;349;p45"/>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Convert the square into a </a:t>
            </a:r>
            <a:r>
              <a:rPr b="1" lang="en-GB" sz="2800">
                <a:solidFill>
                  <a:schemeClr val="dk2"/>
                </a:solidFill>
                <a:latin typeface="Montserrat"/>
                <a:ea typeface="Montserrat"/>
                <a:cs typeface="Montserrat"/>
                <a:sym typeface="Montserrat"/>
              </a:rPr>
              <a:t>vector path</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square and then choose </a:t>
            </a:r>
            <a:r>
              <a:rPr b="1" lang="en-GB" sz="2800">
                <a:solidFill>
                  <a:schemeClr val="dk2"/>
                </a:solidFill>
                <a:latin typeface="Montserrat"/>
                <a:ea typeface="Montserrat"/>
                <a:cs typeface="Montserrat"/>
                <a:sym typeface="Montserrat"/>
              </a:rPr>
              <a:t>Path &gt; Object to path</a:t>
            </a:r>
            <a:r>
              <a:rPr lang="en-GB" sz="2800">
                <a:solidFill>
                  <a:schemeClr val="dk2"/>
                </a:solidFill>
                <a:latin typeface="Montserrat"/>
                <a:ea typeface="Montserrat"/>
                <a:cs typeface="Montserrat"/>
                <a:sym typeface="Montserrat"/>
              </a:rPr>
              <a:t> from the main menu or press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50" name="Google Shape;350;p4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51" name="Google Shape;351;p4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
        <p:nvSpPr>
          <p:cNvPr id="160" name="Google Shape;160;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1" name="Google Shape;161;p28"/>
          <p:cNvSpPr txBox="1"/>
          <p:nvPr>
            <p:ph idx="1" type="body"/>
          </p:nvPr>
        </p:nvSpPr>
        <p:spPr>
          <a:xfrm>
            <a:off x="917950" y="2037250"/>
            <a:ext cx="7902000" cy="20913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latin typeface="Quicksand"/>
                <a:ea typeface="Quicksand"/>
                <a:cs typeface="Quicksand"/>
                <a:sym typeface="Quicksand"/>
              </a:rPr>
              <a:t>Our client, Fab Gadget Ltd., has asked us to create a logo for them. Many different pre-production meetings have been held and the final design has been decided upon. It is your job to create the logo as a vector graphic so that it can be used across all of their different promotional materials. The final design is pictured on this slide:</a:t>
            </a:r>
            <a:endParaRPr sz="3500"/>
          </a:p>
        </p:txBody>
      </p:sp>
      <p:pic>
        <p:nvPicPr>
          <p:cNvPr id="162" name="Google Shape;162;p28"/>
          <p:cNvPicPr preferRelativeResize="0"/>
          <p:nvPr/>
        </p:nvPicPr>
        <p:blipFill>
          <a:blip r:embed="rId3">
            <a:alphaModFix/>
          </a:blip>
          <a:stretch>
            <a:fillRect/>
          </a:stretch>
        </p:blipFill>
        <p:spPr>
          <a:xfrm>
            <a:off x="11444275" y="2199450"/>
            <a:ext cx="5185500" cy="5185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57" name="Google Shape;357;p46"/>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24</a:t>
            </a:r>
            <a:endParaRPr b="1" sz="3500">
              <a:solidFill>
                <a:srgbClr val="FFFFFF"/>
              </a:solidFill>
              <a:latin typeface="Montserrat"/>
              <a:ea typeface="Montserrat"/>
              <a:cs typeface="Montserrat"/>
              <a:sym typeface="Montserrat"/>
            </a:endParaRPr>
          </a:p>
        </p:txBody>
      </p:sp>
      <p:sp>
        <p:nvSpPr>
          <p:cNvPr id="358" name="Google Shape;358;p46"/>
          <p:cNvSpPr txBox="1"/>
          <p:nvPr/>
        </p:nvSpPr>
        <p:spPr>
          <a:xfrm>
            <a:off x="917950" y="4375650"/>
            <a:ext cx="118320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Turn the square into a </a:t>
            </a:r>
            <a:r>
              <a:rPr b="1" lang="en-GB" sz="2800">
                <a:solidFill>
                  <a:schemeClr val="dk2"/>
                </a:solidFill>
                <a:latin typeface="Montserrat"/>
                <a:ea typeface="Montserrat"/>
                <a:cs typeface="Montserrat"/>
                <a:sym typeface="Montserrat"/>
              </a:rPr>
              <a:t>triangle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Edit paths by nodes</a:t>
            </a:r>
            <a:r>
              <a:rPr lang="en-GB" sz="2800">
                <a:solidFill>
                  <a:schemeClr val="dk2"/>
                </a:solidFill>
                <a:latin typeface="Montserrat"/>
                <a:ea typeface="Montserrat"/>
                <a:cs typeface="Montserrat"/>
                <a:sym typeface="Montserrat"/>
              </a:rPr>
              <a:t> tool from the left-hand side and select your square. Click to select the handle at the bottom of your square, then press </a:t>
            </a:r>
            <a:r>
              <a:rPr b="1" lang="en-GB" sz="2800">
                <a:solidFill>
                  <a:schemeClr val="dk2"/>
                </a:solidFill>
                <a:latin typeface="Montserrat"/>
                <a:ea typeface="Montserrat"/>
                <a:cs typeface="Montserrat"/>
                <a:sym typeface="Montserrat"/>
              </a:rPr>
              <a:t>Delete</a:t>
            </a:r>
            <a:r>
              <a:rPr lang="en-GB" sz="2800">
                <a:solidFill>
                  <a:schemeClr val="dk2"/>
                </a:solidFill>
                <a:latin typeface="Montserrat"/>
                <a:ea typeface="Montserrat"/>
                <a:cs typeface="Montserrat"/>
                <a:sym typeface="Montserrat"/>
              </a:rPr>
              <a:t>. You will then have two handles and your shape should look a little like the image to the right. Move the two handles up to the left and right respective handles so that your shape becomes a triangle.</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59" name="Google Shape;359;p4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60" name="Google Shape;360;p4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61" name="Google Shape;361;p46"/>
          <p:cNvPicPr preferRelativeResize="0"/>
          <p:nvPr/>
        </p:nvPicPr>
        <p:blipFill>
          <a:blip r:embed="rId3">
            <a:alphaModFix/>
          </a:blip>
          <a:stretch>
            <a:fillRect/>
          </a:stretch>
        </p:blipFill>
        <p:spPr>
          <a:xfrm>
            <a:off x="13107075" y="5483036"/>
            <a:ext cx="3379250" cy="3178425"/>
          </a:xfrm>
          <a:prstGeom prst="rect">
            <a:avLst/>
          </a:prstGeom>
          <a:noFill/>
          <a:ln>
            <a:noFill/>
          </a:ln>
        </p:spPr>
      </p:pic>
      <p:pic>
        <p:nvPicPr>
          <p:cNvPr id="362" name="Google Shape;362;p46"/>
          <p:cNvPicPr preferRelativeResize="0"/>
          <p:nvPr/>
        </p:nvPicPr>
        <p:blipFill>
          <a:blip r:embed="rId4">
            <a:alphaModFix/>
          </a:blip>
          <a:stretch>
            <a:fillRect/>
          </a:stretch>
        </p:blipFill>
        <p:spPr>
          <a:xfrm>
            <a:off x="13852966" y="3392720"/>
            <a:ext cx="1660325" cy="15378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68" name="Google Shape;368;p47"/>
          <p:cNvSpPr txBox="1"/>
          <p:nvPr/>
        </p:nvSpPr>
        <p:spPr>
          <a:xfrm>
            <a:off x="917950" y="3154650"/>
            <a:ext cx="1573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25</a:t>
            </a:r>
            <a:endParaRPr b="1" sz="3500">
              <a:solidFill>
                <a:srgbClr val="FFFFFF"/>
              </a:solidFill>
              <a:latin typeface="Montserrat"/>
              <a:ea typeface="Montserrat"/>
              <a:cs typeface="Montserrat"/>
              <a:sym typeface="Montserrat"/>
            </a:endParaRPr>
          </a:p>
        </p:txBody>
      </p:sp>
      <p:sp>
        <p:nvSpPr>
          <p:cNvPr id="369" name="Google Shape;369;p47"/>
          <p:cNvSpPr txBox="1"/>
          <p:nvPr/>
        </p:nvSpPr>
        <p:spPr>
          <a:xfrm>
            <a:off x="917950" y="4375650"/>
            <a:ext cx="15730800" cy="2241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Reduce</a:t>
            </a:r>
            <a:r>
              <a:rPr lang="en-GB" sz="2800">
                <a:solidFill>
                  <a:schemeClr val="dk2"/>
                </a:solidFill>
                <a:latin typeface="Montserrat"/>
                <a:ea typeface="Montserrat"/>
                <a:cs typeface="Montserrat"/>
                <a:sym typeface="Montserrat"/>
              </a:rPr>
              <a:t> the height of the triangle.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the triangle using the </a:t>
            </a:r>
            <a:r>
              <a:rPr b="1" lang="en-GB" sz="2800">
                <a:solidFill>
                  <a:schemeClr val="dk2"/>
                </a:solidFill>
                <a:latin typeface="Montserrat"/>
                <a:ea typeface="Montserrat"/>
                <a:cs typeface="Montserrat"/>
                <a:sym typeface="Montserrat"/>
              </a:rPr>
              <a:t>Select </a:t>
            </a:r>
            <a:r>
              <a:rPr lang="en-GB" sz="2800">
                <a:solidFill>
                  <a:schemeClr val="dk2"/>
                </a:solidFill>
                <a:latin typeface="Montserrat"/>
                <a:ea typeface="Montserrat"/>
                <a:cs typeface="Montserrat"/>
                <a:sym typeface="Montserrat"/>
              </a:rPr>
              <a:t>tool again and decrease the height of the triangle until your shape looks a little like this:</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70" name="Google Shape;370;p4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71" name="Google Shape;371;p4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72" name="Google Shape;372;p47"/>
          <p:cNvPicPr preferRelativeResize="0"/>
          <p:nvPr/>
        </p:nvPicPr>
        <p:blipFill rotWithShape="1">
          <a:blip r:embed="rId3">
            <a:alphaModFix/>
          </a:blip>
          <a:srcRect b="0" l="2018" r="0" t="0"/>
          <a:stretch/>
        </p:blipFill>
        <p:spPr>
          <a:xfrm>
            <a:off x="4521125" y="6778400"/>
            <a:ext cx="7901999" cy="2343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78" name="Google Shape;378;p48"/>
          <p:cNvSpPr txBox="1"/>
          <p:nvPr/>
        </p:nvSpPr>
        <p:spPr>
          <a:xfrm>
            <a:off x="917950" y="3154650"/>
            <a:ext cx="10301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26</a:t>
            </a:r>
            <a:endParaRPr b="1" sz="3500">
              <a:solidFill>
                <a:srgbClr val="FFFFFF"/>
              </a:solidFill>
              <a:latin typeface="Montserrat"/>
              <a:ea typeface="Montserrat"/>
              <a:cs typeface="Montserrat"/>
              <a:sym typeface="Montserrat"/>
            </a:endParaRPr>
          </a:p>
        </p:txBody>
      </p:sp>
      <p:sp>
        <p:nvSpPr>
          <p:cNvPr id="379" name="Google Shape;379;p48"/>
          <p:cNvSpPr txBox="1"/>
          <p:nvPr/>
        </p:nvSpPr>
        <p:spPr>
          <a:xfrm>
            <a:off x="917950" y="4375650"/>
            <a:ext cx="103011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Rotate</a:t>
            </a:r>
            <a:r>
              <a:rPr lang="en-GB" sz="2800">
                <a:solidFill>
                  <a:schemeClr val="dk2"/>
                </a:solidFill>
                <a:latin typeface="Montserrat"/>
                <a:ea typeface="Montserrat"/>
                <a:cs typeface="Montserrat"/>
                <a:sym typeface="Montserrat"/>
              </a:rPr>
              <a:t> the triangle.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triangle again to bring up the </a:t>
            </a:r>
            <a:r>
              <a:rPr b="1" lang="en-GB" sz="2800">
                <a:solidFill>
                  <a:schemeClr val="dk2"/>
                </a:solidFill>
                <a:latin typeface="Montserrat"/>
                <a:ea typeface="Montserrat"/>
                <a:cs typeface="Montserrat"/>
                <a:sym typeface="Montserrat"/>
              </a:rPr>
              <a:t>Rotate </a:t>
            </a:r>
            <a:r>
              <a:rPr lang="en-GB" sz="2800">
                <a:solidFill>
                  <a:schemeClr val="dk2"/>
                </a:solidFill>
                <a:latin typeface="Montserrat"/>
                <a:ea typeface="Montserrat"/>
                <a:cs typeface="Montserrat"/>
                <a:sym typeface="Montserrat"/>
              </a:rPr>
              <a:t>tools, and rotate the shape until it is in this position:</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80" name="Google Shape;380;p4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81" name="Google Shape;381;p4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382" name="Google Shape;382;p48"/>
          <p:cNvPicPr preferRelativeResize="0"/>
          <p:nvPr/>
        </p:nvPicPr>
        <p:blipFill>
          <a:blip r:embed="rId3">
            <a:alphaModFix/>
          </a:blip>
          <a:stretch>
            <a:fillRect/>
          </a:stretch>
        </p:blipFill>
        <p:spPr>
          <a:xfrm>
            <a:off x="11516800" y="2992650"/>
            <a:ext cx="5853151" cy="566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4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88" name="Google Shape;388;p49"/>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27</a:t>
            </a:r>
            <a:endParaRPr b="1" sz="3500">
              <a:solidFill>
                <a:srgbClr val="FFFFFF"/>
              </a:solidFill>
              <a:latin typeface="Montserrat"/>
              <a:ea typeface="Montserrat"/>
              <a:cs typeface="Montserrat"/>
              <a:sym typeface="Montserrat"/>
            </a:endParaRPr>
          </a:p>
        </p:txBody>
      </p:sp>
      <p:sp>
        <p:nvSpPr>
          <p:cNvPr id="389" name="Google Shape;389;p49"/>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Duplicate</a:t>
            </a:r>
            <a:r>
              <a:rPr lang="en-GB" sz="2800">
                <a:solidFill>
                  <a:schemeClr val="dk2"/>
                </a:solidFill>
                <a:latin typeface="Montserrat"/>
                <a:ea typeface="Montserrat"/>
                <a:cs typeface="Montserrat"/>
                <a:sym typeface="Montserrat"/>
              </a:rPr>
              <a:t> the triangle, flip it, and make the lightning bolt.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Right-click on the triangle and select </a:t>
            </a:r>
            <a:r>
              <a:rPr b="1" lang="en-GB" sz="2800">
                <a:solidFill>
                  <a:schemeClr val="dk2"/>
                </a:solidFill>
                <a:latin typeface="Montserrat"/>
                <a:ea typeface="Montserrat"/>
                <a:cs typeface="Montserrat"/>
                <a:sym typeface="Montserrat"/>
              </a:rPr>
              <a:t>Duplicate</a:t>
            </a:r>
            <a:r>
              <a:rPr lang="en-GB" sz="2800">
                <a:solidFill>
                  <a:schemeClr val="dk2"/>
                </a:solidFill>
                <a:latin typeface="Montserrat"/>
                <a:ea typeface="Montserrat"/>
                <a:cs typeface="Montserrat"/>
                <a:sym typeface="Montserrat"/>
              </a:rPr>
              <a:t> or press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D</a:t>
            </a:r>
            <a:r>
              <a:rPr lang="en-GB" sz="2800">
                <a:solidFill>
                  <a:schemeClr val="dk2"/>
                </a:solidFill>
                <a:latin typeface="Montserrat"/>
                <a:ea typeface="Montserrat"/>
                <a:cs typeface="Montserrat"/>
                <a:sym typeface="Montserrat"/>
              </a:rPr>
              <a:t>, then press </a:t>
            </a:r>
            <a:r>
              <a:rPr b="1" lang="en-GB" sz="2800">
                <a:solidFill>
                  <a:schemeClr val="dk2"/>
                </a:solidFill>
                <a:latin typeface="Montserrat"/>
                <a:ea typeface="Montserrat"/>
                <a:cs typeface="Montserrat"/>
                <a:sym typeface="Montserrat"/>
              </a:rPr>
              <a:t>V </a:t>
            </a:r>
            <a:r>
              <a:rPr lang="en-GB" sz="2800">
                <a:solidFill>
                  <a:schemeClr val="dk2"/>
                </a:solidFill>
                <a:latin typeface="Montserrat"/>
                <a:ea typeface="Montserrat"/>
                <a:cs typeface="Montserrat"/>
                <a:sym typeface="Montserrat"/>
              </a:rPr>
              <a:t>and </a:t>
            </a:r>
            <a:r>
              <a:rPr b="1" lang="en-GB" sz="2800">
                <a:solidFill>
                  <a:schemeClr val="dk2"/>
                </a:solidFill>
                <a:latin typeface="Montserrat"/>
                <a:ea typeface="Montserrat"/>
                <a:cs typeface="Montserrat"/>
                <a:sym typeface="Montserrat"/>
              </a:rPr>
              <a:t>H </a:t>
            </a:r>
            <a:r>
              <a:rPr lang="en-GB" sz="2800">
                <a:solidFill>
                  <a:schemeClr val="dk2"/>
                </a:solidFill>
                <a:latin typeface="Montserrat"/>
                <a:ea typeface="Montserrat"/>
                <a:cs typeface="Montserrat"/>
                <a:sym typeface="Montserrat"/>
              </a:rPr>
              <a:t>to flip the duplicated shape both horizontally and vertically.</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Now, use your cursor keys to position the shapes until they make the shape of a lightning bolt.</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90" name="Google Shape;390;p4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391" name="Google Shape;391;p4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97" name="Google Shape;397;p50"/>
          <p:cNvSpPr txBox="1"/>
          <p:nvPr/>
        </p:nvSpPr>
        <p:spPr>
          <a:xfrm>
            <a:off x="917950" y="3154650"/>
            <a:ext cx="10301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28</a:t>
            </a:r>
            <a:endParaRPr b="1" sz="3500">
              <a:solidFill>
                <a:srgbClr val="FFFFFF"/>
              </a:solidFill>
              <a:latin typeface="Montserrat"/>
              <a:ea typeface="Montserrat"/>
              <a:cs typeface="Montserrat"/>
              <a:sym typeface="Montserrat"/>
            </a:endParaRPr>
          </a:p>
        </p:txBody>
      </p:sp>
      <p:sp>
        <p:nvSpPr>
          <p:cNvPr id="398" name="Google Shape;398;p50"/>
          <p:cNvSpPr txBox="1"/>
          <p:nvPr/>
        </p:nvSpPr>
        <p:spPr>
          <a:xfrm>
            <a:off x="917950" y="4375650"/>
            <a:ext cx="103011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Join</a:t>
            </a:r>
            <a:r>
              <a:rPr lang="en-GB" sz="2800">
                <a:solidFill>
                  <a:schemeClr val="dk2"/>
                </a:solidFill>
                <a:latin typeface="Montserrat"/>
                <a:ea typeface="Montserrat"/>
                <a:cs typeface="Montserrat"/>
                <a:sym typeface="Montserrat"/>
              </a:rPr>
              <a:t> the two triangles together.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both triangles by drawing a box around them.  Select </a:t>
            </a:r>
            <a:r>
              <a:rPr b="1" lang="en-GB" sz="2800">
                <a:solidFill>
                  <a:schemeClr val="dk2"/>
                </a:solidFill>
                <a:latin typeface="Montserrat"/>
                <a:ea typeface="Montserrat"/>
                <a:cs typeface="Montserrat"/>
                <a:sym typeface="Montserrat"/>
              </a:rPr>
              <a:t>Path &gt; Union</a:t>
            </a:r>
            <a:r>
              <a:rPr lang="en-GB" sz="2800">
                <a:solidFill>
                  <a:schemeClr val="dk2"/>
                </a:solidFill>
                <a:latin typeface="Montserrat"/>
                <a:ea typeface="Montserrat"/>
                <a:cs typeface="Montserrat"/>
                <a:sym typeface="Montserrat"/>
              </a:rPr>
              <a:t> from the main menu to join the shapes together.</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399" name="Google Shape;399;p5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400" name="Google Shape;400;p5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401" name="Google Shape;401;p50"/>
          <p:cNvPicPr preferRelativeResize="0"/>
          <p:nvPr/>
        </p:nvPicPr>
        <p:blipFill>
          <a:blip r:embed="rId3">
            <a:alphaModFix/>
          </a:blip>
          <a:stretch>
            <a:fillRect/>
          </a:stretch>
        </p:blipFill>
        <p:spPr>
          <a:xfrm>
            <a:off x="12302875" y="2992650"/>
            <a:ext cx="4332192" cy="5845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5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07" name="Google Shape;407;p51"/>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29</a:t>
            </a:r>
            <a:endParaRPr b="1" sz="3500">
              <a:solidFill>
                <a:srgbClr val="FFFFFF"/>
              </a:solidFill>
              <a:latin typeface="Montserrat"/>
              <a:ea typeface="Montserrat"/>
              <a:cs typeface="Montserrat"/>
              <a:sym typeface="Montserrat"/>
            </a:endParaRPr>
          </a:p>
        </p:txBody>
      </p:sp>
      <p:sp>
        <p:nvSpPr>
          <p:cNvPr id="408" name="Google Shape;408;p51"/>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Change the colour</a:t>
            </a:r>
            <a:r>
              <a:rPr lang="en-GB" sz="2800">
                <a:solidFill>
                  <a:schemeClr val="dk2"/>
                </a:solidFill>
                <a:latin typeface="Montserrat"/>
                <a:ea typeface="Montserrat"/>
                <a:cs typeface="Montserrat"/>
                <a:sym typeface="Montserrat"/>
              </a:rPr>
              <a:t> of the lightning bolt and </a:t>
            </a:r>
            <a:r>
              <a:rPr b="1" lang="en-GB" sz="2800">
                <a:solidFill>
                  <a:schemeClr val="dk2"/>
                </a:solidFill>
                <a:latin typeface="Montserrat"/>
                <a:ea typeface="Montserrat"/>
                <a:cs typeface="Montserrat"/>
                <a:sym typeface="Montserrat"/>
              </a:rPr>
              <a:t>position </a:t>
            </a:r>
            <a:r>
              <a:rPr lang="en-GB" sz="2800">
                <a:solidFill>
                  <a:schemeClr val="dk2"/>
                </a:solidFill>
                <a:latin typeface="Montserrat"/>
                <a:ea typeface="Montserrat"/>
                <a:cs typeface="Montserrat"/>
                <a:sym typeface="Montserrat"/>
              </a:rPr>
              <a:t>it.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You can now change the colour of the lightning bolt or set a gradient in the same way as you did for the inner circle. Once you are happy with the colour, position the lightning bolt in the centre by selecting the lightning bolt and then the outer circle, and then aligning it horizontally and vertically, as you did in Step 17.</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09" name="Google Shape;409;p5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410" name="Google Shape;410;p5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16" name="Google Shape;416;p52"/>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29</a:t>
            </a:r>
            <a:endParaRPr b="1" sz="3500">
              <a:solidFill>
                <a:srgbClr val="FFFFFF"/>
              </a:solidFill>
              <a:latin typeface="Montserrat"/>
              <a:ea typeface="Montserrat"/>
              <a:cs typeface="Montserrat"/>
              <a:sym typeface="Montserrat"/>
            </a:endParaRPr>
          </a:p>
        </p:txBody>
      </p:sp>
      <p:sp>
        <p:nvSpPr>
          <p:cNvPr id="417" name="Google Shape;417;p52"/>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Save</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export</a:t>
            </a:r>
            <a:r>
              <a:rPr lang="en-GB" sz="2800">
                <a:solidFill>
                  <a:schemeClr val="dk2"/>
                </a:solidFill>
                <a:latin typeface="Montserrat"/>
                <a:ea typeface="Montserrat"/>
                <a:cs typeface="Montserrat"/>
                <a:sym typeface="Montserrat"/>
              </a:rPr>
              <a:t> your logo.</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Save your logo as an SVG file by selecting </a:t>
            </a:r>
            <a:r>
              <a:rPr b="1" lang="en-GB" sz="2800">
                <a:solidFill>
                  <a:schemeClr val="dk2"/>
                </a:solidFill>
                <a:latin typeface="Montserrat"/>
                <a:ea typeface="Montserrat"/>
                <a:cs typeface="Montserrat"/>
                <a:sym typeface="Montserrat"/>
              </a:rPr>
              <a:t>File &gt; Save as</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Export it to a PNG image by selecting </a:t>
            </a:r>
            <a:r>
              <a:rPr b="1" lang="en-GB" sz="2800">
                <a:solidFill>
                  <a:schemeClr val="dk2"/>
                </a:solidFill>
                <a:latin typeface="Montserrat"/>
                <a:ea typeface="Montserrat"/>
                <a:cs typeface="Montserrat"/>
                <a:sym typeface="Montserrat"/>
              </a:rPr>
              <a:t>File &gt; Export PNG Image…</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18" name="Google Shape;418;p5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419" name="Google Shape;419;p5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2 -GIMP</a:t>
            </a:r>
            <a:endParaRPr>
              <a:solidFill>
                <a:schemeClr val="dk2"/>
              </a:solidFill>
            </a:endParaRPr>
          </a:p>
        </p:txBody>
      </p:sp>
      <p:sp>
        <p:nvSpPr>
          <p:cNvPr id="425" name="Google Shape;425;p5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426" name="Google Shape;426;p53"/>
          <p:cNvSpPr txBox="1"/>
          <p:nvPr>
            <p:ph idx="1" type="body"/>
          </p:nvPr>
        </p:nvSpPr>
        <p:spPr>
          <a:xfrm>
            <a:off x="917950" y="2037250"/>
            <a:ext cx="7902000" cy="2091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2800"/>
              <a:t>Our client, Fab Gadget Ltd., has asked us to create a poster for their latest robotic lawnmower. The pre-production meetings have been completed and the graphical assets and wording have all been decided upon already. The have been supplied to you within the Zip Folder. When there are multiple pictures of the same thing, you are free to select the one that you prefer. The wording is indicated in the steps on the coming slides. You will make use of the open source application GIMP to design your poster.</a:t>
            </a:r>
            <a:endParaRPr sz="2800"/>
          </a:p>
          <a:p>
            <a:pPr indent="0" lvl="0" marL="0" rtl="0" algn="l">
              <a:lnSpc>
                <a:spcPct val="115000"/>
              </a:lnSpc>
              <a:spcBef>
                <a:spcPts val="0"/>
              </a:spcBef>
              <a:spcAft>
                <a:spcPts val="0"/>
              </a:spcAft>
              <a:buNone/>
            </a:pPr>
            <a:r>
              <a:rPr lang="en-GB" sz="2800"/>
              <a:t>.</a:t>
            </a:r>
            <a:endParaRPr sz="2800"/>
          </a:p>
          <a:p>
            <a:pPr indent="0" lvl="0" marL="0" rtl="0" algn="l">
              <a:spcBef>
                <a:spcPts val="0"/>
              </a:spcBef>
              <a:spcAft>
                <a:spcPts val="2000"/>
              </a:spcAft>
              <a:buNone/>
            </a:pPr>
            <a:r>
              <a:t/>
            </a:r>
            <a:endParaRPr sz="3500">
              <a:solidFill>
                <a:srgbClr val="000000"/>
              </a:solidFill>
              <a:latin typeface="Quicksand"/>
              <a:ea typeface="Quicksand"/>
              <a:cs typeface="Quicksand"/>
              <a:sym typeface="Quicksand"/>
            </a:endParaRPr>
          </a:p>
        </p:txBody>
      </p:sp>
      <p:pic>
        <p:nvPicPr>
          <p:cNvPr id="427" name="Google Shape;427;p53"/>
          <p:cNvPicPr preferRelativeResize="0"/>
          <p:nvPr/>
        </p:nvPicPr>
        <p:blipFill>
          <a:blip r:embed="rId3">
            <a:alphaModFix/>
          </a:blip>
          <a:stretch>
            <a:fillRect/>
          </a:stretch>
        </p:blipFill>
        <p:spPr>
          <a:xfrm>
            <a:off x="10051450" y="698500"/>
            <a:ext cx="6170001" cy="8735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5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33" name="Google Shape;433;p54"/>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434" name="Google Shape;434;p54"/>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Open GIMP on your computer.</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35" name="Google Shape;435;p54"/>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436" name="Google Shape;436;p54"/>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Create an empty </a:t>
            </a:r>
            <a:r>
              <a:rPr b="1" lang="en-GB" sz="2800">
                <a:solidFill>
                  <a:schemeClr val="dk2"/>
                </a:solidFill>
                <a:latin typeface="Montserrat"/>
                <a:ea typeface="Montserrat"/>
                <a:cs typeface="Montserrat"/>
                <a:sym typeface="Montserrat"/>
              </a:rPr>
              <a:t>A4 document</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Create a new file by pressing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N</a:t>
            </a:r>
            <a:r>
              <a:rPr lang="en-GB" sz="2800">
                <a:solidFill>
                  <a:schemeClr val="dk2"/>
                </a:solidFill>
                <a:latin typeface="Montserrat"/>
                <a:ea typeface="Montserrat"/>
                <a:cs typeface="Montserrat"/>
                <a:sym typeface="Montserrat"/>
              </a:rPr>
              <a:t>. Select </a:t>
            </a:r>
            <a:r>
              <a:rPr b="1" lang="en-GB" sz="2800">
                <a:solidFill>
                  <a:schemeClr val="dk2"/>
                </a:solidFill>
                <a:latin typeface="Montserrat"/>
                <a:ea typeface="Montserrat"/>
                <a:cs typeface="Montserrat"/>
                <a:sym typeface="Montserrat"/>
              </a:rPr>
              <a:t>A4 (300 ppi)</a:t>
            </a:r>
            <a:r>
              <a:rPr lang="en-GB" sz="2800">
                <a:solidFill>
                  <a:schemeClr val="dk2"/>
                </a:solidFill>
                <a:latin typeface="Montserrat"/>
                <a:ea typeface="Montserrat"/>
                <a:cs typeface="Montserrat"/>
                <a:sym typeface="Montserrat"/>
              </a:rPr>
              <a:t> from the template and click on </a:t>
            </a:r>
            <a:r>
              <a:rPr b="1" lang="en-GB" sz="2800">
                <a:solidFill>
                  <a:schemeClr val="dk2"/>
                </a:solidFill>
                <a:latin typeface="Montserrat"/>
                <a:ea typeface="Montserrat"/>
                <a:cs typeface="Montserrat"/>
                <a:sym typeface="Montserrat"/>
              </a:rPr>
              <a:t>OK</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437" name="Google Shape;437;p5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38" name="Google Shape;438;p5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44" name="Google Shape;444;p55"/>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445" name="Google Shape;445;p55"/>
          <p:cNvSpPr txBox="1"/>
          <p:nvPr/>
        </p:nvSpPr>
        <p:spPr>
          <a:xfrm>
            <a:off x="917950" y="4375650"/>
            <a:ext cx="11832000" cy="48729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lawn picture as a </a:t>
            </a:r>
            <a:r>
              <a:rPr b="1" lang="en-GB" sz="2800">
                <a:solidFill>
                  <a:schemeClr val="dk2"/>
                </a:solidFill>
                <a:latin typeface="Montserrat"/>
                <a:ea typeface="Montserrat"/>
                <a:cs typeface="Montserrat"/>
                <a:sym typeface="Montserrat"/>
              </a:rPr>
              <a:t>background</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Char char="●"/>
            </a:pPr>
            <a:r>
              <a:rPr lang="en-GB" sz="2800">
                <a:solidFill>
                  <a:schemeClr val="dk2"/>
                </a:solidFill>
                <a:latin typeface="Montserrat"/>
                <a:ea typeface="Montserrat"/>
                <a:cs typeface="Montserrat"/>
                <a:sym typeface="Montserrat"/>
              </a:rPr>
              <a:t>Press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o</a:t>
            </a:r>
            <a:r>
              <a:rPr lang="en-GB" sz="2800">
                <a:solidFill>
                  <a:schemeClr val="dk2"/>
                </a:solidFill>
                <a:latin typeface="Montserrat"/>
                <a:ea typeface="Montserrat"/>
                <a:cs typeface="Montserrat"/>
                <a:sym typeface="Montserrat"/>
              </a:rPr>
              <a:t> to open a new file and browse to one of the pictures of a garden lawn.</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all of this image by pressing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A</a:t>
            </a:r>
            <a:r>
              <a:rPr lang="en-GB" sz="2800">
                <a:solidFill>
                  <a:schemeClr val="dk2"/>
                </a:solidFill>
                <a:latin typeface="Montserrat"/>
                <a:ea typeface="Montserrat"/>
                <a:cs typeface="Montserrat"/>
                <a:sym typeface="Montserrat"/>
              </a:rPr>
              <a:t> and then copy it by pressing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b="1" lang="en-GB" sz="2800">
                <a:solidFill>
                  <a:schemeClr val="dk2"/>
                </a:solidFill>
                <a:latin typeface="Montserrat"/>
                <a:ea typeface="Montserrat"/>
                <a:cs typeface="Montserrat"/>
                <a:sym typeface="Montserrat"/>
              </a:rPr>
              <a:t>Select</a:t>
            </a:r>
            <a:r>
              <a:rPr lang="en-GB" sz="2800">
                <a:solidFill>
                  <a:schemeClr val="dk2"/>
                </a:solidFill>
                <a:latin typeface="Montserrat"/>
                <a:ea typeface="Montserrat"/>
                <a:cs typeface="Montserrat"/>
                <a:sym typeface="Montserrat"/>
              </a:rPr>
              <a:t> your original tab as indicated here</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Paste the lawn image as a new layer into the poster by selecting </a:t>
            </a:r>
            <a:r>
              <a:rPr b="1" lang="en-GB" sz="2800">
                <a:solidFill>
                  <a:schemeClr val="dk2"/>
                </a:solidFill>
                <a:latin typeface="Montserrat"/>
                <a:ea typeface="Montserrat"/>
                <a:cs typeface="Montserrat"/>
                <a:sym typeface="Montserrat"/>
              </a:rPr>
              <a:t>Edit &gt; Paste as &gt; New Layer</a:t>
            </a:r>
            <a:r>
              <a:rPr lang="en-GB" sz="2800">
                <a:solidFill>
                  <a:schemeClr val="dk2"/>
                </a:solidFill>
                <a:latin typeface="Montserrat"/>
                <a:ea typeface="Montserrat"/>
                <a:cs typeface="Montserrat"/>
                <a:sym typeface="Montserrat"/>
              </a:rPr>
              <a:t> from the main menu.</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46" name="Google Shape;446;p5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47" name="Google Shape;447;p5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448" name="Google Shape;448;p55"/>
          <p:cNvPicPr preferRelativeResize="0"/>
          <p:nvPr/>
        </p:nvPicPr>
        <p:blipFill>
          <a:blip r:embed="rId3">
            <a:alphaModFix/>
          </a:blip>
          <a:stretch>
            <a:fillRect/>
          </a:stretch>
        </p:blipFill>
        <p:spPr>
          <a:xfrm>
            <a:off x="12883425" y="4508175"/>
            <a:ext cx="5080950" cy="3221875"/>
          </a:xfrm>
          <a:prstGeom prst="rect">
            <a:avLst/>
          </a:prstGeom>
          <a:noFill/>
          <a:ln>
            <a:noFill/>
          </a:ln>
        </p:spPr>
      </p:pic>
      <p:sp>
        <p:nvSpPr>
          <p:cNvPr id="449" name="Google Shape;449;p55"/>
          <p:cNvSpPr/>
          <p:nvPr/>
        </p:nvSpPr>
        <p:spPr>
          <a:xfrm>
            <a:off x="13608875" y="5154350"/>
            <a:ext cx="1722900" cy="1912200"/>
          </a:xfrm>
          <a:prstGeom prst="ellipse">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Creating a website</a:t>
            </a:r>
            <a:endParaRPr/>
          </a:p>
        </p:txBody>
      </p:sp>
      <p:sp>
        <p:nvSpPr>
          <p:cNvPr id="168" name="Google Shape;168;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9" name="Google Shape;169;p29"/>
          <p:cNvSpPr txBox="1"/>
          <p:nvPr>
            <p:ph idx="1" type="body"/>
          </p:nvPr>
        </p:nvSpPr>
        <p:spPr>
          <a:xfrm>
            <a:off x="906150" y="2199450"/>
            <a:ext cx="15827700" cy="6345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Assets that are needed to complete this task can be obtained here: </a:t>
            </a:r>
            <a:r>
              <a:rPr lang="en-GB" u="sng">
                <a:solidFill>
                  <a:schemeClr val="hlink"/>
                </a:solidFill>
                <a:hlinkClick r:id="rId3"/>
              </a:rPr>
              <a:t>oaknat.uk/comp-digital-graphics</a:t>
            </a:r>
            <a:endParaRPr u="sng"/>
          </a:p>
          <a:p>
            <a:pPr indent="0" lvl="0" marL="0" rtl="0" algn="l">
              <a:spcBef>
                <a:spcPts val="2000"/>
              </a:spcBef>
              <a:spcAft>
                <a:spcPts val="0"/>
              </a:spcAft>
              <a:buNone/>
            </a:pPr>
            <a:r>
              <a:t/>
            </a:r>
            <a:endParaRPr u="sng">
              <a:solidFill>
                <a:srgbClr val="00A099"/>
              </a:solidFill>
            </a:endParaRPr>
          </a:p>
          <a:p>
            <a:pPr indent="0" lvl="0" marL="0" rtl="0" algn="l">
              <a:spcBef>
                <a:spcPts val="2000"/>
              </a:spcBef>
              <a:spcAft>
                <a:spcPts val="20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55" name="Google Shape;455;p56"/>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a:t>
            </a:r>
            <a:endParaRPr b="1" sz="3500">
              <a:solidFill>
                <a:srgbClr val="FFFFFF"/>
              </a:solidFill>
              <a:latin typeface="Montserrat"/>
              <a:ea typeface="Montserrat"/>
              <a:cs typeface="Montserrat"/>
              <a:sym typeface="Montserrat"/>
            </a:endParaRPr>
          </a:p>
        </p:txBody>
      </p:sp>
      <p:sp>
        <p:nvSpPr>
          <p:cNvPr id="456" name="Google Shape;456;p56"/>
          <p:cNvSpPr txBox="1"/>
          <p:nvPr/>
        </p:nvSpPr>
        <p:spPr>
          <a:xfrm>
            <a:off x="917950" y="4375650"/>
            <a:ext cx="11832000" cy="42453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Resize</a:t>
            </a:r>
            <a:r>
              <a:rPr lang="en-GB" sz="2800">
                <a:solidFill>
                  <a:schemeClr val="dk2"/>
                </a:solidFill>
                <a:latin typeface="Montserrat"/>
                <a:ea typeface="Montserrat"/>
                <a:cs typeface="Montserrat"/>
                <a:sym typeface="Montserrat"/>
              </a:rPr>
              <a:t> the layer.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Char char="●"/>
            </a:pPr>
            <a:r>
              <a:rPr lang="en-GB" sz="2800">
                <a:solidFill>
                  <a:schemeClr val="dk2"/>
                </a:solidFill>
                <a:latin typeface="Montserrat"/>
                <a:ea typeface="Montserrat"/>
                <a:cs typeface="Montserrat"/>
                <a:sym typeface="Montserrat"/>
              </a:rPr>
              <a:t>Select the </a:t>
            </a:r>
            <a:r>
              <a:rPr b="1" lang="en-GB" sz="2800">
                <a:solidFill>
                  <a:schemeClr val="dk2"/>
                </a:solidFill>
                <a:latin typeface="Montserrat"/>
                <a:ea typeface="Montserrat"/>
                <a:cs typeface="Montserrat"/>
                <a:sym typeface="Montserrat"/>
              </a:rPr>
              <a:t>Unified Transform Tool</a:t>
            </a:r>
            <a:r>
              <a:rPr lang="en-GB" sz="2800">
                <a:solidFill>
                  <a:schemeClr val="dk2"/>
                </a:solidFill>
                <a:latin typeface="Montserrat"/>
                <a:ea typeface="Montserrat"/>
                <a:cs typeface="Montserrat"/>
                <a:sym typeface="Montserrat"/>
              </a:rPr>
              <a:t> from the top left-hand side.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lawn image. Stretch the image to cover the whole background by dragging it by the corner of the outer square handle as indicated here:</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Press </a:t>
            </a:r>
            <a:r>
              <a:rPr b="1" lang="en-GB" sz="2800">
                <a:solidFill>
                  <a:schemeClr val="dk2"/>
                </a:solidFill>
                <a:latin typeface="Montserrat"/>
                <a:ea typeface="Montserrat"/>
                <a:cs typeface="Montserrat"/>
                <a:sym typeface="Montserrat"/>
              </a:rPr>
              <a:t>Enter</a:t>
            </a:r>
            <a:r>
              <a:rPr lang="en-GB" sz="2800">
                <a:solidFill>
                  <a:schemeClr val="dk2"/>
                </a:solidFill>
                <a:latin typeface="Montserrat"/>
                <a:ea typeface="Montserrat"/>
                <a:cs typeface="Montserrat"/>
                <a:sym typeface="Montserrat"/>
              </a:rPr>
              <a:t> to perform the transform.</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457" name="Google Shape;457;p5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58" name="Google Shape;458;p5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459" name="Google Shape;459;p56"/>
          <p:cNvPicPr preferRelativeResize="0"/>
          <p:nvPr/>
        </p:nvPicPr>
        <p:blipFill>
          <a:blip r:embed="rId3">
            <a:alphaModFix/>
          </a:blip>
          <a:stretch>
            <a:fillRect/>
          </a:stretch>
        </p:blipFill>
        <p:spPr>
          <a:xfrm>
            <a:off x="13205250" y="4759950"/>
            <a:ext cx="4259375" cy="3861000"/>
          </a:xfrm>
          <a:prstGeom prst="rect">
            <a:avLst/>
          </a:prstGeom>
          <a:noFill/>
          <a:ln>
            <a:noFill/>
          </a:ln>
        </p:spPr>
      </p:pic>
      <p:sp>
        <p:nvSpPr>
          <p:cNvPr id="460" name="Google Shape;460;p56"/>
          <p:cNvSpPr/>
          <p:nvPr/>
        </p:nvSpPr>
        <p:spPr>
          <a:xfrm rot="-1968376">
            <a:off x="14461416" y="5420268"/>
            <a:ext cx="2049833" cy="986180"/>
          </a:xfrm>
          <a:prstGeom prst="leftArrow">
            <a:avLst>
              <a:gd fmla="val 50000" name="adj1"/>
              <a:gd fmla="val 50000" name="adj2"/>
            </a:avLst>
          </a:prstGeom>
          <a:solidFill>
            <a:schemeClr val="lt2"/>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786EC8"/>
              </a:solidFill>
            </a:endParaRPr>
          </a:p>
        </p:txBody>
      </p:sp>
      <p:pic>
        <p:nvPicPr>
          <p:cNvPr id="461" name="Google Shape;461;p56"/>
          <p:cNvPicPr preferRelativeResize="0"/>
          <p:nvPr/>
        </p:nvPicPr>
        <p:blipFill>
          <a:blip r:embed="rId4">
            <a:alphaModFix/>
          </a:blip>
          <a:stretch>
            <a:fillRect/>
          </a:stretch>
        </p:blipFill>
        <p:spPr>
          <a:xfrm>
            <a:off x="14357725" y="3305300"/>
            <a:ext cx="1485900" cy="1638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67" name="Google Shape;467;p57"/>
          <p:cNvSpPr txBox="1"/>
          <p:nvPr/>
        </p:nvSpPr>
        <p:spPr>
          <a:xfrm>
            <a:off x="917950" y="3154650"/>
            <a:ext cx="163443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468" name="Google Shape;468;p57"/>
          <p:cNvSpPr txBox="1"/>
          <p:nvPr/>
        </p:nvSpPr>
        <p:spPr>
          <a:xfrm>
            <a:off x="917950" y="4375650"/>
            <a:ext cx="16344300" cy="4285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a:t>
            </a:r>
            <a:r>
              <a:rPr b="1" lang="en-GB" sz="2800">
                <a:solidFill>
                  <a:schemeClr val="dk2"/>
                </a:solidFill>
                <a:latin typeface="Montserrat"/>
                <a:ea typeface="Montserrat"/>
                <a:cs typeface="Montserrat"/>
                <a:sym typeface="Montserrat"/>
              </a:rPr>
              <a:t>robot lawnmower picture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Open the image that you want to use and copy and paste it as a new layer in the same way as you did in Step 3.</a:t>
            </a:r>
            <a:endParaRPr sz="2800">
              <a:solidFill>
                <a:schemeClr val="dk2"/>
              </a:solidFill>
              <a:latin typeface="Montserrat"/>
              <a:ea typeface="Montserrat"/>
              <a:cs typeface="Montserrat"/>
              <a:sym typeface="Montserrat"/>
            </a:endParaRPr>
          </a:p>
          <a:p>
            <a:pPr indent="0" lvl="0" marL="914400" rtl="0" algn="l">
              <a:lnSpc>
                <a:spcPct val="115000"/>
              </a:lnSpc>
              <a:spcBef>
                <a:spcPts val="600"/>
              </a:spcBef>
              <a:spcAft>
                <a:spcPts val="0"/>
              </a:spcAft>
              <a:buNone/>
            </a:pPr>
            <a:r>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469" name="Google Shape;469;p57"/>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70" name="Google Shape;470;p57"/>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5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76" name="Google Shape;476;p58"/>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477" name="Google Shape;477;p58"/>
          <p:cNvSpPr txBox="1"/>
          <p:nvPr/>
        </p:nvSpPr>
        <p:spPr>
          <a:xfrm>
            <a:off x="917950" y="4375650"/>
            <a:ext cx="11832000" cy="4108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Remove the background</a:t>
            </a:r>
            <a:r>
              <a:rPr lang="en-GB" sz="2800">
                <a:solidFill>
                  <a:schemeClr val="dk2"/>
                </a:solidFill>
                <a:latin typeface="Montserrat"/>
                <a:ea typeface="Montserrat"/>
                <a:cs typeface="Montserrat"/>
                <a:sym typeface="Montserrat"/>
              </a:rPr>
              <a:t> of the robot lawnmower.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Eraser </a:t>
            </a:r>
            <a:r>
              <a:rPr lang="en-GB" sz="2800">
                <a:solidFill>
                  <a:schemeClr val="dk2"/>
                </a:solidFill>
                <a:latin typeface="Montserrat"/>
                <a:ea typeface="Montserrat"/>
                <a:cs typeface="Montserrat"/>
                <a:sym typeface="Montserrat"/>
              </a:rPr>
              <a:t>tool  to erase the background from around your robot lawnmower so that it looks like it is sitting on top of the lawn that you pasted before.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If you want to resize this layer, use the </a:t>
            </a:r>
            <a:r>
              <a:rPr b="1" lang="en-GB" sz="2800">
                <a:solidFill>
                  <a:schemeClr val="dk2"/>
                </a:solidFill>
                <a:latin typeface="Montserrat"/>
                <a:ea typeface="Montserrat"/>
                <a:cs typeface="Montserrat"/>
                <a:sym typeface="Montserrat"/>
              </a:rPr>
              <a:t>Unified Transform Tool</a:t>
            </a:r>
            <a:r>
              <a:rPr lang="en-GB" sz="2800">
                <a:solidFill>
                  <a:schemeClr val="dk2"/>
                </a:solidFill>
                <a:latin typeface="Montserrat"/>
                <a:ea typeface="Montserrat"/>
                <a:cs typeface="Montserrat"/>
                <a:sym typeface="Montserrat"/>
              </a:rPr>
              <a:t> in the same way as when you resized the background.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478" name="Google Shape;478;p58"/>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79" name="Google Shape;479;p58"/>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480" name="Google Shape;480;p58"/>
          <p:cNvPicPr preferRelativeResize="0"/>
          <p:nvPr/>
        </p:nvPicPr>
        <p:blipFill>
          <a:blip r:embed="rId3">
            <a:alphaModFix/>
          </a:blip>
          <a:stretch>
            <a:fillRect/>
          </a:stretch>
        </p:blipFill>
        <p:spPr>
          <a:xfrm>
            <a:off x="14530500" y="5038250"/>
            <a:ext cx="2404877" cy="22427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86" name="Google Shape;486;p59"/>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a:t>
            </a:r>
            <a:endParaRPr b="1" sz="3500">
              <a:solidFill>
                <a:srgbClr val="FFFFFF"/>
              </a:solidFill>
              <a:latin typeface="Montserrat"/>
              <a:ea typeface="Montserrat"/>
              <a:cs typeface="Montserrat"/>
              <a:sym typeface="Montserrat"/>
            </a:endParaRPr>
          </a:p>
        </p:txBody>
      </p:sp>
      <p:sp>
        <p:nvSpPr>
          <p:cNvPr id="487" name="Google Shape;487;p59"/>
          <p:cNvSpPr txBox="1"/>
          <p:nvPr/>
        </p:nvSpPr>
        <p:spPr>
          <a:xfrm>
            <a:off x="917950" y="4375650"/>
            <a:ext cx="16004100" cy="4267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Position</a:t>
            </a:r>
            <a:r>
              <a:rPr lang="en-GB" sz="2800">
                <a:solidFill>
                  <a:schemeClr val="dk2"/>
                </a:solidFill>
                <a:latin typeface="Montserrat"/>
                <a:ea typeface="Montserrat"/>
                <a:cs typeface="Montserrat"/>
                <a:sym typeface="Montserrat"/>
              </a:rPr>
              <a:t> the robot lawnmower. </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Move</a:t>
            </a:r>
            <a:r>
              <a:rPr lang="en-GB" sz="2800">
                <a:solidFill>
                  <a:schemeClr val="dk2"/>
                </a:solidFill>
                <a:latin typeface="Montserrat"/>
                <a:ea typeface="Montserrat"/>
                <a:cs typeface="Montserrat"/>
                <a:sym typeface="Montserrat"/>
              </a:rPr>
              <a:t> tool  to position your robot lawnmower where you want it on your poster.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488" name="Google Shape;488;p59"/>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89" name="Google Shape;489;p59"/>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490" name="Google Shape;490;p59"/>
          <p:cNvPicPr preferRelativeResize="0"/>
          <p:nvPr/>
        </p:nvPicPr>
        <p:blipFill>
          <a:blip r:embed="rId3">
            <a:alphaModFix/>
          </a:blip>
          <a:stretch>
            <a:fillRect/>
          </a:stretch>
        </p:blipFill>
        <p:spPr>
          <a:xfrm>
            <a:off x="7435150" y="6513450"/>
            <a:ext cx="2032850" cy="1764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96" name="Google Shape;496;p60"/>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a:t>
            </a:r>
            <a:endParaRPr b="1" sz="3500">
              <a:solidFill>
                <a:srgbClr val="FFFFFF"/>
              </a:solidFill>
              <a:latin typeface="Montserrat"/>
              <a:ea typeface="Montserrat"/>
              <a:cs typeface="Montserrat"/>
              <a:sym typeface="Montserrat"/>
            </a:endParaRPr>
          </a:p>
        </p:txBody>
      </p:sp>
      <p:sp>
        <p:nvSpPr>
          <p:cNvPr id="497" name="Google Shape;497;p60"/>
          <p:cNvSpPr txBox="1"/>
          <p:nvPr/>
        </p:nvSpPr>
        <p:spPr>
          <a:xfrm>
            <a:off x="917950" y="4375650"/>
            <a:ext cx="16004100" cy="3926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a:t>
            </a:r>
            <a:r>
              <a:rPr b="1" lang="en-GB" sz="2800">
                <a:solidFill>
                  <a:schemeClr val="dk2"/>
                </a:solidFill>
                <a:latin typeface="Montserrat"/>
                <a:ea typeface="Montserrat"/>
                <a:cs typeface="Montserrat"/>
                <a:sym typeface="Montserrat"/>
              </a:rPr>
              <a:t>relaxing</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picture </a:t>
            </a:r>
            <a:r>
              <a:rPr lang="en-GB" sz="2800">
                <a:solidFill>
                  <a:schemeClr val="dk2"/>
                </a:solidFill>
                <a:latin typeface="Montserrat"/>
                <a:ea typeface="Montserrat"/>
                <a:cs typeface="Montserrat"/>
                <a:sym typeface="Montserrat"/>
              </a:rPr>
              <a:t>to the poster.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Follow the same steps as above to include one of the </a:t>
            </a:r>
            <a:r>
              <a:rPr b="1" lang="en-GB" sz="2800">
                <a:solidFill>
                  <a:schemeClr val="dk2"/>
                </a:solidFill>
                <a:latin typeface="Montserrat"/>
                <a:ea typeface="Montserrat"/>
                <a:cs typeface="Montserrat"/>
                <a:sym typeface="Montserrat"/>
              </a:rPr>
              <a:t>relaxing</a:t>
            </a:r>
            <a:r>
              <a:rPr lang="en-GB" sz="2800">
                <a:solidFill>
                  <a:schemeClr val="dk2"/>
                </a:solidFill>
                <a:latin typeface="Montserrat"/>
                <a:ea typeface="Montserrat"/>
                <a:cs typeface="Montserrat"/>
                <a:sym typeface="Montserrat"/>
              </a:rPr>
              <a:t> pictures.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Remove its background using the </a:t>
            </a:r>
            <a:r>
              <a:rPr b="1" lang="en-GB" sz="2800">
                <a:solidFill>
                  <a:schemeClr val="dk2"/>
                </a:solidFill>
                <a:latin typeface="Montserrat"/>
                <a:ea typeface="Montserrat"/>
                <a:cs typeface="Montserrat"/>
                <a:sym typeface="Montserrat"/>
              </a:rPr>
              <a:t>Eraser </a:t>
            </a:r>
            <a:r>
              <a:rPr lang="en-GB" sz="2800">
                <a:solidFill>
                  <a:schemeClr val="dk2"/>
                </a:solidFill>
                <a:latin typeface="Montserrat"/>
                <a:ea typeface="Montserrat"/>
                <a:cs typeface="Montserrat"/>
                <a:sym typeface="Montserrat"/>
              </a:rPr>
              <a:t>tool.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Scale and position the image using the </a:t>
            </a:r>
            <a:r>
              <a:rPr b="1" lang="en-GB" sz="2800">
                <a:solidFill>
                  <a:schemeClr val="dk2"/>
                </a:solidFill>
                <a:latin typeface="Montserrat"/>
                <a:ea typeface="Montserrat"/>
                <a:cs typeface="Montserrat"/>
                <a:sym typeface="Montserrat"/>
              </a:rPr>
              <a:t>Unified Transform Tool</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b="1" lang="en-GB" sz="2800">
                <a:solidFill>
                  <a:schemeClr val="dk2"/>
                </a:solidFill>
                <a:latin typeface="Montserrat"/>
                <a:ea typeface="Montserrat"/>
                <a:cs typeface="Montserrat"/>
                <a:sym typeface="Montserrat"/>
              </a:rPr>
              <a:t>Tip:</a:t>
            </a:r>
            <a:r>
              <a:rPr lang="en-GB" sz="2800">
                <a:solidFill>
                  <a:schemeClr val="dk2"/>
                </a:solidFill>
                <a:latin typeface="Montserrat"/>
                <a:ea typeface="Montserrat"/>
                <a:cs typeface="Montserrat"/>
                <a:sym typeface="Montserrat"/>
              </a:rPr>
              <a:t> If you make a mistake, use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Z</a:t>
            </a:r>
            <a:r>
              <a:rPr lang="en-GB" sz="2800">
                <a:solidFill>
                  <a:schemeClr val="dk2"/>
                </a:solidFill>
                <a:latin typeface="Montserrat"/>
                <a:ea typeface="Montserrat"/>
                <a:cs typeface="Montserrat"/>
                <a:sym typeface="Montserrat"/>
              </a:rPr>
              <a:t> to undo your changes. You can </a:t>
            </a:r>
            <a:r>
              <a:rPr b="1" lang="en-GB" sz="2800">
                <a:solidFill>
                  <a:schemeClr val="dk2"/>
                </a:solidFill>
                <a:latin typeface="Montserrat"/>
                <a:ea typeface="Montserrat"/>
                <a:cs typeface="Montserrat"/>
                <a:sym typeface="Montserrat"/>
              </a:rPr>
              <a:t>zoom in</a:t>
            </a:r>
            <a:r>
              <a:rPr lang="en-GB" sz="2800">
                <a:solidFill>
                  <a:schemeClr val="dk2"/>
                </a:solidFill>
                <a:latin typeface="Montserrat"/>
                <a:ea typeface="Montserrat"/>
                <a:cs typeface="Montserrat"/>
                <a:sym typeface="Montserrat"/>
              </a:rPr>
              <a:t> by pressing the </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button and </a:t>
            </a:r>
            <a:r>
              <a:rPr b="1" lang="en-GB" sz="2800">
                <a:solidFill>
                  <a:schemeClr val="dk2"/>
                </a:solidFill>
                <a:latin typeface="Montserrat"/>
                <a:ea typeface="Montserrat"/>
                <a:cs typeface="Montserrat"/>
                <a:sym typeface="Montserrat"/>
              </a:rPr>
              <a:t>zoom out</a:t>
            </a:r>
            <a:r>
              <a:rPr lang="en-GB" sz="2800">
                <a:solidFill>
                  <a:schemeClr val="dk2"/>
                </a:solidFill>
                <a:latin typeface="Montserrat"/>
                <a:ea typeface="Montserrat"/>
                <a:cs typeface="Montserrat"/>
                <a:sym typeface="Montserrat"/>
              </a:rPr>
              <a:t> by pressing the </a:t>
            </a:r>
            <a:r>
              <a:rPr b="1" lang="en-GB" sz="2800">
                <a:solidFill>
                  <a:schemeClr val="dk2"/>
                </a:solidFill>
                <a:latin typeface="Montserrat"/>
                <a:ea typeface="Montserrat"/>
                <a:cs typeface="Montserrat"/>
                <a:sym typeface="Montserrat"/>
              </a:rPr>
              <a:t>-</a:t>
            </a:r>
            <a:r>
              <a:rPr lang="en-GB" sz="2800">
                <a:solidFill>
                  <a:schemeClr val="dk2"/>
                </a:solidFill>
                <a:latin typeface="Montserrat"/>
                <a:ea typeface="Montserrat"/>
                <a:cs typeface="Montserrat"/>
                <a:sym typeface="Montserrat"/>
              </a:rPr>
              <a:t> button.</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498" name="Google Shape;498;p6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499" name="Google Shape;499;p6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05" name="Google Shape;505;p61"/>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a:t>
            </a:r>
            <a:endParaRPr b="1" sz="3500">
              <a:solidFill>
                <a:srgbClr val="FFFFFF"/>
              </a:solidFill>
              <a:latin typeface="Montserrat"/>
              <a:ea typeface="Montserrat"/>
              <a:cs typeface="Montserrat"/>
              <a:sym typeface="Montserrat"/>
            </a:endParaRPr>
          </a:p>
        </p:txBody>
      </p:sp>
      <p:sp>
        <p:nvSpPr>
          <p:cNvPr id="506" name="Google Shape;506;p61"/>
          <p:cNvSpPr txBox="1"/>
          <p:nvPr/>
        </p:nvSpPr>
        <p:spPr>
          <a:xfrm>
            <a:off x="917950" y="4375650"/>
            <a:ext cx="16004100" cy="3596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a:t>
            </a:r>
            <a:r>
              <a:rPr b="1" lang="en-GB" sz="2800">
                <a:solidFill>
                  <a:schemeClr val="dk2"/>
                </a:solidFill>
                <a:latin typeface="Montserrat"/>
                <a:ea typeface="Montserrat"/>
                <a:cs typeface="Montserrat"/>
                <a:sym typeface="Montserrat"/>
              </a:rPr>
              <a:t>manual lawnmower</a:t>
            </a:r>
            <a:r>
              <a:rPr lang="en-GB" sz="2800">
                <a:solidFill>
                  <a:schemeClr val="dk2"/>
                </a:solidFill>
                <a:latin typeface="Montserrat"/>
                <a:ea typeface="Montserrat"/>
                <a:cs typeface="Montserrat"/>
                <a:sym typeface="Montserrat"/>
              </a:rPr>
              <a:t> </a:t>
            </a:r>
            <a:r>
              <a:rPr b="1" lang="en-GB" sz="2800">
                <a:solidFill>
                  <a:schemeClr val="dk2"/>
                </a:solidFill>
                <a:latin typeface="Montserrat"/>
                <a:ea typeface="Montserrat"/>
                <a:cs typeface="Montserrat"/>
                <a:sym typeface="Montserrat"/>
              </a:rPr>
              <a:t>picture </a:t>
            </a:r>
            <a:r>
              <a:rPr lang="en-GB" sz="2800">
                <a:solidFill>
                  <a:schemeClr val="dk2"/>
                </a:solidFill>
                <a:latin typeface="Montserrat"/>
                <a:ea typeface="Montserrat"/>
                <a:cs typeface="Montserrat"/>
                <a:sym typeface="Montserrat"/>
              </a:rPr>
              <a:t>to the poster.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Repeat these steps again to add one of the pictures of a manual lawnmower to your poster.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07" name="Google Shape;507;p6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08" name="Google Shape;508;p6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14" name="Google Shape;514;p62"/>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a:t>
            </a:r>
            <a:endParaRPr b="1" sz="3500">
              <a:solidFill>
                <a:srgbClr val="FFFFFF"/>
              </a:solidFill>
              <a:latin typeface="Montserrat"/>
              <a:ea typeface="Montserrat"/>
              <a:cs typeface="Montserrat"/>
              <a:sym typeface="Montserrat"/>
            </a:endParaRPr>
          </a:p>
        </p:txBody>
      </p:sp>
      <p:sp>
        <p:nvSpPr>
          <p:cNvPr id="515" name="Google Shape;515;p62"/>
          <p:cNvSpPr txBox="1"/>
          <p:nvPr/>
        </p:nvSpPr>
        <p:spPr>
          <a:xfrm>
            <a:off x="917950" y="4375650"/>
            <a:ext cx="11832000" cy="39951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Add text</a:t>
            </a:r>
            <a:r>
              <a:rPr lang="en-GB" sz="2800">
                <a:solidFill>
                  <a:schemeClr val="dk2"/>
                </a:solidFill>
                <a:latin typeface="Montserrat"/>
                <a:ea typeface="Montserrat"/>
                <a:cs typeface="Montserrat"/>
                <a:sym typeface="Montserrat"/>
              </a:rPr>
              <a:t> to the poster.</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Text </a:t>
            </a:r>
            <a:r>
              <a:rPr lang="en-GB" sz="2800">
                <a:solidFill>
                  <a:schemeClr val="dk2"/>
                </a:solidFill>
                <a:latin typeface="Montserrat"/>
                <a:ea typeface="Montserrat"/>
                <a:cs typeface="Montserrat"/>
                <a:sym typeface="Montserrat"/>
              </a:rPr>
              <a:t>tool  and click on your poster. Type the following:</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b="1" lang="en-GB" sz="2800">
                <a:solidFill>
                  <a:schemeClr val="dk2"/>
                </a:solidFill>
                <a:latin typeface="Montserrat"/>
                <a:ea typeface="Montserrat"/>
                <a:cs typeface="Montserrat"/>
                <a:sym typeface="Montserrat"/>
              </a:rPr>
              <a:t>Why work up a sweat when you could put your feet up with the new robot mower from Fab Gadget?</a:t>
            </a:r>
            <a:r>
              <a:rPr lang="en-GB" sz="2800">
                <a:solidFill>
                  <a:schemeClr val="dk2"/>
                </a:solidFill>
                <a:latin typeface="Montserrat"/>
                <a:ea typeface="Montserrat"/>
                <a:cs typeface="Montserrat"/>
                <a:sym typeface="Montserrat"/>
              </a:rPr>
              <a:t>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16" name="Google Shape;516;p6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17" name="Google Shape;517;p6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518" name="Google Shape;518;p62"/>
          <p:cNvPicPr preferRelativeResize="0"/>
          <p:nvPr/>
        </p:nvPicPr>
        <p:blipFill>
          <a:blip r:embed="rId3">
            <a:alphaModFix/>
          </a:blip>
          <a:stretch>
            <a:fillRect/>
          </a:stretch>
        </p:blipFill>
        <p:spPr>
          <a:xfrm>
            <a:off x="14530450" y="5150875"/>
            <a:ext cx="1798688" cy="1629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24" name="Google Shape;524;p63"/>
          <p:cNvSpPr txBox="1"/>
          <p:nvPr/>
        </p:nvSpPr>
        <p:spPr>
          <a:xfrm>
            <a:off x="917950" y="3154650"/>
            <a:ext cx="1183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a:t>
            </a:r>
            <a:endParaRPr b="1" sz="3500">
              <a:solidFill>
                <a:srgbClr val="FFFFFF"/>
              </a:solidFill>
              <a:latin typeface="Montserrat"/>
              <a:ea typeface="Montserrat"/>
              <a:cs typeface="Montserrat"/>
              <a:sym typeface="Montserrat"/>
            </a:endParaRPr>
          </a:p>
        </p:txBody>
      </p:sp>
      <p:sp>
        <p:nvSpPr>
          <p:cNvPr id="525" name="Google Shape;525;p63"/>
          <p:cNvSpPr txBox="1"/>
          <p:nvPr/>
        </p:nvSpPr>
        <p:spPr>
          <a:xfrm>
            <a:off x="917950" y="4375650"/>
            <a:ext cx="11832000" cy="44628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Change the </a:t>
            </a:r>
            <a:r>
              <a:rPr b="1" lang="en-GB" sz="2800">
                <a:solidFill>
                  <a:schemeClr val="dk2"/>
                </a:solidFill>
                <a:latin typeface="Montserrat"/>
                <a:ea typeface="Montserrat"/>
                <a:cs typeface="Montserrat"/>
                <a:sym typeface="Montserrat"/>
              </a:rPr>
              <a:t>font</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size</a:t>
            </a:r>
            <a:r>
              <a:rPr lang="en-GB" sz="2800">
                <a:solidFill>
                  <a:schemeClr val="dk2"/>
                </a:solidFill>
                <a:latin typeface="Montserrat"/>
                <a:ea typeface="Montserrat"/>
                <a:cs typeface="Montserrat"/>
                <a:sym typeface="Montserrat"/>
              </a:rPr>
              <a:t> of the text.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Use the </a:t>
            </a:r>
            <a:r>
              <a:rPr b="1" lang="en-GB" sz="2800">
                <a:solidFill>
                  <a:schemeClr val="dk2"/>
                </a:solidFill>
                <a:latin typeface="Montserrat"/>
                <a:ea typeface="Montserrat"/>
                <a:cs typeface="Montserrat"/>
                <a:sym typeface="Montserrat"/>
              </a:rPr>
              <a:t>Text </a:t>
            </a:r>
            <a:r>
              <a:rPr lang="en-GB" sz="2800">
                <a:solidFill>
                  <a:schemeClr val="dk2"/>
                </a:solidFill>
                <a:latin typeface="Montserrat"/>
                <a:ea typeface="Montserrat"/>
                <a:cs typeface="Montserrat"/>
                <a:sym typeface="Montserrat"/>
              </a:rPr>
              <a:t>tools to change the font and size of the text. Use the handles to control the size of the text box. </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26" name="Google Shape;526;p6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27" name="Google Shape;527;p6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pic>
        <p:nvPicPr>
          <p:cNvPr id="528" name="Google Shape;528;p63"/>
          <p:cNvPicPr preferRelativeResize="0"/>
          <p:nvPr/>
        </p:nvPicPr>
        <p:blipFill>
          <a:blip r:embed="rId3">
            <a:alphaModFix/>
          </a:blip>
          <a:stretch>
            <a:fillRect/>
          </a:stretch>
        </p:blipFill>
        <p:spPr>
          <a:xfrm>
            <a:off x="13067100" y="3154650"/>
            <a:ext cx="4302841" cy="56838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6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34" name="Google Shape;534;p64"/>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a:t>
            </a:r>
            <a:endParaRPr b="1" sz="3500">
              <a:solidFill>
                <a:srgbClr val="FFFFFF"/>
              </a:solidFill>
              <a:latin typeface="Montserrat"/>
              <a:ea typeface="Montserrat"/>
              <a:cs typeface="Montserrat"/>
              <a:sym typeface="Montserrat"/>
            </a:endParaRPr>
          </a:p>
        </p:txBody>
      </p:sp>
      <p:sp>
        <p:nvSpPr>
          <p:cNvPr id="535" name="Google Shape;535;p64"/>
          <p:cNvSpPr txBox="1"/>
          <p:nvPr/>
        </p:nvSpPr>
        <p:spPr>
          <a:xfrm>
            <a:off x="917950" y="4375650"/>
            <a:ext cx="16004100" cy="41997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a </a:t>
            </a:r>
            <a:r>
              <a:rPr b="1" lang="en-GB" sz="2800">
                <a:solidFill>
                  <a:schemeClr val="dk2"/>
                </a:solidFill>
                <a:latin typeface="Montserrat"/>
                <a:ea typeface="Montserrat"/>
                <a:cs typeface="Montserrat"/>
                <a:sym typeface="Montserrat"/>
              </a:rPr>
              <a:t>drop shadow</a:t>
            </a:r>
            <a:r>
              <a:rPr lang="en-GB" sz="2800">
                <a:solidFill>
                  <a:schemeClr val="dk2"/>
                </a:solidFill>
                <a:latin typeface="Montserrat"/>
                <a:ea typeface="Montserrat"/>
                <a:cs typeface="Montserrat"/>
                <a:sym typeface="Montserrat"/>
              </a:rPr>
              <a:t> to the text.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Make sure you have your text layer selected, and then go to </a:t>
            </a:r>
            <a:r>
              <a:rPr b="1" lang="en-GB" sz="2800">
                <a:solidFill>
                  <a:schemeClr val="dk2"/>
                </a:solidFill>
                <a:latin typeface="Montserrat"/>
                <a:ea typeface="Montserrat"/>
                <a:cs typeface="Montserrat"/>
                <a:sym typeface="Montserrat"/>
              </a:rPr>
              <a:t>Filters &gt; Light and shadow &gt; Drop shadow</a:t>
            </a:r>
            <a:r>
              <a:rPr lang="en-GB" sz="2800">
                <a:solidFill>
                  <a:schemeClr val="dk2"/>
                </a:solidFill>
                <a:latin typeface="Montserrat"/>
                <a:ea typeface="Montserrat"/>
                <a:cs typeface="Montserrat"/>
                <a:sym typeface="Montserrat"/>
              </a:rPr>
              <a:t> from the main menu.</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36" name="Google Shape;536;p6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37" name="Google Shape;537;p6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6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43" name="Google Shape;543;p65"/>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13</a:t>
            </a:r>
            <a:endParaRPr b="1" sz="3500">
              <a:solidFill>
                <a:srgbClr val="FFFFFF"/>
              </a:solidFill>
              <a:latin typeface="Montserrat"/>
              <a:ea typeface="Montserrat"/>
              <a:cs typeface="Montserrat"/>
              <a:sym typeface="Montserrat"/>
            </a:endParaRPr>
          </a:p>
        </p:txBody>
      </p:sp>
      <p:sp>
        <p:nvSpPr>
          <p:cNvPr id="544" name="Google Shape;544;p65"/>
          <p:cNvSpPr txBox="1"/>
          <p:nvPr/>
        </p:nvSpPr>
        <p:spPr>
          <a:xfrm>
            <a:off x="917950" y="4375650"/>
            <a:ext cx="160041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a:t>
            </a:r>
            <a:r>
              <a:rPr b="1" lang="en-GB" sz="2800">
                <a:solidFill>
                  <a:schemeClr val="dk2"/>
                </a:solidFill>
                <a:latin typeface="Montserrat"/>
                <a:ea typeface="Montserrat"/>
                <a:cs typeface="Montserrat"/>
                <a:sym typeface="Montserrat"/>
              </a:rPr>
              <a:t>Fab Gadget logo.</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Open the PNG file of the logo that you created in the ‘Create vector graphics with Inkscape’ activity.</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Char char="●"/>
            </a:pPr>
            <a:r>
              <a:rPr lang="en-GB" sz="2800">
                <a:solidFill>
                  <a:schemeClr val="dk2"/>
                </a:solidFill>
                <a:latin typeface="Montserrat"/>
                <a:ea typeface="Montserrat"/>
                <a:cs typeface="Montserrat"/>
                <a:sym typeface="Montserrat"/>
              </a:rPr>
              <a:t>Now, copy and paste it as you did with the other images. </a:t>
            </a:r>
            <a:r>
              <a:rPr b="1" lang="en-GB" sz="2800">
                <a:solidFill>
                  <a:schemeClr val="dk2"/>
                </a:solidFill>
                <a:latin typeface="Montserrat"/>
                <a:ea typeface="Montserrat"/>
                <a:cs typeface="Montserrat"/>
                <a:sym typeface="Montserrat"/>
              </a:rPr>
              <a:t>Note: </a:t>
            </a:r>
            <a:r>
              <a:rPr lang="en-GB" sz="2800">
                <a:solidFill>
                  <a:schemeClr val="dk2"/>
                </a:solidFill>
                <a:latin typeface="Montserrat"/>
                <a:ea typeface="Montserrat"/>
                <a:cs typeface="Montserrat"/>
                <a:sym typeface="Montserrat"/>
              </a:rPr>
              <a:t>There is no need to delete the background of this image, as it was saved with a transparent background from Inkscape. </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Use the tools to scale and position the logo where you want it.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45" name="Google Shape;545;p6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46" name="Google Shape;546;p6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30"/>
          <p:cNvSpPr txBox="1"/>
          <p:nvPr/>
        </p:nvSpPr>
        <p:spPr>
          <a:xfrm>
            <a:off x="9179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a:t>
            </a:r>
            <a:endParaRPr b="1" sz="3500">
              <a:solidFill>
                <a:srgbClr val="FFFFFF"/>
              </a:solidFill>
              <a:latin typeface="Montserrat"/>
              <a:ea typeface="Montserrat"/>
              <a:cs typeface="Montserrat"/>
              <a:sym typeface="Montserrat"/>
            </a:endParaRPr>
          </a:p>
        </p:txBody>
      </p:sp>
      <p:sp>
        <p:nvSpPr>
          <p:cNvPr id="176" name="Google Shape;176;p30"/>
          <p:cNvSpPr txBox="1"/>
          <p:nvPr/>
        </p:nvSpPr>
        <p:spPr>
          <a:xfrm>
            <a:off x="9179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Open InkScape on your computer</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77" name="Google Shape;177;p30"/>
          <p:cNvSpPr txBox="1"/>
          <p:nvPr/>
        </p:nvSpPr>
        <p:spPr>
          <a:xfrm>
            <a:off x="655860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2</a:t>
            </a:r>
            <a:endParaRPr b="1" sz="3500">
              <a:solidFill>
                <a:srgbClr val="FFFFFF"/>
              </a:solidFill>
              <a:latin typeface="Montserrat"/>
              <a:ea typeface="Montserrat"/>
              <a:cs typeface="Montserrat"/>
              <a:sym typeface="Montserrat"/>
            </a:endParaRPr>
          </a:p>
        </p:txBody>
      </p:sp>
      <p:sp>
        <p:nvSpPr>
          <p:cNvPr id="178" name="Google Shape;178;p30"/>
          <p:cNvSpPr txBox="1"/>
          <p:nvPr/>
        </p:nvSpPr>
        <p:spPr>
          <a:xfrm>
            <a:off x="655860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Select the Circle tool from the left-hand side</a:t>
            </a:r>
            <a:endParaRPr sz="2800">
              <a:solidFill>
                <a:srgbClr val="434343"/>
              </a:solidFill>
              <a:latin typeface="Montserrat"/>
              <a:ea typeface="Montserrat"/>
              <a:cs typeface="Montserrat"/>
              <a:sym typeface="Montserrat"/>
            </a:endParaRPr>
          </a:p>
          <a:p>
            <a:pPr indent="-406400" lvl="0" marL="9144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This is the icon for the circle tool:</a:t>
            </a:r>
            <a:endParaRPr sz="2800">
              <a:solidFill>
                <a:srgbClr val="434343"/>
              </a:solidFill>
              <a:latin typeface="Montserrat"/>
              <a:ea typeface="Montserrat"/>
              <a:cs typeface="Montserrat"/>
              <a:sym typeface="Montserrat"/>
            </a:endParaRPr>
          </a:p>
          <a:p>
            <a:pPr indent="0" lvl="0" marL="914400" rtl="0" algn="l">
              <a:lnSpc>
                <a:spcPct val="115000"/>
              </a:lnSpc>
              <a:spcBef>
                <a:spcPts val="1200"/>
              </a:spcBef>
              <a:spcAft>
                <a:spcPts val="0"/>
              </a:spcAft>
              <a:buNone/>
            </a:pPr>
            <a:r>
              <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79" name="Google Shape;179;p30"/>
          <p:cNvSpPr txBox="1"/>
          <p:nvPr/>
        </p:nvSpPr>
        <p:spPr>
          <a:xfrm>
            <a:off x="12199250" y="3154650"/>
            <a:ext cx="51708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3</a:t>
            </a:r>
            <a:endParaRPr b="1" sz="3500">
              <a:solidFill>
                <a:srgbClr val="FFFFFF"/>
              </a:solidFill>
              <a:latin typeface="Montserrat"/>
              <a:ea typeface="Montserrat"/>
              <a:cs typeface="Montserrat"/>
              <a:sym typeface="Montserrat"/>
            </a:endParaRPr>
          </a:p>
        </p:txBody>
      </p:sp>
      <p:sp>
        <p:nvSpPr>
          <p:cNvPr id="180" name="Google Shape;180;p30"/>
          <p:cNvSpPr txBox="1"/>
          <p:nvPr/>
        </p:nvSpPr>
        <p:spPr>
          <a:xfrm>
            <a:off x="12199250" y="4375650"/>
            <a:ext cx="51708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Draw</a:t>
            </a:r>
            <a:r>
              <a:rPr lang="en-GB" sz="2800">
                <a:solidFill>
                  <a:schemeClr val="dk2"/>
                </a:solidFill>
                <a:latin typeface="Montserrat"/>
                <a:ea typeface="Montserrat"/>
                <a:cs typeface="Montserrat"/>
                <a:sym typeface="Montserrat"/>
              </a:rPr>
              <a:t> a circle by clicking and dragging with your mouse.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To keep your circle in proportion, hold down CTRL and Shift together while you draw it.</a:t>
            </a:r>
            <a:endParaRPr sz="2800">
              <a:solidFill>
                <a:schemeClr val="dk2"/>
              </a:solidFill>
              <a:latin typeface="Montserrat"/>
              <a:ea typeface="Montserrat"/>
              <a:cs typeface="Montserrat"/>
              <a:sym typeface="Montserrat"/>
            </a:endParaRPr>
          </a:p>
        </p:txBody>
      </p:sp>
      <p:sp>
        <p:nvSpPr>
          <p:cNvPr id="181" name="Google Shape;181;p30"/>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182" name="Google Shape;182;p30"/>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183" name="Google Shape;183;p30"/>
          <p:cNvPicPr preferRelativeResize="0"/>
          <p:nvPr/>
        </p:nvPicPr>
        <p:blipFill>
          <a:blip r:embed="rId3">
            <a:alphaModFix/>
          </a:blip>
          <a:stretch>
            <a:fillRect/>
          </a:stretch>
        </p:blipFill>
        <p:spPr>
          <a:xfrm>
            <a:off x="8548679" y="6983800"/>
            <a:ext cx="1190625" cy="11906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6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552" name="Google Shape;552;p66"/>
          <p:cNvSpPr txBox="1"/>
          <p:nvPr/>
        </p:nvSpPr>
        <p:spPr>
          <a:xfrm>
            <a:off x="917950" y="3154650"/>
            <a:ext cx="160041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14</a:t>
            </a:r>
            <a:endParaRPr b="1" sz="3500">
              <a:solidFill>
                <a:srgbClr val="FFFFFF"/>
              </a:solidFill>
              <a:latin typeface="Montserrat"/>
              <a:ea typeface="Montserrat"/>
              <a:cs typeface="Montserrat"/>
              <a:sym typeface="Montserrat"/>
            </a:endParaRPr>
          </a:p>
        </p:txBody>
      </p:sp>
      <p:sp>
        <p:nvSpPr>
          <p:cNvPr id="553" name="Google Shape;553;p66"/>
          <p:cNvSpPr txBox="1"/>
          <p:nvPr/>
        </p:nvSpPr>
        <p:spPr>
          <a:xfrm>
            <a:off x="917950" y="4375650"/>
            <a:ext cx="16004100" cy="40176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Save</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export</a:t>
            </a:r>
            <a:r>
              <a:rPr lang="en-GB" sz="2800">
                <a:solidFill>
                  <a:schemeClr val="dk2"/>
                </a:solidFill>
                <a:latin typeface="Montserrat"/>
                <a:ea typeface="Montserrat"/>
                <a:cs typeface="Montserrat"/>
                <a:sym typeface="Montserrat"/>
              </a:rPr>
              <a:t> your file.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Char char="●"/>
            </a:pPr>
            <a:r>
              <a:rPr lang="en-GB" sz="2800">
                <a:solidFill>
                  <a:schemeClr val="dk2"/>
                </a:solidFill>
                <a:latin typeface="Montserrat"/>
                <a:ea typeface="Montserrat"/>
                <a:cs typeface="Montserrat"/>
                <a:sym typeface="Montserrat"/>
              </a:rPr>
              <a:t>Use </a:t>
            </a:r>
            <a:r>
              <a:rPr b="1" lang="en-GB" sz="2800">
                <a:solidFill>
                  <a:schemeClr val="dk2"/>
                </a:solidFill>
                <a:latin typeface="Montserrat"/>
                <a:ea typeface="Montserrat"/>
                <a:cs typeface="Montserrat"/>
                <a:sym typeface="Montserrat"/>
              </a:rPr>
              <a:t>File &gt; Save as</a:t>
            </a:r>
            <a:r>
              <a:rPr lang="en-GB" sz="2800">
                <a:solidFill>
                  <a:schemeClr val="dk2"/>
                </a:solidFill>
                <a:latin typeface="Montserrat"/>
                <a:ea typeface="Montserrat"/>
                <a:cs typeface="Montserrat"/>
                <a:sym typeface="Montserrat"/>
              </a:rPr>
              <a:t> to save your file as an </a:t>
            </a:r>
            <a:r>
              <a:rPr b="1" lang="en-GB" sz="2800">
                <a:solidFill>
                  <a:schemeClr val="dk2"/>
                </a:solidFill>
                <a:latin typeface="Montserrat"/>
                <a:ea typeface="Montserrat"/>
                <a:cs typeface="Montserrat"/>
                <a:sym typeface="Montserrat"/>
              </a:rPr>
              <a:t>.xcf</a:t>
            </a:r>
            <a:r>
              <a:rPr lang="en-GB" sz="2800">
                <a:solidFill>
                  <a:schemeClr val="dk2"/>
                </a:solidFill>
                <a:latin typeface="Montserrat"/>
                <a:ea typeface="Montserrat"/>
                <a:cs typeface="Montserrat"/>
                <a:sym typeface="Montserrat"/>
              </a:rPr>
              <a:t> file. This is GIMP’s native file format and will preserve all of the layers so that you can edit it later if you need to.</a:t>
            </a:r>
            <a:endParaRPr sz="2800">
              <a:solidFill>
                <a:schemeClr val="dk2"/>
              </a:solidFill>
              <a:latin typeface="Montserrat"/>
              <a:ea typeface="Montserrat"/>
              <a:cs typeface="Montserrat"/>
              <a:sym typeface="Montserrat"/>
            </a:endParaRPr>
          </a:p>
          <a:p>
            <a:pPr indent="-406400" lvl="0" marL="914400" rtl="0" algn="l">
              <a:lnSpc>
                <a:spcPct val="115000"/>
              </a:lnSpc>
              <a:spcBef>
                <a:spcPts val="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Now, export your poster as a raster graphic file by selecting </a:t>
            </a:r>
            <a:r>
              <a:rPr b="1" lang="en-GB" sz="2800">
                <a:solidFill>
                  <a:schemeClr val="dk2"/>
                </a:solidFill>
                <a:latin typeface="Montserrat"/>
                <a:ea typeface="Montserrat"/>
                <a:cs typeface="Montserrat"/>
                <a:sym typeface="Montserrat"/>
              </a:rPr>
              <a:t>File &gt; Export</a:t>
            </a:r>
            <a:r>
              <a:rPr lang="en-GB" sz="2800">
                <a:solidFill>
                  <a:schemeClr val="dk2"/>
                </a:solidFill>
                <a:latin typeface="Montserrat"/>
                <a:ea typeface="Montserrat"/>
                <a:cs typeface="Montserrat"/>
                <a:sym typeface="Montserrat"/>
              </a:rPr>
              <a:t> from the main menu. It will default to saving a </a:t>
            </a:r>
            <a:r>
              <a:rPr b="1" lang="en-GB" sz="2800">
                <a:solidFill>
                  <a:schemeClr val="dk2"/>
                </a:solidFill>
                <a:latin typeface="Montserrat"/>
                <a:ea typeface="Montserrat"/>
                <a:cs typeface="Montserrat"/>
                <a:sym typeface="Montserrat"/>
              </a:rPr>
              <a:t>.png </a:t>
            </a:r>
            <a:r>
              <a:rPr lang="en-GB" sz="2800">
                <a:solidFill>
                  <a:schemeClr val="dk2"/>
                </a:solidFill>
                <a:latin typeface="Montserrat"/>
                <a:ea typeface="Montserrat"/>
                <a:cs typeface="Montserrat"/>
                <a:sym typeface="Montserrat"/>
              </a:rPr>
              <a:t>file with the same name as the file that you just saved. Click on </a:t>
            </a:r>
            <a:r>
              <a:rPr b="1" lang="en-GB" sz="2800">
                <a:solidFill>
                  <a:schemeClr val="dk2"/>
                </a:solidFill>
                <a:latin typeface="Montserrat"/>
                <a:ea typeface="Montserrat"/>
                <a:cs typeface="Montserrat"/>
                <a:sym typeface="Montserrat"/>
              </a:rPr>
              <a:t>Export</a:t>
            </a:r>
            <a:r>
              <a:rPr lang="en-GB" sz="2800">
                <a:solidFill>
                  <a:schemeClr val="dk2"/>
                </a:solidFill>
                <a:latin typeface="Montserrat"/>
                <a:ea typeface="Montserrat"/>
                <a:cs typeface="Montserrat"/>
                <a:sym typeface="Montserrat"/>
              </a:rPr>
              <a:t> twice to complete the poster.</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rgbClr val="434343"/>
              </a:solidFill>
              <a:latin typeface="Montserrat"/>
              <a:ea typeface="Montserrat"/>
              <a:cs typeface="Montserrat"/>
              <a:sym typeface="Montserrat"/>
            </a:endParaRPr>
          </a:p>
        </p:txBody>
      </p:sp>
      <p:sp>
        <p:nvSpPr>
          <p:cNvPr id="554" name="Google Shape;554;p66"/>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poster by completing the steps below</a:t>
            </a:r>
            <a:endParaRPr sz="2800"/>
          </a:p>
        </p:txBody>
      </p:sp>
      <p:sp>
        <p:nvSpPr>
          <p:cNvPr id="555" name="Google Shape;555;p66"/>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2 - GIMP</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9" name="Google Shape;189;p31"/>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4</a:t>
            </a:r>
            <a:endParaRPr b="1" sz="3500">
              <a:solidFill>
                <a:srgbClr val="FFFFFF"/>
              </a:solidFill>
              <a:latin typeface="Montserrat"/>
              <a:ea typeface="Montserrat"/>
              <a:cs typeface="Montserrat"/>
              <a:sym typeface="Montserrat"/>
            </a:endParaRPr>
          </a:p>
        </p:txBody>
      </p:sp>
      <p:sp>
        <p:nvSpPr>
          <p:cNvPr id="190" name="Google Shape;190;p31"/>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Move the circle into the centre of the page</a:t>
            </a:r>
            <a:endParaRPr sz="2800">
              <a:solidFill>
                <a:srgbClr val="434343"/>
              </a:solidFill>
              <a:latin typeface="Montserrat"/>
              <a:ea typeface="Montserrat"/>
              <a:cs typeface="Montserrat"/>
              <a:sym typeface="Montserrat"/>
            </a:endParaRPr>
          </a:p>
          <a:p>
            <a:pPr indent="-406400" lvl="0" marL="914400" rtl="0" algn="l">
              <a:lnSpc>
                <a:spcPct val="115000"/>
              </a:lnSpc>
              <a:spcBef>
                <a:spcPts val="1200"/>
              </a:spcBef>
              <a:spcAft>
                <a:spcPts val="0"/>
              </a:spcAft>
              <a:buClr>
                <a:srgbClr val="434343"/>
              </a:buClr>
              <a:buSzPts val="2800"/>
              <a:buFont typeface="Montserrat"/>
              <a:buChar char="●"/>
            </a:pPr>
            <a:r>
              <a:rPr lang="en-GB" sz="2800">
                <a:solidFill>
                  <a:srgbClr val="434343"/>
                </a:solidFill>
                <a:latin typeface="Montserrat"/>
                <a:ea typeface="Montserrat"/>
                <a:cs typeface="Montserrat"/>
                <a:sym typeface="Montserrat"/>
              </a:rPr>
              <a:t>Use the Select tool and click and drag the circle to position it where you want</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191" name="Google Shape;191;p31"/>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a:t>
            </a:r>
            <a:endParaRPr b="1" sz="3500">
              <a:solidFill>
                <a:srgbClr val="FFFFFF"/>
              </a:solidFill>
              <a:latin typeface="Montserrat"/>
              <a:ea typeface="Montserrat"/>
              <a:cs typeface="Montserrat"/>
              <a:sym typeface="Montserrat"/>
            </a:endParaRPr>
          </a:p>
        </p:txBody>
      </p:sp>
      <p:sp>
        <p:nvSpPr>
          <p:cNvPr id="192" name="Google Shape;192;p31"/>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Adjust the </a:t>
            </a:r>
            <a:r>
              <a:rPr b="1" lang="en-GB" sz="2800">
                <a:solidFill>
                  <a:schemeClr val="dk2"/>
                </a:solidFill>
                <a:latin typeface="Montserrat"/>
                <a:ea typeface="Montserrat"/>
                <a:cs typeface="Montserrat"/>
                <a:sym typeface="Montserrat"/>
              </a:rPr>
              <a:t>Fill</a:t>
            </a:r>
            <a:r>
              <a:rPr lang="en-GB" sz="2800">
                <a:solidFill>
                  <a:schemeClr val="dk2"/>
                </a:solidFill>
                <a:latin typeface="Montserrat"/>
                <a:ea typeface="Montserrat"/>
                <a:cs typeface="Montserrat"/>
                <a:sym typeface="Montserrat"/>
              </a:rPr>
              <a:t> and </a:t>
            </a:r>
            <a:r>
              <a:rPr b="1" lang="en-GB" sz="2800">
                <a:solidFill>
                  <a:schemeClr val="dk2"/>
                </a:solidFill>
                <a:latin typeface="Montserrat"/>
                <a:ea typeface="Montserrat"/>
                <a:cs typeface="Montserrat"/>
                <a:sym typeface="Montserrat"/>
              </a:rPr>
              <a:t>outline</a:t>
            </a:r>
            <a:r>
              <a:rPr lang="en-GB" sz="2800">
                <a:solidFill>
                  <a:schemeClr val="dk2"/>
                </a:solidFill>
                <a:latin typeface="Montserrat"/>
                <a:ea typeface="Montserrat"/>
                <a:cs typeface="Montserrat"/>
                <a:sym typeface="Montserrat"/>
              </a:rPr>
              <a:t> (called </a:t>
            </a:r>
            <a:r>
              <a:rPr b="1" lang="en-GB" sz="2800">
                <a:solidFill>
                  <a:schemeClr val="dk2"/>
                </a:solidFill>
                <a:latin typeface="Montserrat"/>
                <a:ea typeface="Montserrat"/>
                <a:cs typeface="Montserrat"/>
                <a:sym typeface="Montserrat"/>
              </a:rPr>
              <a:t>Stroke</a:t>
            </a:r>
            <a:r>
              <a:rPr lang="en-GB" sz="2800">
                <a:solidFill>
                  <a:schemeClr val="dk2"/>
                </a:solidFill>
                <a:latin typeface="Montserrat"/>
                <a:ea typeface="Montserrat"/>
                <a:cs typeface="Montserrat"/>
                <a:sym typeface="Montserrat"/>
              </a:rPr>
              <a:t> in Inkscape) of the circle.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With the circle selected, choose your </a:t>
            </a:r>
            <a:r>
              <a:rPr b="1" lang="en-GB" sz="2800">
                <a:solidFill>
                  <a:schemeClr val="dk2"/>
                </a:solidFill>
                <a:latin typeface="Montserrat"/>
                <a:ea typeface="Montserrat"/>
                <a:cs typeface="Montserrat"/>
                <a:sym typeface="Montserrat"/>
              </a:rPr>
              <a:t>Fill </a:t>
            </a:r>
            <a:r>
              <a:rPr lang="en-GB" sz="2800">
                <a:solidFill>
                  <a:schemeClr val="dk2"/>
                </a:solidFill>
                <a:latin typeface="Montserrat"/>
                <a:ea typeface="Montserrat"/>
                <a:cs typeface="Montserrat"/>
                <a:sym typeface="Montserrat"/>
              </a:rPr>
              <a:t>colour from the colour bars across the bottom of the screen. In the example, we have used 7.5% grey</a:t>
            </a:r>
            <a:endParaRPr sz="2800">
              <a:solidFill>
                <a:schemeClr val="dk2"/>
              </a:solidFill>
              <a:latin typeface="Montserrat"/>
              <a:ea typeface="Montserrat"/>
              <a:cs typeface="Montserrat"/>
              <a:sym typeface="Montserrat"/>
            </a:endParaRPr>
          </a:p>
        </p:txBody>
      </p:sp>
      <p:sp>
        <p:nvSpPr>
          <p:cNvPr id="193" name="Google Shape;193;p31"/>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194" name="Google Shape;194;p31"/>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195" name="Google Shape;195;p31"/>
          <p:cNvPicPr preferRelativeResize="0"/>
          <p:nvPr/>
        </p:nvPicPr>
        <p:blipFill>
          <a:blip r:embed="rId3">
            <a:alphaModFix/>
          </a:blip>
          <a:stretch>
            <a:fillRect/>
          </a:stretch>
        </p:blipFill>
        <p:spPr>
          <a:xfrm>
            <a:off x="4273629" y="7076375"/>
            <a:ext cx="1190625" cy="1247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1" name="Google Shape;201;p32"/>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5 - Continued</a:t>
            </a:r>
            <a:endParaRPr b="1" sz="3500">
              <a:solidFill>
                <a:srgbClr val="FFFFFF"/>
              </a:solidFill>
              <a:latin typeface="Montserrat"/>
              <a:ea typeface="Montserrat"/>
              <a:cs typeface="Montserrat"/>
              <a:sym typeface="Montserrat"/>
            </a:endParaRPr>
          </a:p>
        </p:txBody>
      </p:sp>
      <p:sp>
        <p:nvSpPr>
          <p:cNvPr id="202" name="Google Shape;202;p32"/>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600"/>
              </a:spcBef>
              <a:spcAft>
                <a:spcPts val="0"/>
              </a:spcAft>
              <a:buNone/>
            </a:pPr>
            <a:r>
              <a:rPr lang="en-GB" sz="2800">
                <a:solidFill>
                  <a:schemeClr val="dk2"/>
                </a:solidFill>
                <a:latin typeface="Montserrat"/>
                <a:ea typeface="Montserrat"/>
                <a:cs typeface="Montserrat"/>
                <a:sym typeface="Montserrat"/>
              </a:rPr>
              <a:t>Now, while holding the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key, select the colour for your </a:t>
            </a:r>
            <a:r>
              <a:rPr b="1" lang="en-GB" sz="2800">
                <a:solidFill>
                  <a:schemeClr val="dk2"/>
                </a:solidFill>
                <a:latin typeface="Montserrat"/>
                <a:ea typeface="Montserrat"/>
                <a:cs typeface="Montserrat"/>
                <a:sym typeface="Montserrat"/>
              </a:rPr>
              <a:t>Stroke</a:t>
            </a:r>
            <a:r>
              <a:rPr lang="en-GB" sz="2800">
                <a:solidFill>
                  <a:schemeClr val="dk2"/>
                </a:solidFill>
                <a:latin typeface="Montserrat"/>
                <a:ea typeface="Montserrat"/>
                <a:cs typeface="Montserrat"/>
                <a:sym typeface="Montserrat"/>
              </a:rPr>
              <a:t>. In the example, we have used 70% grey. You should now have a circle that looks like this:</a:t>
            </a:r>
            <a:endParaRPr sz="2800">
              <a:solidFill>
                <a:schemeClr val="dk2"/>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2800">
              <a:solidFill>
                <a:srgbClr val="434343"/>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03" name="Google Shape;203;p32"/>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6</a:t>
            </a:r>
            <a:endParaRPr b="1" sz="3500">
              <a:solidFill>
                <a:srgbClr val="FFFFFF"/>
              </a:solidFill>
              <a:latin typeface="Montserrat"/>
              <a:ea typeface="Montserrat"/>
              <a:cs typeface="Montserrat"/>
              <a:sym typeface="Montserrat"/>
            </a:endParaRPr>
          </a:p>
        </p:txBody>
      </p:sp>
      <p:sp>
        <p:nvSpPr>
          <p:cNvPr id="204" name="Google Shape;204;p32"/>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Add the text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Create text</a:t>
            </a:r>
            <a:r>
              <a:rPr lang="en-GB" sz="2800">
                <a:solidFill>
                  <a:schemeClr val="dk2"/>
                </a:solidFill>
                <a:latin typeface="Montserrat"/>
                <a:ea typeface="Montserrat"/>
                <a:cs typeface="Montserrat"/>
                <a:sym typeface="Montserrat"/>
              </a:rPr>
              <a:t> tool from the left-hand side  and click on some white space on the page and type </a:t>
            </a:r>
            <a:r>
              <a:rPr b="1" lang="en-GB" sz="2800">
                <a:solidFill>
                  <a:schemeClr val="dk2"/>
                </a:solidFill>
                <a:latin typeface="Montserrat"/>
                <a:ea typeface="Montserrat"/>
                <a:cs typeface="Montserrat"/>
                <a:sym typeface="Montserrat"/>
              </a:rPr>
              <a:t>FAB GADGET LTD.</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p:txBody>
      </p:sp>
      <p:sp>
        <p:nvSpPr>
          <p:cNvPr id="205" name="Google Shape;205;p32"/>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06" name="Google Shape;206;p32"/>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07" name="Google Shape;207;p32"/>
          <p:cNvPicPr preferRelativeResize="0"/>
          <p:nvPr/>
        </p:nvPicPr>
        <p:blipFill>
          <a:blip r:embed="rId3">
            <a:alphaModFix/>
          </a:blip>
          <a:stretch>
            <a:fillRect/>
          </a:stretch>
        </p:blipFill>
        <p:spPr>
          <a:xfrm>
            <a:off x="3520025" y="6695200"/>
            <a:ext cx="1976702" cy="1894650"/>
          </a:xfrm>
          <a:prstGeom prst="rect">
            <a:avLst/>
          </a:prstGeom>
          <a:noFill/>
          <a:ln>
            <a:noFill/>
          </a:ln>
        </p:spPr>
      </p:pic>
      <p:pic>
        <p:nvPicPr>
          <p:cNvPr id="208" name="Google Shape;208;p32"/>
          <p:cNvPicPr preferRelativeResize="0"/>
          <p:nvPr/>
        </p:nvPicPr>
        <p:blipFill>
          <a:blip r:embed="rId4">
            <a:alphaModFix/>
          </a:blip>
          <a:stretch>
            <a:fillRect/>
          </a:stretch>
        </p:blipFill>
        <p:spPr>
          <a:xfrm>
            <a:off x="12551691" y="7251175"/>
            <a:ext cx="1162050" cy="116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14" name="Google Shape;214;p33"/>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7</a:t>
            </a:r>
            <a:endParaRPr b="1" sz="3500">
              <a:solidFill>
                <a:srgbClr val="FFFFFF"/>
              </a:solidFill>
              <a:latin typeface="Montserrat"/>
              <a:ea typeface="Montserrat"/>
              <a:cs typeface="Montserrat"/>
              <a:sym typeface="Montserrat"/>
            </a:endParaRPr>
          </a:p>
        </p:txBody>
      </p:sp>
      <p:sp>
        <p:nvSpPr>
          <p:cNvPr id="215" name="Google Shape;215;p33"/>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rgbClr val="434343"/>
                </a:solidFill>
                <a:latin typeface="Montserrat"/>
                <a:ea typeface="Montserrat"/>
                <a:cs typeface="Montserrat"/>
                <a:sym typeface="Montserrat"/>
              </a:rPr>
              <a:t>Change the font</a:t>
            </a:r>
            <a:endParaRPr sz="2800">
              <a:solidFill>
                <a:srgbClr val="434343"/>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Press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T</a:t>
            </a:r>
            <a:r>
              <a:rPr lang="en-GB" sz="2800">
                <a:solidFill>
                  <a:schemeClr val="dk2"/>
                </a:solidFill>
                <a:latin typeface="Montserrat"/>
                <a:ea typeface="Montserrat"/>
                <a:cs typeface="Montserrat"/>
                <a:sym typeface="Montserrat"/>
              </a:rPr>
              <a:t> to open the </a:t>
            </a:r>
            <a:r>
              <a:rPr b="1" lang="en-GB" sz="2800">
                <a:solidFill>
                  <a:schemeClr val="dk2"/>
                </a:solidFill>
                <a:latin typeface="Montserrat"/>
                <a:ea typeface="Montserrat"/>
                <a:cs typeface="Montserrat"/>
                <a:sym typeface="Montserrat"/>
              </a:rPr>
              <a:t>Text and Font</a:t>
            </a:r>
            <a:r>
              <a:rPr lang="en-GB" sz="2800">
                <a:solidFill>
                  <a:schemeClr val="dk2"/>
                </a:solidFill>
                <a:latin typeface="Montserrat"/>
                <a:ea typeface="Montserrat"/>
                <a:cs typeface="Montserrat"/>
                <a:sym typeface="Montserrat"/>
              </a:rPr>
              <a:t> tools and select a font. Press </a:t>
            </a:r>
            <a:r>
              <a:rPr b="1" lang="en-GB" sz="2800">
                <a:solidFill>
                  <a:schemeClr val="dk2"/>
                </a:solidFill>
                <a:latin typeface="Montserrat"/>
                <a:ea typeface="Montserrat"/>
                <a:cs typeface="Montserrat"/>
                <a:sym typeface="Montserrat"/>
              </a:rPr>
              <a:t>Apply</a:t>
            </a:r>
            <a:r>
              <a:rPr lang="en-GB" sz="2800">
                <a:solidFill>
                  <a:schemeClr val="dk2"/>
                </a:solidFill>
                <a:latin typeface="Montserrat"/>
                <a:ea typeface="Montserrat"/>
                <a:cs typeface="Montserrat"/>
                <a:sym typeface="Montserrat"/>
              </a:rPr>
              <a:t> when you have found the one that you want.</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16" name="Google Shape;216;p33"/>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8</a:t>
            </a:r>
            <a:endParaRPr b="1" sz="3500">
              <a:solidFill>
                <a:srgbClr val="FFFFFF"/>
              </a:solidFill>
              <a:latin typeface="Montserrat"/>
              <a:ea typeface="Montserrat"/>
              <a:cs typeface="Montserrat"/>
              <a:sym typeface="Montserrat"/>
            </a:endParaRPr>
          </a:p>
        </p:txBody>
      </p:sp>
      <p:sp>
        <p:nvSpPr>
          <p:cNvPr id="217" name="Google Shape;217;p33"/>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Wrap</a:t>
            </a:r>
            <a:r>
              <a:rPr lang="en-GB" sz="2800">
                <a:solidFill>
                  <a:schemeClr val="dk2"/>
                </a:solidFill>
                <a:latin typeface="Montserrat"/>
                <a:ea typeface="Montserrat"/>
                <a:cs typeface="Montserrat"/>
                <a:sym typeface="Montserrat"/>
              </a:rPr>
              <a:t> the text around the circle.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Using the </a:t>
            </a:r>
            <a:r>
              <a:rPr b="1" lang="en-GB" sz="2800">
                <a:solidFill>
                  <a:schemeClr val="dk2"/>
                </a:solidFill>
                <a:latin typeface="Montserrat"/>
                <a:ea typeface="Montserrat"/>
                <a:cs typeface="Montserrat"/>
                <a:sym typeface="Montserrat"/>
              </a:rPr>
              <a:t>Select </a:t>
            </a:r>
            <a:r>
              <a:rPr lang="en-GB" sz="2800">
                <a:solidFill>
                  <a:schemeClr val="dk2"/>
                </a:solidFill>
                <a:latin typeface="Montserrat"/>
                <a:ea typeface="Montserrat"/>
                <a:cs typeface="Montserrat"/>
                <a:sym typeface="Montserrat"/>
              </a:rPr>
              <a:t>tool, select the text and then hold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and select the circle too. Now, from the main menu, select </a:t>
            </a:r>
            <a:r>
              <a:rPr b="1" lang="en-GB" sz="2800">
                <a:solidFill>
                  <a:schemeClr val="dk2"/>
                </a:solidFill>
                <a:latin typeface="Montserrat"/>
                <a:ea typeface="Montserrat"/>
                <a:cs typeface="Montserrat"/>
                <a:sym typeface="Montserrat"/>
              </a:rPr>
              <a:t>Text &gt; Put on Path</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218" name="Google Shape;218;p33"/>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19" name="Google Shape;219;p33"/>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25" name="Google Shape;225;p34"/>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9</a:t>
            </a:r>
            <a:endParaRPr b="1" sz="3500">
              <a:solidFill>
                <a:srgbClr val="FFFFFF"/>
              </a:solidFill>
              <a:latin typeface="Montserrat"/>
              <a:ea typeface="Montserrat"/>
              <a:cs typeface="Montserrat"/>
              <a:sym typeface="Montserrat"/>
            </a:endParaRPr>
          </a:p>
        </p:txBody>
      </p:sp>
      <p:sp>
        <p:nvSpPr>
          <p:cNvPr id="226" name="Google Shape;226;p34"/>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Flip</a:t>
            </a:r>
            <a:r>
              <a:rPr lang="en-GB" sz="2800">
                <a:solidFill>
                  <a:schemeClr val="dk2"/>
                </a:solidFill>
                <a:latin typeface="Montserrat"/>
                <a:ea typeface="Montserrat"/>
                <a:cs typeface="Montserrat"/>
                <a:sym typeface="Montserrat"/>
              </a:rPr>
              <a:t> the text inside the circle.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With both the circle and text still selected, press the </a:t>
            </a:r>
            <a:r>
              <a:rPr b="1" lang="en-GB" sz="2800">
                <a:solidFill>
                  <a:schemeClr val="dk2"/>
                </a:solidFill>
                <a:latin typeface="Montserrat"/>
                <a:ea typeface="Montserrat"/>
                <a:cs typeface="Montserrat"/>
                <a:sym typeface="Montserrat"/>
              </a:rPr>
              <a:t>Flip selected objects horizontally</a:t>
            </a:r>
            <a:r>
              <a:rPr lang="en-GB" sz="2800">
                <a:solidFill>
                  <a:schemeClr val="dk2"/>
                </a:solidFill>
                <a:latin typeface="Montserrat"/>
                <a:ea typeface="Montserrat"/>
                <a:cs typeface="Montserrat"/>
                <a:sym typeface="Montserrat"/>
              </a:rPr>
              <a:t> button or press </a:t>
            </a:r>
            <a:r>
              <a:rPr b="1" lang="en-GB" sz="2800">
                <a:solidFill>
                  <a:schemeClr val="dk2"/>
                </a:solidFill>
                <a:latin typeface="Montserrat"/>
                <a:ea typeface="Montserrat"/>
                <a:cs typeface="Montserrat"/>
                <a:sym typeface="Montserrat"/>
              </a:rPr>
              <a:t>H</a:t>
            </a:r>
            <a:r>
              <a:rPr lang="en-GB" sz="2800">
                <a:solidFill>
                  <a:schemeClr val="dk2"/>
                </a:solidFill>
                <a:latin typeface="Montserrat"/>
                <a:ea typeface="Montserrat"/>
                <a:cs typeface="Montserrat"/>
                <a:sym typeface="Montserrat"/>
              </a:rPr>
              <a:t> on the keyboard.</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27" name="Google Shape;227;p34"/>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10</a:t>
            </a:r>
            <a:endParaRPr b="1" sz="3500">
              <a:solidFill>
                <a:srgbClr val="FFFFFF"/>
              </a:solidFill>
              <a:latin typeface="Montserrat"/>
              <a:ea typeface="Montserrat"/>
              <a:cs typeface="Montserrat"/>
              <a:sym typeface="Montserrat"/>
            </a:endParaRPr>
          </a:p>
        </p:txBody>
      </p:sp>
      <p:sp>
        <p:nvSpPr>
          <p:cNvPr id="228" name="Google Shape;228;p34"/>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b="1" lang="en-GB" sz="2800">
                <a:solidFill>
                  <a:schemeClr val="dk2"/>
                </a:solidFill>
                <a:latin typeface="Montserrat"/>
                <a:ea typeface="Montserrat"/>
                <a:cs typeface="Montserrat"/>
                <a:sym typeface="Montserrat"/>
              </a:rPr>
              <a:t>Increase</a:t>
            </a:r>
            <a:r>
              <a:rPr lang="en-GB" sz="2800">
                <a:solidFill>
                  <a:schemeClr val="dk2"/>
                </a:solidFill>
                <a:latin typeface="Montserrat"/>
                <a:ea typeface="Montserrat"/>
                <a:cs typeface="Montserrat"/>
                <a:sym typeface="Montserrat"/>
              </a:rPr>
              <a:t> the letter spacing.</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Click on the </a:t>
            </a:r>
            <a:r>
              <a:rPr b="1" lang="en-GB" sz="2800">
                <a:solidFill>
                  <a:schemeClr val="dk2"/>
                </a:solidFill>
                <a:latin typeface="Montserrat"/>
                <a:ea typeface="Montserrat"/>
                <a:cs typeface="Montserrat"/>
                <a:sym typeface="Montserrat"/>
              </a:rPr>
              <a:t>Create text</a:t>
            </a:r>
            <a:r>
              <a:rPr lang="en-GB" sz="2800">
                <a:solidFill>
                  <a:schemeClr val="dk2"/>
                </a:solidFill>
                <a:latin typeface="Montserrat"/>
                <a:ea typeface="Montserrat"/>
                <a:cs typeface="Montserrat"/>
                <a:sym typeface="Montserrat"/>
              </a:rPr>
              <a:t> tool from the left-hand side again, and then from the top menus, increase the </a:t>
            </a:r>
            <a:r>
              <a:rPr b="1" lang="en-GB" sz="2800">
                <a:solidFill>
                  <a:schemeClr val="dk2"/>
                </a:solidFill>
                <a:latin typeface="Montserrat"/>
                <a:ea typeface="Montserrat"/>
                <a:cs typeface="Montserrat"/>
                <a:sym typeface="Montserrat"/>
              </a:rPr>
              <a:t>Spacing between letters </a:t>
            </a:r>
            <a:r>
              <a:rPr lang="en-GB" sz="2800">
                <a:solidFill>
                  <a:schemeClr val="dk2"/>
                </a:solidFill>
                <a:latin typeface="Montserrat"/>
                <a:ea typeface="Montserrat"/>
                <a:cs typeface="Montserrat"/>
                <a:sym typeface="Montserrat"/>
              </a:rPr>
              <a:t>value until it looks right. </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229" name="Google Shape;229;p34"/>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30" name="Google Shape;230;p34"/>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31" name="Google Shape;231;p34"/>
          <p:cNvPicPr preferRelativeResize="0"/>
          <p:nvPr/>
        </p:nvPicPr>
        <p:blipFill>
          <a:blip r:embed="rId3">
            <a:alphaModFix/>
          </a:blip>
          <a:stretch>
            <a:fillRect/>
          </a:stretch>
        </p:blipFill>
        <p:spPr>
          <a:xfrm>
            <a:off x="3941566" y="7432925"/>
            <a:ext cx="1009650" cy="1038225"/>
          </a:xfrm>
          <a:prstGeom prst="rect">
            <a:avLst/>
          </a:prstGeom>
          <a:noFill/>
          <a:ln>
            <a:noFill/>
          </a:ln>
        </p:spPr>
      </p:pic>
      <p:pic>
        <p:nvPicPr>
          <p:cNvPr id="232" name="Google Shape;232;p34"/>
          <p:cNvPicPr preferRelativeResize="0"/>
          <p:nvPr/>
        </p:nvPicPr>
        <p:blipFill>
          <a:blip r:embed="rId4">
            <a:alphaModFix/>
          </a:blip>
          <a:stretch>
            <a:fillRect/>
          </a:stretch>
        </p:blipFill>
        <p:spPr>
          <a:xfrm>
            <a:off x="13460416" y="7305463"/>
            <a:ext cx="3204410" cy="1293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38" name="Google Shape;238;p35"/>
          <p:cNvSpPr txBox="1"/>
          <p:nvPr/>
        </p:nvSpPr>
        <p:spPr>
          <a:xfrm>
            <a:off x="91795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11</a:t>
            </a:r>
            <a:endParaRPr b="1" sz="3500">
              <a:solidFill>
                <a:srgbClr val="FFFFFF"/>
              </a:solidFill>
              <a:latin typeface="Montserrat"/>
              <a:ea typeface="Montserrat"/>
              <a:cs typeface="Montserrat"/>
              <a:sym typeface="Montserrat"/>
            </a:endParaRPr>
          </a:p>
        </p:txBody>
      </p:sp>
      <p:sp>
        <p:nvSpPr>
          <p:cNvPr id="239" name="Google Shape;239;p35"/>
          <p:cNvSpPr txBox="1"/>
          <p:nvPr/>
        </p:nvSpPr>
        <p:spPr>
          <a:xfrm>
            <a:off x="91795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Position the text at the </a:t>
            </a:r>
            <a:r>
              <a:rPr b="1" lang="en-GB" sz="2800">
                <a:solidFill>
                  <a:schemeClr val="dk2"/>
                </a:solidFill>
                <a:latin typeface="Montserrat"/>
                <a:ea typeface="Montserrat"/>
                <a:cs typeface="Montserrat"/>
                <a:sym typeface="Montserrat"/>
              </a:rPr>
              <a:t>bottom</a:t>
            </a:r>
            <a:r>
              <a:rPr lang="en-GB" sz="2800">
                <a:solidFill>
                  <a:schemeClr val="dk2"/>
                </a:solidFill>
                <a:latin typeface="Montserrat"/>
                <a:ea typeface="Montserrat"/>
                <a:cs typeface="Montserrat"/>
                <a:sym typeface="Montserrat"/>
              </a:rPr>
              <a:t> of the circle.</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just the circle with the </a:t>
            </a:r>
            <a:r>
              <a:rPr b="1" lang="en-GB" sz="2800">
                <a:solidFill>
                  <a:schemeClr val="dk2"/>
                </a:solidFill>
                <a:latin typeface="Montserrat"/>
                <a:ea typeface="Montserrat"/>
                <a:cs typeface="Montserrat"/>
                <a:sym typeface="Montserrat"/>
              </a:rPr>
              <a:t>Select </a:t>
            </a:r>
            <a:r>
              <a:rPr lang="en-GB" sz="2800">
                <a:solidFill>
                  <a:schemeClr val="dk2"/>
                </a:solidFill>
                <a:latin typeface="Montserrat"/>
                <a:ea typeface="Montserrat"/>
                <a:cs typeface="Montserrat"/>
                <a:sym typeface="Montserrat"/>
              </a:rPr>
              <a:t>tool and click on it a second time so the </a:t>
            </a:r>
            <a:r>
              <a:rPr b="1" lang="en-GB" sz="2800">
                <a:solidFill>
                  <a:schemeClr val="dk2"/>
                </a:solidFill>
                <a:latin typeface="Montserrat"/>
                <a:ea typeface="Montserrat"/>
                <a:cs typeface="Montserrat"/>
                <a:sym typeface="Montserrat"/>
              </a:rPr>
              <a:t>Rotate </a:t>
            </a:r>
            <a:r>
              <a:rPr lang="en-GB" sz="2800">
                <a:solidFill>
                  <a:schemeClr val="dk2"/>
                </a:solidFill>
                <a:latin typeface="Montserrat"/>
                <a:ea typeface="Montserrat"/>
                <a:cs typeface="Montserrat"/>
                <a:sym typeface="Montserrat"/>
              </a:rPr>
              <a:t>tools appear Now, rotate the circle to position the text at the bottom of the circle.</a:t>
            </a:r>
            <a:endParaRPr sz="2800">
              <a:solidFill>
                <a:schemeClr val="dk2"/>
              </a:solidFill>
              <a:latin typeface="Montserrat"/>
              <a:ea typeface="Montserrat"/>
              <a:cs typeface="Montserrat"/>
              <a:sym typeface="Montserrat"/>
            </a:endParaRPr>
          </a:p>
          <a:p>
            <a:pPr indent="0" lvl="0" marL="0" rtl="0" algn="l">
              <a:lnSpc>
                <a:spcPct val="115000"/>
              </a:lnSpc>
              <a:spcBef>
                <a:spcPts val="1200"/>
              </a:spcBef>
              <a:spcAft>
                <a:spcPts val="1200"/>
              </a:spcAft>
              <a:buNone/>
            </a:pPr>
            <a:r>
              <a:t/>
            </a:r>
            <a:endParaRPr sz="2800">
              <a:solidFill>
                <a:srgbClr val="434343"/>
              </a:solidFill>
              <a:latin typeface="Montserrat"/>
              <a:ea typeface="Montserrat"/>
              <a:cs typeface="Montserrat"/>
              <a:sym typeface="Montserrat"/>
            </a:endParaRPr>
          </a:p>
        </p:txBody>
      </p:sp>
      <p:sp>
        <p:nvSpPr>
          <p:cNvPr id="240" name="Google Shape;240;p35"/>
          <p:cNvSpPr txBox="1"/>
          <p:nvPr/>
        </p:nvSpPr>
        <p:spPr>
          <a:xfrm>
            <a:off x="9468000" y="3154650"/>
            <a:ext cx="7902000" cy="906600"/>
          </a:xfrm>
          <a:prstGeom prst="rect">
            <a:avLst/>
          </a:prstGeom>
          <a:solidFill>
            <a:schemeClr val="dk2"/>
          </a:solidFill>
          <a:ln>
            <a:noFill/>
          </a:ln>
        </p:spPr>
        <p:txBody>
          <a:bodyPr anchorCtr="0" anchor="t" bIns="182850" lIns="182850" spcFirstLastPara="1" rIns="182850" wrap="square" tIns="180000">
            <a:noAutofit/>
          </a:bodyPr>
          <a:lstStyle/>
          <a:p>
            <a:pPr indent="0" lvl="0" marL="0" rtl="0" algn="l">
              <a:lnSpc>
                <a:spcPct val="130000"/>
              </a:lnSpc>
              <a:spcBef>
                <a:spcPts val="0"/>
              </a:spcBef>
              <a:spcAft>
                <a:spcPts val="0"/>
              </a:spcAft>
              <a:buNone/>
            </a:pPr>
            <a:r>
              <a:rPr b="1" lang="en-GB" sz="3500">
                <a:solidFill>
                  <a:srgbClr val="FFFFFF"/>
                </a:solidFill>
                <a:latin typeface="Montserrat"/>
                <a:ea typeface="Montserrat"/>
                <a:cs typeface="Montserrat"/>
                <a:sym typeface="Montserrat"/>
              </a:rPr>
              <a:t>Step 12</a:t>
            </a:r>
            <a:endParaRPr b="1" sz="3500">
              <a:solidFill>
                <a:srgbClr val="FFFFFF"/>
              </a:solidFill>
              <a:latin typeface="Montserrat"/>
              <a:ea typeface="Montserrat"/>
              <a:cs typeface="Montserrat"/>
              <a:sym typeface="Montserrat"/>
            </a:endParaRPr>
          </a:p>
        </p:txBody>
      </p:sp>
      <p:sp>
        <p:nvSpPr>
          <p:cNvPr id="241" name="Google Shape;241;p35"/>
          <p:cNvSpPr txBox="1"/>
          <p:nvPr/>
        </p:nvSpPr>
        <p:spPr>
          <a:xfrm>
            <a:off x="9468000" y="4375650"/>
            <a:ext cx="7902000" cy="43134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p>
            <a:pPr indent="0" lvl="0" marL="0" rtl="0" algn="l">
              <a:lnSpc>
                <a:spcPct val="115000"/>
              </a:lnSpc>
              <a:spcBef>
                <a:spcPts val="0"/>
              </a:spcBef>
              <a:spcAft>
                <a:spcPts val="0"/>
              </a:spcAft>
              <a:buNone/>
            </a:pPr>
            <a:r>
              <a:rPr lang="en-GB" sz="2800">
                <a:solidFill>
                  <a:schemeClr val="dk2"/>
                </a:solidFill>
                <a:latin typeface="Montserrat"/>
                <a:ea typeface="Montserrat"/>
                <a:cs typeface="Montserrat"/>
                <a:sym typeface="Montserrat"/>
              </a:rPr>
              <a:t>Turn the text into a </a:t>
            </a:r>
            <a:r>
              <a:rPr b="1" lang="en-GB" sz="2800">
                <a:solidFill>
                  <a:schemeClr val="dk2"/>
                </a:solidFill>
                <a:latin typeface="Montserrat"/>
                <a:ea typeface="Montserrat"/>
                <a:cs typeface="Montserrat"/>
                <a:sym typeface="Montserrat"/>
              </a:rPr>
              <a:t>vector path</a:t>
            </a:r>
            <a:r>
              <a:rPr lang="en-GB" sz="2800">
                <a:solidFill>
                  <a:schemeClr val="dk2"/>
                </a:solidFill>
                <a:latin typeface="Montserrat"/>
                <a:ea typeface="Montserrat"/>
                <a:cs typeface="Montserrat"/>
                <a:sym typeface="Montserrat"/>
              </a:rPr>
              <a:t>.</a:t>
            </a:r>
            <a:endParaRPr sz="2800">
              <a:solidFill>
                <a:schemeClr val="dk2"/>
              </a:solidFill>
              <a:latin typeface="Montserrat"/>
              <a:ea typeface="Montserrat"/>
              <a:cs typeface="Montserrat"/>
              <a:sym typeface="Montserrat"/>
            </a:endParaRPr>
          </a:p>
          <a:p>
            <a:pPr indent="-406400" lvl="0" marL="914400" rtl="0" algn="l">
              <a:lnSpc>
                <a:spcPct val="115000"/>
              </a:lnSpc>
              <a:spcBef>
                <a:spcPts val="1200"/>
              </a:spcBef>
              <a:spcAft>
                <a:spcPts val="0"/>
              </a:spcAft>
              <a:buClr>
                <a:schemeClr val="dk2"/>
              </a:buClr>
              <a:buSzPts val="2800"/>
              <a:buFont typeface="Montserrat"/>
              <a:buChar char="●"/>
            </a:pPr>
            <a:r>
              <a:rPr lang="en-GB" sz="2800">
                <a:solidFill>
                  <a:schemeClr val="dk2"/>
                </a:solidFill>
                <a:latin typeface="Montserrat"/>
                <a:ea typeface="Montserrat"/>
                <a:cs typeface="Montserrat"/>
                <a:sym typeface="Montserrat"/>
              </a:rPr>
              <a:t>Select just the text and go to </a:t>
            </a:r>
            <a:r>
              <a:rPr b="1" lang="en-GB" sz="2800">
                <a:solidFill>
                  <a:schemeClr val="dk2"/>
                </a:solidFill>
                <a:latin typeface="Montserrat"/>
                <a:ea typeface="Montserrat"/>
                <a:cs typeface="Montserrat"/>
                <a:sym typeface="Montserrat"/>
              </a:rPr>
              <a:t>Path &gt; Object to Path</a:t>
            </a:r>
            <a:r>
              <a:rPr lang="en-GB" sz="2800">
                <a:solidFill>
                  <a:schemeClr val="dk2"/>
                </a:solidFill>
                <a:latin typeface="Montserrat"/>
                <a:ea typeface="Montserrat"/>
                <a:cs typeface="Montserrat"/>
                <a:sym typeface="Montserrat"/>
              </a:rPr>
              <a:t> from the main menu, or press </a:t>
            </a:r>
            <a:r>
              <a:rPr b="1" lang="en-GB" sz="2800">
                <a:solidFill>
                  <a:schemeClr val="dk2"/>
                </a:solidFill>
                <a:latin typeface="Montserrat"/>
                <a:ea typeface="Montserrat"/>
                <a:cs typeface="Montserrat"/>
                <a:sym typeface="Montserrat"/>
              </a:rPr>
              <a:t>Shift</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Ctrl</a:t>
            </a:r>
            <a:r>
              <a:rPr lang="en-GB" sz="2800">
                <a:solidFill>
                  <a:schemeClr val="dk2"/>
                </a:solidFill>
                <a:latin typeface="Montserrat"/>
                <a:ea typeface="Montserrat"/>
                <a:cs typeface="Montserrat"/>
                <a:sym typeface="Montserrat"/>
              </a:rPr>
              <a:t> + </a:t>
            </a:r>
            <a:r>
              <a:rPr b="1" lang="en-GB" sz="2800">
                <a:solidFill>
                  <a:schemeClr val="dk2"/>
                </a:solidFill>
                <a:latin typeface="Montserrat"/>
                <a:ea typeface="Montserrat"/>
                <a:cs typeface="Montserrat"/>
                <a:sym typeface="Montserrat"/>
              </a:rPr>
              <a:t>C</a:t>
            </a:r>
            <a:r>
              <a:rPr lang="en-GB" sz="2800">
                <a:solidFill>
                  <a:schemeClr val="dk2"/>
                </a:solidFill>
                <a:latin typeface="Montserrat"/>
                <a:ea typeface="Montserrat"/>
                <a:cs typeface="Montserrat"/>
                <a:sym typeface="Montserrat"/>
              </a:rPr>
              <a:t>. You have now disassociated the text from the circle.</a:t>
            </a:r>
            <a:endParaRPr sz="2800">
              <a:solidFill>
                <a:schemeClr val="dk2"/>
              </a:solidFill>
              <a:latin typeface="Montserrat"/>
              <a:ea typeface="Montserrat"/>
              <a:cs typeface="Montserrat"/>
              <a:sym typeface="Montserrat"/>
            </a:endParaRPr>
          </a:p>
          <a:p>
            <a:pPr indent="0" lvl="0" marL="0" rtl="0" algn="l">
              <a:lnSpc>
                <a:spcPct val="115000"/>
              </a:lnSpc>
              <a:spcBef>
                <a:spcPts val="0"/>
              </a:spcBef>
              <a:spcAft>
                <a:spcPts val="1200"/>
              </a:spcAft>
              <a:buNone/>
            </a:pPr>
            <a:r>
              <a:t/>
            </a:r>
            <a:endParaRPr sz="2800">
              <a:solidFill>
                <a:schemeClr val="dk2"/>
              </a:solidFill>
              <a:latin typeface="Montserrat"/>
              <a:ea typeface="Montserrat"/>
              <a:cs typeface="Montserrat"/>
              <a:sym typeface="Montserrat"/>
            </a:endParaRPr>
          </a:p>
        </p:txBody>
      </p:sp>
      <p:sp>
        <p:nvSpPr>
          <p:cNvPr id="242" name="Google Shape;242;p35"/>
          <p:cNvSpPr txBox="1"/>
          <p:nvPr>
            <p:ph idx="1" type="body"/>
          </p:nvPr>
        </p:nvSpPr>
        <p:spPr>
          <a:xfrm>
            <a:off x="917950" y="2199450"/>
            <a:ext cx="16452000" cy="640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2800"/>
              <a:t>Create the logo by completing the steps below</a:t>
            </a:r>
            <a:endParaRPr sz="2800"/>
          </a:p>
        </p:txBody>
      </p:sp>
      <p:sp>
        <p:nvSpPr>
          <p:cNvPr id="243" name="Google Shape;243;p35"/>
          <p:cNvSpPr txBox="1"/>
          <p:nvPr>
            <p:ph type="title"/>
          </p:nvPr>
        </p:nvSpPr>
        <p:spPr>
          <a:xfrm>
            <a:off x="917950" y="890050"/>
            <a:ext cx="790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Task 1 - Inkscape</a:t>
            </a:r>
            <a:endParaRPr>
              <a:solidFill>
                <a:schemeClr val="dk2"/>
              </a:solidFill>
            </a:endParaRPr>
          </a:p>
        </p:txBody>
      </p:sp>
      <p:pic>
        <p:nvPicPr>
          <p:cNvPr id="244" name="Google Shape;244;p35"/>
          <p:cNvPicPr preferRelativeResize="0"/>
          <p:nvPr/>
        </p:nvPicPr>
        <p:blipFill>
          <a:blip r:embed="rId3">
            <a:alphaModFix/>
          </a:blip>
          <a:stretch>
            <a:fillRect/>
          </a:stretch>
        </p:blipFill>
        <p:spPr>
          <a:xfrm>
            <a:off x="6268900" y="7634825"/>
            <a:ext cx="1338050" cy="1054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