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C20C0A-6C7F-4474-A2BD-7E3F65522482}">
  <a:tblStyle styleId="{46C20C0A-6C7F-4474-A2BD-7E3F655224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7803204b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7803204b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7803204b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7803204b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7803204b8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7803204b8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33f537f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33f537f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7803204b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7803204b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803204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780320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803204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803204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7803204b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7803204b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7803204b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7803204b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3999c9c7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3999c9c7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917950" y="2302425"/>
            <a:ext cx="163107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Talk about dreams vs plans (1/2)</a:t>
            </a:r>
            <a:endParaRPr sz="56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the future tense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Scales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7300875" y="8765600"/>
            <a:ext cx="987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680550" y="1255650"/>
            <a:ext cx="17178900" cy="18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"Will not" is often shortened to "won't". In German, you just add 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"nicht" </a:t>
            </a:r>
            <a:r>
              <a:rPr b="1" i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But remember, 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nicht + ein = kein!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80550" y="3536700"/>
            <a:ext cx="134865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 I won't go out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Ich werde nicht ausgehen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31275" y="5451975"/>
            <a:ext cx="15150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won't buy a house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Ich werde</a:t>
            </a:r>
            <a:r>
              <a:rPr b="1" lang="en-GB" sz="44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kein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Haus kaufen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9" name="Google Shape;229;p26"/>
          <p:cNvGraphicFramePr/>
          <p:nvPr/>
        </p:nvGraphicFramePr>
        <p:xfrm>
          <a:off x="1079275" y="46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12618000"/>
              </a:tblGrid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My little sister will not listen carefully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I will not pay attention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My parents will not watch a film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We will not read any books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You won't manage it, Mr Smith!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0" name="Google Shape;230;p26"/>
          <p:cNvSpPr txBox="1"/>
          <p:nvPr/>
        </p:nvSpPr>
        <p:spPr>
          <a:xfrm>
            <a:off x="1855575" y="2548250"/>
            <a:ext cx="38043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 nicht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3587600" y="3921450"/>
            <a:ext cx="4466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 keinen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2083650" y="5436250"/>
            <a:ext cx="42084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 keine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1079275" y="1331050"/>
            <a:ext cx="12618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Meine kleine Schwester __________            gut zuhören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1095500" y="2557988"/>
            <a:ext cx="12962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aufpassen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1095500" y="4094638"/>
            <a:ext cx="127608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Meine Eltern 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________     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Film sehen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128650" y="5496550"/>
            <a:ext cx="10819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Bücher lesen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1079275" y="6917100"/>
            <a:ext cx="10608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Sie ___________                              schaffen, Herr Schmidt!!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5567500" y="1194550"/>
            <a:ext cx="3060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wird nicht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1855575" y="6809438"/>
            <a:ext cx="4973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 es nicht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1166900" y="7690150"/>
            <a:ext cx="12618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6. Markus! You won't do your homework! Why not?</a:t>
            </a:r>
            <a:endParaRPr i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1128650" y="8397950"/>
            <a:ext cx="140604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Markus! Du                                 deine Hausaufgaben machen! Warum nicht?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3481600" y="8417075"/>
            <a:ext cx="4208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 nicht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/>
        </p:nvSpPr>
        <p:spPr>
          <a:xfrm>
            <a:off x="1143000" y="5050250"/>
            <a:ext cx="161163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not confuse the verb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with the verb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wollen!!!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1242125" y="988350"/>
            <a:ext cx="105405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Pass auf! - </a:t>
            </a:r>
            <a:r>
              <a:rPr b="1" i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 careful!  </a:t>
            </a: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3423" y="1550563"/>
            <a:ext cx="2964499" cy="26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1358200" y="6178900"/>
            <a:ext cx="148638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aufpassen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pay attention/watch out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1415600" y="7575375"/>
            <a:ext cx="148638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aufpassen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want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pay attention/watch out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601650" y="2876300"/>
            <a:ext cx="85509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Ein falscher Freund!</a:t>
            </a:r>
            <a:endParaRPr b="1" sz="5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Summary</a:t>
            </a:r>
            <a:r>
              <a:rPr lang="en-GB">
                <a:solidFill>
                  <a:srgbClr val="434343"/>
                </a:solidFill>
              </a:rPr>
              <a:t> of learning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610950" y="2173200"/>
            <a:ext cx="14385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German, the verb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"werden" </a:t>
            </a: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means "to become"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610950" y="6398675"/>
            <a:ext cx="15952200" cy="1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 careful not to confuse it with the verb "wollen"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Eg.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auf Urlaub fahren 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       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412950" y="3082763"/>
            <a:ext cx="1771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getting better = 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                besser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6255425" y="3200825"/>
            <a:ext cx="1549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werde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6009275" y="5305025"/>
            <a:ext cx="100788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ich werde auf Urlaub fahren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784950" y="4061911"/>
            <a:ext cx="160701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However, when it is used with another verb, it acts like a modal verb to form the future tense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Eg. </a:t>
            </a: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will go on holiday =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7134750" y="7381175"/>
            <a:ext cx="9720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000" u="sng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want</a:t>
            </a: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to go on holiday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1205175" y="707800"/>
            <a:ext cx="80649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Ein Zungenbrecher!</a:t>
            </a:r>
            <a:endParaRPr b="1" sz="5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206750" y="3766200"/>
            <a:ext cx="161265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Quakfrösche quirlen quatschend im Quark!</a:t>
            </a:r>
            <a:endParaRPr b="1" sz="5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7350" y="707800"/>
            <a:ext cx="1856200" cy="1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74013" y="5930200"/>
            <a:ext cx="3215287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102375" y="6037925"/>
            <a:ext cx="2977100" cy="26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7350" y="5930200"/>
            <a:ext cx="3389000" cy="33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8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die Zukunft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future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die Universität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university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Hochschule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college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Kurs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course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Urlaub/die Ferien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holiday/holidays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im/auf Urlaub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holiday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Ausflug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excursion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Ausland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abroad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Oberstufe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sixth form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Qualifikation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qualification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917950" y="798825"/>
            <a:ext cx="153996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rgbClr val="434343"/>
                </a:solidFill>
              </a:rPr>
              <a:t>Do you remember the modal verb "</a:t>
            </a:r>
            <a:r>
              <a:rPr lang="en-GB" sz="3200">
                <a:solidFill>
                  <a:srgbClr val="434343"/>
                </a:solidFill>
              </a:rPr>
              <a:t>wollen</a:t>
            </a:r>
            <a:r>
              <a:rPr i="1" lang="en-GB" sz="3200">
                <a:solidFill>
                  <a:srgbClr val="434343"/>
                </a:solidFill>
              </a:rPr>
              <a:t>"? It is</a:t>
            </a:r>
            <a:r>
              <a:rPr i="1" lang="en-GB" sz="3200">
                <a:solidFill>
                  <a:srgbClr val="434343"/>
                </a:solidFill>
              </a:rPr>
              <a:t> irregular and needs to be learnt by heart!  </a:t>
            </a:r>
            <a:endParaRPr i="1" sz="3200">
              <a:solidFill>
                <a:srgbClr val="434343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3" name="Google Shape;113;p19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" name="Google Shape;114;p19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9915200" y="2876300"/>
            <a:ext cx="5580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want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want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he/she/it/one wants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50675" y="5259763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conjugations for wir (we), sie( they) and Sie (you) are all the same!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" name="Google Shape;122;p19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9982875" y="6548650"/>
            <a:ext cx="671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982875" y="7193275"/>
            <a:ext cx="6430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982875" y="782417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917950" y="798825"/>
            <a:ext cx="153996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rgbClr val="434343"/>
                </a:solidFill>
              </a:rPr>
              <a:t>Another useful verb which can sometimes act like a modal verb is</a:t>
            </a:r>
            <a:r>
              <a:rPr lang="en-GB" sz="3200">
                <a:solidFill>
                  <a:srgbClr val="434343"/>
                </a:solidFill>
              </a:rPr>
              <a:t> werden = </a:t>
            </a:r>
            <a:r>
              <a:rPr i="1" lang="en-GB" sz="3200">
                <a:solidFill>
                  <a:srgbClr val="434343"/>
                </a:solidFill>
              </a:rPr>
              <a:t>to become.</a:t>
            </a:r>
            <a:r>
              <a:rPr lang="en-GB" sz="3200">
                <a:solidFill>
                  <a:srgbClr val="434343"/>
                </a:solidFill>
              </a:rPr>
              <a:t> </a:t>
            </a:r>
            <a:r>
              <a:rPr i="1" lang="en-GB" sz="3200">
                <a:solidFill>
                  <a:srgbClr val="434343"/>
                </a:solidFill>
              </a:rPr>
              <a:t>I</a:t>
            </a:r>
            <a:r>
              <a:rPr i="1" lang="en-GB" sz="3200">
                <a:solidFill>
                  <a:srgbClr val="434343"/>
                </a:solidFill>
              </a:rPr>
              <a:t>t too is irregular and needs to be learnt by heart!  </a:t>
            </a:r>
            <a:endParaRPr i="1" sz="3200">
              <a:solidFill>
                <a:srgbClr val="434343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20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20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wird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9915200" y="2876300"/>
            <a:ext cx="5580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become, am becoming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become, are becoming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he/she/it/one becomes, is becoming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750675" y="5259763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conjugations for wir (we), sie( they) and Sie (you) are all the same!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3" name="Google Shape;143;p20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20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9982875" y="6548650"/>
            <a:ext cx="671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become. are becoming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9982875" y="7193275"/>
            <a:ext cx="6430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become, are becoming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9982875" y="782417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become, are becoming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1143000" y="876300"/>
            <a:ext cx="161163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an example of the verb </a:t>
            </a:r>
            <a:r>
              <a:rPr b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 </a:t>
            </a: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used on its own:</a:t>
            </a:r>
            <a:endParaRPr b="1" i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143000" y="2362200"/>
            <a:ext cx="162270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reicher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 becoming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richer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143000" y="6927975"/>
            <a:ext cx="161163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the verb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is used with another verb (like a modal verb) it translates as "will"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030500" y="3936900"/>
            <a:ext cx="16227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could also translate this as "I am getting richer"</a:t>
            </a:r>
            <a:endParaRPr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262550" y="5222400"/>
            <a:ext cx="35391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BUT  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450" y="4970700"/>
            <a:ext cx="1760603" cy="157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6" name="Google Shape;166;p22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22"/>
          <p:cNvSpPr txBox="1"/>
          <p:nvPr/>
        </p:nvSpPr>
        <p:spPr>
          <a:xfrm>
            <a:off x="5490250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wird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9915200" y="2876300"/>
            <a:ext cx="5580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will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 one 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750675" y="5259763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conjugations for wir (we), sie( they) and Sie (you) are all the same!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2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9982875" y="6548650"/>
            <a:ext cx="671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9982875" y="7193275"/>
            <a:ext cx="6430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9982875" y="782417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899100" y="899100"/>
            <a:ext cx="153039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Conjugation and translation of </a:t>
            </a:r>
            <a:r>
              <a:rPr b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b="1" i="1"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when used with another verb</a:t>
            </a:r>
            <a:endParaRPr b="1" i="1" sz="4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1143000" y="876300"/>
            <a:ext cx="161163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Used in this way, it forms the </a:t>
            </a:r>
            <a:r>
              <a:rPr b="1" i="1" lang="en-GB" sz="41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Future Tense</a:t>
            </a: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in German</a:t>
            </a:r>
            <a:endParaRPr b="1" i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156500" y="2088950"/>
            <a:ext cx="162270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aufpassen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pay attention/watch out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43000" y="4540950"/>
            <a:ext cx="161163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is no near future tense ("going to" future) in German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1407150" y="3131200"/>
            <a:ext cx="148257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Pass auf! - </a:t>
            </a:r>
            <a:r>
              <a:rPr b="1" i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 careful!</a:t>
            </a:r>
            <a:r>
              <a:rPr b="1" i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1250550" y="5585900"/>
            <a:ext cx="159012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3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 going to</a:t>
            </a:r>
            <a:r>
              <a:rPr b="1" i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pay attention/watch out = 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r>
              <a:rPr b="1" lang="en-GB" sz="3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aufpassen</a:t>
            </a:r>
            <a:endParaRPr b="1" i="1" sz="3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449600" y="6623350"/>
            <a:ext cx="153888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Just as in English, you can also use the present tense to talk about a future plan</a:t>
            </a:r>
            <a:endParaRPr b="1" i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211850" y="8087700"/>
            <a:ext cx="165024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b="1" i="1"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 staying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at home tomorrow 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Ich bleibe morgen zu Hause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025" y="3005350"/>
            <a:ext cx="1760603" cy="157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0" name="Google Shape;200;p24"/>
          <p:cNvGraphicFramePr/>
          <p:nvPr/>
        </p:nvGraphicFramePr>
        <p:xfrm>
          <a:off x="1079275" y="46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{46C20C0A-6C7F-4474-A2BD-7E3F65522482}</a:tableStyleId>
              </a:tblPr>
              <a:tblGrid>
                <a:gridCol w="12962100"/>
              </a:tblGrid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My little sister will listen carefully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I will pay attention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My parents will watch a film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We will read books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You'll  manage it, Mr Smith!</a:t>
                      </a:r>
                      <a:endParaRPr i="1"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1" name="Google Shape;201;p24"/>
          <p:cNvSpPr txBox="1"/>
          <p:nvPr/>
        </p:nvSpPr>
        <p:spPr>
          <a:xfrm>
            <a:off x="1855575" y="2548250"/>
            <a:ext cx="2055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3587600" y="3921442"/>
            <a:ext cx="24765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083650" y="5436250"/>
            <a:ext cx="2367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079275" y="1331050"/>
            <a:ext cx="12618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Meine kleine Schwester __________    gut zuhören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079275" y="2632438"/>
            <a:ext cx="12962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mich konzentrieren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095500" y="4086213"/>
            <a:ext cx="127608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Meine Eltern 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________     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einen Film sehen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1079275" y="5550375"/>
            <a:ext cx="10819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Bücher lesen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079275" y="6917100"/>
            <a:ext cx="10608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Sie ___________     es schaffen, Herr Schmidt!!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5659950" y="1178650"/>
            <a:ext cx="21225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wird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836450" y="6809450"/>
            <a:ext cx="2861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1166900" y="7690150"/>
            <a:ext cx="12618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6. Markus! You will do your homework! Is that clear?</a:t>
            </a:r>
            <a:endParaRPr i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1128650" y="8397950"/>
            <a:ext cx="132570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Markus! Du                        deine Hausaufgaben machen! Ist das klar?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3481600" y="8417075"/>
            <a:ext cx="2476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