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
      <p:font typeface="Arial Black"/>
      <p:regular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Black-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Take the title for the lesson from the context column of the SOL.  Take the grammar focus from the grammar column.  Show full green screen to start with and then bring in your face in the top right hand corner.</a:t>
            </a:r>
            <a:endParaRPr b="1"/>
          </a:p>
          <a:p>
            <a:pPr indent="0" lvl="0" marL="0" rtl="0" algn="l">
              <a:spcBef>
                <a:spcPts val="0"/>
              </a:spcBef>
              <a:spcAft>
                <a:spcPts val="0"/>
              </a:spcAft>
              <a:buNone/>
            </a:pPr>
            <a:br>
              <a:rPr lang="en-GB"/>
            </a:br>
            <a:r>
              <a:rPr lang="en-GB"/>
              <a:t>E.g.</a:t>
            </a:r>
            <a:br>
              <a:rPr lang="en-GB"/>
            </a:br>
            <a:r>
              <a:rPr i="1" lang="en-GB"/>
              <a:t>Hola. Soy [</a:t>
            </a:r>
            <a:r>
              <a:rPr b="1" i="1" lang="en-GB"/>
              <a:t>Doctora Hawkes</a:t>
            </a:r>
            <a:r>
              <a:rPr i="1" lang="en-GB"/>
              <a:t>] ¿Cómo estás? In this lesson we [</a:t>
            </a:r>
            <a:r>
              <a:rPr b="1" i="1" lang="en-GB"/>
              <a:t>practise the present tense with some regular verbs so we can talk about what people do</a:t>
            </a:r>
            <a:r>
              <a:rPr i="1" lang="en-GB"/>
              <a:t>].  I hope you are in a quiet space without distractions, and have a pen and paper to hand.</a:t>
            </a:r>
            <a:endParaRPr i="1"/>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c07d006d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c07d006d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Click for info.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7ca4e727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97ca4e7275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it’s time to summarise what we have learnt today. Copy out the sentences and put a word in the gap to complete the sentence.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932cd62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932cd62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932cd624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932cd624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932cd624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932cd624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932cd624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932cd624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cb73c951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cb73c951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b945d171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b945d171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b945d1711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b945d1711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c07d006d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9c07d006d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Click for info. Blue box is the last click.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1.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17.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26.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30.png"/><Relationship Id="rId8"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917950" y="2876300"/>
            <a:ext cx="157446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Comparing usual activities and summer plans  (Part 2/2)</a:t>
            </a:r>
            <a:endParaRPr sz="5200">
              <a:solidFill>
                <a:srgbClr val="4B3241"/>
              </a:solidFill>
            </a:endParaRPr>
          </a:p>
          <a:p>
            <a:pPr indent="-482600" lvl="0" marL="457200" marR="0" rtl="0" algn="l">
              <a:lnSpc>
                <a:spcPct val="115000"/>
              </a:lnSpc>
              <a:spcBef>
                <a:spcPts val="0"/>
              </a:spcBef>
              <a:spcAft>
                <a:spcPts val="0"/>
              </a:spcAft>
              <a:buClr>
                <a:srgbClr val="4B3241"/>
              </a:buClr>
              <a:buSzPts val="4000"/>
              <a:buChar char="-"/>
            </a:pPr>
            <a:r>
              <a:rPr lang="en-GB" sz="4000">
                <a:solidFill>
                  <a:srgbClr val="4B3241"/>
                </a:solidFill>
              </a:rPr>
              <a:t>Adverbial time phrases</a:t>
            </a:r>
            <a:endParaRPr sz="4000">
              <a:solidFill>
                <a:srgbClr val="4B3241"/>
              </a:solidFill>
            </a:endParaRPr>
          </a:p>
          <a:p>
            <a:pPr indent="-482600" lvl="0" marL="457200" marR="0" rtl="0" algn="l">
              <a:lnSpc>
                <a:spcPct val="115000"/>
              </a:lnSpc>
              <a:spcBef>
                <a:spcPts val="0"/>
              </a:spcBef>
              <a:spcAft>
                <a:spcPts val="0"/>
              </a:spcAft>
              <a:buClr>
                <a:srgbClr val="4B3241"/>
              </a:buClr>
              <a:buSzPts val="4000"/>
              <a:buChar char="-"/>
            </a:pPr>
            <a:r>
              <a:rPr lang="en-GB" sz="4000">
                <a:solidFill>
                  <a:srgbClr val="4B3241"/>
                </a:solidFill>
              </a:rPr>
              <a:t>Present tense future meaning 1st person singular and plural</a:t>
            </a:r>
            <a:endParaRPr sz="4000">
              <a:solidFill>
                <a:srgbClr val="4B3241"/>
              </a:solidFill>
            </a:endParaRPr>
          </a:p>
          <a:p>
            <a:pPr indent="0" lvl="0" marL="0" marR="0" rtl="0" algn="l">
              <a:lnSpc>
                <a:spcPct val="115000"/>
              </a:lnSpc>
              <a:spcBef>
                <a:spcPts val="0"/>
              </a:spcBef>
              <a:spcAft>
                <a:spcPts val="0"/>
              </a:spcAft>
              <a:buNone/>
            </a:pPr>
            <a:r>
              <a:rPr lang="en-GB">
                <a:solidFill>
                  <a:srgbClr val="4B3241"/>
                </a:solidFill>
              </a:rPr>
              <a:t>Downloadable Resource</a:t>
            </a:r>
            <a:endParaRPr>
              <a:solidFill>
                <a:srgbClr val="4B3241"/>
              </a:solidFill>
            </a:endParaRPr>
          </a:p>
        </p:txBody>
      </p:sp>
      <p:sp>
        <p:nvSpPr>
          <p:cNvPr id="80" name="Google Shape;80;p14"/>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4B3241"/>
                </a:solidFill>
              </a:rPr>
              <a:t>German</a:t>
            </a:r>
            <a:endParaRPr b="1">
              <a:solidFill>
                <a:srgbClr val="4B3241"/>
              </a:solidFill>
            </a:endParaRPr>
          </a:p>
        </p:txBody>
      </p:sp>
      <p:sp>
        <p:nvSpPr>
          <p:cNvPr id="81" name="Google Shape;81;p14"/>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Frau Johnson</a:t>
            </a:r>
            <a:endParaRPr>
              <a:solidFill>
                <a:srgbClr val="4B3241"/>
              </a:solidFill>
            </a:endParaRPr>
          </a:p>
        </p:txBody>
      </p:sp>
      <p:sp>
        <p:nvSpPr>
          <p:cNvPr id="82" name="Google Shape;82;p14"/>
          <p:cNvSpPr/>
          <p:nvPr/>
        </p:nvSpPr>
        <p:spPr>
          <a:xfrm>
            <a:off x="17086550" y="8708875"/>
            <a:ext cx="1201500" cy="1585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txBox="1"/>
          <p:nvPr/>
        </p:nvSpPr>
        <p:spPr>
          <a:xfrm>
            <a:off x="784400" y="537875"/>
            <a:ext cx="13716000" cy="16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Forming the present tense</a:t>
            </a:r>
            <a:endParaRPr b="1" sz="6000">
              <a:solidFill>
                <a:srgbClr val="434343"/>
              </a:solidFill>
              <a:latin typeface="Montserrat"/>
              <a:ea typeface="Montserrat"/>
              <a:cs typeface="Montserrat"/>
              <a:sym typeface="Montserrat"/>
            </a:endParaRPr>
          </a:p>
        </p:txBody>
      </p:sp>
      <p:sp>
        <p:nvSpPr>
          <p:cNvPr id="229" name="Google Shape;229;p23"/>
          <p:cNvSpPr txBox="1"/>
          <p:nvPr/>
        </p:nvSpPr>
        <p:spPr>
          <a:xfrm>
            <a:off x="986125" y="1389750"/>
            <a:ext cx="16024500" cy="15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When you are making the present tense with </a:t>
            </a:r>
            <a:r>
              <a:rPr b="1" lang="en-GB" sz="3600">
                <a:solidFill>
                  <a:srgbClr val="434343"/>
                </a:solidFill>
                <a:latin typeface="Montserrat"/>
                <a:ea typeface="Montserrat"/>
                <a:cs typeface="Montserrat"/>
                <a:sym typeface="Montserrat"/>
              </a:rPr>
              <a:t>‘ich’</a:t>
            </a:r>
            <a:r>
              <a:rPr lang="en-GB" sz="3600">
                <a:solidFill>
                  <a:srgbClr val="434343"/>
                </a:solidFill>
                <a:latin typeface="Montserrat"/>
                <a:ea typeface="Montserrat"/>
                <a:cs typeface="Montserrat"/>
                <a:sym typeface="Montserrat"/>
              </a:rPr>
              <a:t> you remove the </a:t>
            </a:r>
            <a:r>
              <a:rPr b="1" lang="en-GB" sz="3600">
                <a:solidFill>
                  <a:srgbClr val="434343"/>
                </a:solidFill>
                <a:latin typeface="Montserrat"/>
                <a:ea typeface="Montserrat"/>
                <a:cs typeface="Montserrat"/>
                <a:sym typeface="Montserrat"/>
              </a:rPr>
              <a:t>-en</a:t>
            </a:r>
            <a:r>
              <a:rPr lang="en-GB" sz="3600">
                <a:solidFill>
                  <a:srgbClr val="434343"/>
                </a:solidFill>
                <a:latin typeface="Montserrat"/>
                <a:ea typeface="Montserrat"/>
                <a:cs typeface="Montserrat"/>
                <a:sym typeface="Montserrat"/>
              </a:rPr>
              <a:t> from the infinitive and add an </a:t>
            </a:r>
            <a:r>
              <a:rPr b="1" lang="en-GB" sz="3600">
                <a:solidFill>
                  <a:srgbClr val="434343"/>
                </a:solidFill>
                <a:latin typeface="Montserrat"/>
                <a:ea typeface="Montserrat"/>
                <a:cs typeface="Montserrat"/>
                <a:sym typeface="Montserrat"/>
              </a:rPr>
              <a:t>-e</a:t>
            </a:r>
            <a:r>
              <a:rPr lang="en-GB" sz="3600">
                <a:solidFill>
                  <a:srgbClr val="434343"/>
                </a:solidFill>
                <a:latin typeface="Montserrat"/>
                <a:ea typeface="Montserrat"/>
                <a:cs typeface="Montserrat"/>
                <a:sym typeface="Montserrat"/>
              </a:rPr>
              <a:t>.</a:t>
            </a:r>
            <a:endParaRPr sz="3600">
              <a:solidFill>
                <a:srgbClr val="434343"/>
              </a:solidFill>
              <a:latin typeface="Montserrat"/>
              <a:ea typeface="Montserrat"/>
              <a:cs typeface="Montserrat"/>
              <a:sym typeface="Montserrat"/>
            </a:endParaRPr>
          </a:p>
        </p:txBody>
      </p:sp>
      <p:sp>
        <p:nvSpPr>
          <p:cNvPr id="230" name="Google Shape;230;p23"/>
          <p:cNvSpPr txBox="1"/>
          <p:nvPr/>
        </p:nvSpPr>
        <p:spPr>
          <a:xfrm>
            <a:off x="1164225" y="2746988"/>
            <a:ext cx="1905000" cy="9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434343"/>
                </a:solidFill>
                <a:latin typeface="Montserrat"/>
                <a:ea typeface="Montserrat"/>
                <a:cs typeface="Montserrat"/>
                <a:sym typeface="Montserrat"/>
              </a:rPr>
              <a:t>gehen</a:t>
            </a:r>
            <a:endParaRPr b="1" sz="3600">
              <a:solidFill>
                <a:srgbClr val="434343"/>
              </a:solidFill>
              <a:latin typeface="Montserrat"/>
              <a:ea typeface="Montserrat"/>
              <a:cs typeface="Montserrat"/>
              <a:sym typeface="Montserrat"/>
            </a:endParaRPr>
          </a:p>
        </p:txBody>
      </p:sp>
      <p:sp>
        <p:nvSpPr>
          <p:cNvPr id="231" name="Google Shape;231;p23"/>
          <p:cNvSpPr/>
          <p:nvPr/>
        </p:nvSpPr>
        <p:spPr>
          <a:xfrm>
            <a:off x="3293350" y="3060763"/>
            <a:ext cx="1299900" cy="2913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232" name="Google Shape;232;p23"/>
          <p:cNvSpPr txBox="1"/>
          <p:nvPr/>
        </p:nvSpPr>
        <p:spPr>
          <a:xfrm>
            <a:off x="5332800" y="2836638"/>
            <a:ext cx="4796100" cy="7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434343"/>
                </a:solidFill>
                <a:latin typeface="Montserrat"/>
                <a:ea typeface="Montserrat"/>
                <a:cs typeface="Montserrat"/>
                <a:sym typeface="Montserrat"/>
              </a:rPr>
              <a:t>ich </a:t>
            </a:r>
            <a:r>
              <a:rPr lang="en-GB" sz="3600">
                <a:solidFill>
                  <a:srgbClr val="434343"/>
                </a:solidFill>
                <a:latin typeface="Montserrat"/>
                <a:ea typeface="Montserrat"/>
                <a:cs typeface="Montserrat"/>
                <a:sym typeface="Montserrat"/>
              </a:rPr>
              <a:t>geh</a:t>
            </a:r>
            <a:r>
              <a:rPr b="1" lang="en-GB" sz="3600">
                <a:solidFill>
                  <a:srgbClr val="434343"/>
                </a:solidFill>
                <a:latin typeface="Montserrat"/>
                <a:ea typeface="Montserrat"/>
                <a:cs typeface="Montserrat"/>
                <a:sym typeface="Montserrat"/>
              </a:rPr>
              <a:t>e</a:t>
            </a:r>
            <a:endParaRPr b="1" sz="3600">
              <a:solidFill>
                <a:srgbClr val="434343"/>
              </a:solidFill>
              <a:latin typeface="Montserrat"/>
              <a:ea typeface="Montserrat"/>
              <a:cs typeface="Montserrat"/>
              <a:sym typeface="Montserrat"/>
            </a:endParaRPr>
          </a:p>
        </p:txBody>
      </p:sp>
      <p:sp>
        <p:nvSpPr>
          <p:cNvPr id="233" name="Google Shape;233;p23"/>
          <p:cNvSpPr txBox="1"/>
          <p:nvPr/>
        </p:nvSpPr>
        <p:spPr>
          <a:xfrm>
            <a:off x="917950" y="3454400"/>
            <a:ext cx="15060600" cy="15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When you are making the present tense with </a:t>
            </a:r>
            <a:r>
              <a:rPr b="1" lang="en-GB" sz="3600">
                <a:solidFill>
                  <a:srgbClr val="434343"/>
                </a:solidFill>
                <a:latin typeface="Montserrat"/>
                <a:ea typeface="Montserrat"/>
                <a:cs typeface="Montserrat"/>
                <a:sym typeface="Montserrat"/>
              </a:rPr>
              <a:t>‘wir’ </a:t>
            </a:r>
            <a:r>
              <a:rPr lang="en-GB" sz="3600">
                <a:solidFill>
                  <a:srgbClr val="434343"/>
                </a:solidFill>
                <a:latin typeface="Montserrat"/>
                <a:ea typeface="Montserrat"/>
                <a:cs typeface="Montserrat"/>
                <a:sym typeface="Montserrat"/>
              </a:rPr>
              <a:t>you just add wir to the infinitive because the ending is </a:t>
            </a:r>
            <a:r>
              <a:rPr b="1" lang="en-GB" sz="3600">
                <a:solidFill>
                  <a:srgbClr val="434343"/>
                </a:solidFill>
                <a:latin typeface="Montserrat"/>
                <a:ea typeface="Montserrat"/>
                <a:cs typeface="Montserrat"/>
                <a:sym typeface="Montserrat"/>
              </a:rPr>
              <a:t>-en.</a:t>
            </a:r>
            <a:endParaRPr b="1" sz="3600">
              <a:solidFill>
                <a:srgbClr val="434343"/>
              </a:solidFill>
              <a:latin typeface="Montserrat"/>
              <a:ea typeface="Montserrat"/>
              <a:cs typeface="Montserrat"/>
              <a:sym typeface="Montserrat"/>
            </a:endParaRPr>
          </a:p>
        </p:txBody>
      </p:sp>
      <p:sp>
        <p:nvSpPr>
          <p:cNvPr id="234" name="Google Shape;234;p23"/>
          <p:cNvSpPr txBox="1"/>
          <p:nvPr/>
        </p:nvSpPr>
        <p:spPr>
          <a:xfrm>
            <a:off x="1338550" y="4859425"/>
            <a:ext cx="1725600" cy="9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434343"/>
                </a:solidFill>
                <a:latin typeface="Montserrat"/>
                <a:ea typeface="Montserrat"/>
                <a:cs typeface="Montserrat"/>
                <a:sym typeface="Montserrat"/>
              </a:rPr>
              <a:t>gehen</a:t>
            </a:r>
            <a:endParaRPr b="1" sz="3600">
              <a:solidFill>
                <a:srgbClr val="434343"/>
              </a:solidFill>
              <a:latin typeface="Montserrat"/>
              <a:ea typeface="Montserrat"/>
              <a:cs typeface="Montserrat"/>
              <a:sym typeface="Montserrat"/>
            </a:endParaRPr>
          </a:p>
        </p:txBody>
      </p:sp>
      <p:sp>
        <p:nvSpPr>
          <p:cNvPr id="235" name="Google Shape;235;p23"/>
          <p:cNvSpPr/>
          <p:nvPr/>
        </p:nvSpPr>
        <p:spPr>
          <a:xfrm>
            <a:off x="3378025" y="5079075"/>
            <a:ext cx="1299900" cy="2913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236" name="Google Shape;236;p23"/>
          <p:cNvSpPr txBox="1"/>
          <p:nvPr/>
        </p:nvSpPr>
        <p:spPr>
          <a:xfrm>
            <a:off x="5596775" y="4859425"/>
            <a:ext cx="30480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434343"/>
                </a:solidFill>
                <a:latin typeface="Montserrat"/>
                <a:ea typeface="Montserrat"/>
                <a:cs typeface="Montserrat"/>
                <a:sym typeface="Montserrat"/>
              </a:rPr>
              <a:t>w</a:t>
            </a:r>
            <a:r>
              <a:rPr b="1" lang="en-GB" sz="3600">
                <a:solidFill>
                  <a:srgbClr val="434343"/>
                </a:solidFill>
                <a:latin typeface="Montserrat"/>
                <a:ea typeface="Montserrat"/>
                <a:cs typeface="Montserrat"/>
                <a:sym typeface="Montserrat"/>
              </a:rPr>
              <a:t>ir </a:t>
            </a:r>
            <a:r>
              <a:rPr lang="en-GB" sz="3600">
                <a:solidFill>
                  <a:srgbClr val="434343"/>
                </a:solidFill>
                <a:latin typeface="Montserrat"/>
                <a:ea typeface="Montserrat"/>
                <a:cs typeface="Montserrat"/>
                <a:sym typeface="Montserrat"/>
              </a:rPr>
              <a:t>geh</a:t>
            </a:r>
            <a:r>
              <a:rPr b="1" lang="en-GB" sz="3600">
                <a:solidFill>
                  <a:srgbClr val="434343"/>
                </a:solidFill>
                <a:latin typeface="Montserrat"/>
                <a:ea typeface="Montserrat"/>
                <a:cs typeface="Montserrat"/>
                <a:sym typeface="Montserrat"/>
              </a:rPr>
              <a:t>en</a:t>
            </a:r>
            <a:endParaRPr b="1" sz="3600">
              <a:solidFill>
                <a:srgbClr val="434343"/>
              </a:solidFill>
              <a:latin typeface="Montserrat"/>
              <a:ea typeface="Montserrat"/>
              <a:cs typeface="Montserrat"/>
              <a:sym typeface="Montserrat"/>
            </a:endParaRPr>
          </a:p>
        </p:txBody>
      </p:sp>
      <p:sp>
        <p:nvSpPr>
          <p:cNvPr id="237" name="Google Shape;237;p23"/>
          <p:cNvSpPr txBox="1"/>
          <p:nvPr/>
        </p:nvSpPr>
        <p:spPr>
          <a:xfrm>
            <a:off x="8470450" y="2724588"/>
            <a:ext cx="7508100" cy="9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I go/ I am going</a:t>
            </a:r>
            <a:endParaRPr sz="3600">
              <a:solidFill>
                <a:srgbClr val="434343"/>
              </a:solidFill>
              <a:latin typeface="Montserrat"/>
              <a:ea typeface="Montserrat"/>
              <a:cs typeface="Montserrat"/>
              <a:sym typeface="Montserrat"/>
            </a:endParaRPr>
          </a:p>
        </p:txBody>
      </p:sp>
      <p:sp>
        <p:nvSpPr>
          <p:cNvPr id="238" name="Google Shape;238;p23"/>
          <p:cNvSpPr txBox="1"/>
          <p:nvPr/>
        </p:nvSpPr>
        <p:spPr>
          <a:xfrm>
            <a:off x="9003375" y="4904000"/>
            <a:ext cx="5647800" cy="9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We go/ we are going</a:t>
            </a:r>
            <a:endParaRPr sz="3600">
              <a:solidFill>
                <a:srgbClr val="434343"/>
              </a:solidFill>
              <a:latin typeface="Montserrat"/>
              <a:ea typeface="Montserrat"/>
              <a:cs typeface="Montserrat"/>
              <a:sym typeface="Montserrat"/>
            </a:endParaRPr>
          </a:p>
        </p:txBody>
      </p:sp>
      <p:sp>
        <p:nvSpPr>
          <p:cNvPr id="239" name="Google Shape;239;p23"/>
          <p:cNvSpPr txBox="1"/>
          <p:nvPr/>
        </p:nvSpPr>
        <p:spPr>
          <a:xfrm>
            <a:off x="986125" y="5845400"/>
            <a:ext cx="15547200" cy="16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When you are making the present tense with </a:t>
            </a:r>
            <a:r>
              <a:rPr b="1" lang="en-GB" sz="3600">
                <a:solidFill>
                  <a:srgbClr val="434343"/>
                </a:solidFill>
                <a:latin typeface="Montserrat"/>
                <a:ea typeface="Montserrat"/>
                <a:cs typeface="Montserrat"/>
                <a:sym typeface="Montserrat"/>
              </a:rPr>
              <a:t>‘sie’ </a:t>
            </a:r>
            <a:r>
              <a:rPr lang="en-GB" sz="3600">
                <a:solidFill>
                  <a:srgbClr val="434343"/>
                </a:solidFill>
                <a:latin typeface="Montserrat"/>
                <a:ea typeface="Montserrat"/>
                <a:cs typeface="Montserrat"/>
                <a:sym typeface="Montserrat"/>
              </a:rPr>
              <a:t>(they) you also just add ‘sie’ to the infinitive because the ending is </a:t>
            </a:r>
            <a:r>
              <a:rPr b="1" lang="en-GB" sz="3600">
                <a:solidFill>
                  <a:srgbClr val="434343"/>
                </a:solidFill>
                <a:latin typeface="Montserrat"/>
                <a:ea typeface="Montserrat"/>
                <a:cs typeface="Montserrat"/>
                <a:sym typeface="Montserrat"/>
              </a:rPr>
              <a:t>-en</a:t>
            </a:r>
            <a:r>
              <a:rPr lang="en-GB" sz="3600">
                <a:solidFill>
                  <a:srgbClr val="434343"/>
                </a:solidFill>
                <a:latin typeface="Montserrat"/>
                <a:ea typeface="Montserrat"/>
                <a:cs typeface="Montserrat"/>
                <a:sym typeface="Montserrat"/>
              </a:rPr>
              <a:t> too.</a:t>
            </a:r>
            <a:endParaRPr sz="3600">
              <a:solidFill>
                <a:srgbClr val="434343"/>
              </a:solidFill>
              <a:latin typeface="Montserrat"/>
              <a:ea typeface="Montserrat"/>
              <a:cs typeface="Montserrat"/>
              <a:sym typeface="Montserrat"/>
            </a:endParaRPr>
          </a:p>
        </p:txBody>
      </p:sp>
      <p:sp>
        <p:nvSpPr>
          <p:cNvPr id="240" name="Google Shape;240;p23"/>
          <p:cNvSpPr txBox="1"/>
          <p:nvPr/>
        </p:nvSpPr>
        <p:spPr>
          <a:xfrm>
            <a:off x="1462375" y="7271300"/>
            <a:ext cx="1725600" cy="9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434343"/>
                </a:solidFill>
                <a:latin typeface="Montserrat"/>
                <a:ea typeface="Montserrat"/>
                <a:cs typeface="Montserrat"/>
                <a:sym typeface="Montserrat"/>
              </a:rPr>
              <a:t>gehen</a:t>
            </a:r>
            <a:endParaRPr b="1" sz="3600">
              <a:solidFill>
                <a:srgbClr val="434343"/>
              </a:solidFill>
              <a:latin typeface="Montserrat"/>
              <a:ea typeface="Montserrat"/>
              <a:cs typeface="Montserrat"/>
              <a:sym typeface="Montserrat"/>
            </a:endParaRPr>
          </a:p>
        </p:txBody>
      </p:sp>
      <p:sp>
        <p:nvSpPr>
          <p:cNvPr id="241" name="Google Shape;241;p23"/>
          <p:cNvSpPr/>
          <p:nvPr/>
        </p:nvSpPr>
        <p:spPr>
          <a:xfrm>
            <a:off x="3501850" y="7490950"/>
            <a:ext cx="1299900" cy="2913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242" name="Google Shape;242;p23"/>
          <p:cNvSpPr txBox="1"/>
          <p:nvPr/>
        </p:nvSpPr>
        <p:spPr>
          <a:xfrm>
            <a:off x="5720600" y="7271300"/>
            <a:ext cx="30480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434343"/>
                </a:solidFill>
                <a:latin typeface="Montserrat"/>
                <a:ea typeface="Montserrat"/>
                <a:cs typeface="Montserrat"/>
                <a:sym typeface="Montserrat"/>
              </a:rPr>
              <a:t>sie</a:t>
            </a:r>
            <a:r>
              <a:rPr b="1" lang="en-GB" sz="3600">
                <a:solidFill>
                  <a:srgbClr val="434343"/>
                </a:solidFill>
                <a:latin typeface="Montserrat"/>
                <a:ea typeface="Montserrat"/>
                <a:cs typeface="Montserrat"/>
                <a:sym typeface="Montserrat"/>
              </a:rPr>
              <a:t> </a:t>
            </a:r>
            <a:r>
              <a:rPr lang="en-GB" sz="3600">
                <a:solidFill>
                  <a:srgbClr val="434343"/>
                </a:solidFill>
                <a:latin typeface="Montserrat"/>
                <a:ea typeface="Montserrat"/>
                <a:cs typeface="Montserrat"/>
                <a:sym typeface="Montserrat"/>
              </a:rPr>
              <a:t>geh</a:t>
            </a:r>
            <a:r>
              <a:rPr b="1" lang="en-GB" sz="3600">
                <a:solidFill>
                  <a:srgbClr val="434343"/>
                </a:solidFill>
                <a:latin typeface="Montserrat"/>
                <a:ea typeface="Montserrat"/>
                <a:cs typeface="Montserrat"/>
                <a:sym typeface="Montserrat"/>
              </a:rPr>
              <a:t>en</a:t>
            </a:r>
            <a:endParaRPr b="1" sz="3600">
              <a:solidFill>
                <a:srgbClr val="434343"/>
              </a:solidFill>
              <a:latin typeface="Montserrat"/>
              <a:ea typeface="Montserrat"/>
              <a:cs typeface="Montserrat"/>
              <a:sym typeface="Montserrat"/>
            </a:endParaRPr>
          </a:p>
        </p:txBody>
      </p:sp>
      <p:sp>
        <p:nvSpPr>
          <p:cNvPr id="243" name="Google Shape;243;p23"/>
          <p:cNvSpPr txBox="1"/>
          <p:nvPr/>
        </p:nvSpPr>
        <p:spPr>
          <a:xfrm>
            <a:off x="9127200" y="7315875"/>
            <a:ext cx="5647800" cy="9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They</a:t>
            </a:r>
            <a:r>
              <a:rPr lang="en-GB" sz="3600">
                <a:solidFill>
                  <a:srgbClr val="434343"/>
                </a:solidFill>
                <a:latin typeface="Montserrat"/>
                <a:ea typeface="Montserrat"/>
                <a:cs typeface="Montserrat"/>
                <a:sym typeface="Montserrat"/>
              </a:rPr>
              <a:t> go/ they are going</a:t>
            </a:r>
            <a:endParaRPr sz="3600">
              <a:solidFill>
                <a:srgbClr val="434343"/>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7" name="Shape 247"/>
        <p:cNvGrpSpPr/>
        <p:nvPr/>
      </p:nvGrpSpPr>
      <p:grpSpPr>
        <a:xfrm>
          <a:off x="0" y="0"/>
          <a:ext cx="0" cy="0"/>
          <a:chOff x="0" y="0"/>
          <a:chExt cx="0" cy="0"/>
        </a:xfrm>
      </p:grpSpPr>
      <p:sp>
        <p:nvSpPr>
          <p:cNvPr id="248" name="Google Shape;248;p24"/>
          <p:cNvSpPr txBox="1"/>
          <p:nvPr/>
        </p:nvSpPr>
        <p:spPr>
          <a:xfrm>
            <a:off x="694775" y="493050"/>
            <a:ext cx="16675200" cy="17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Comparing usual activities and summer plans</a:t>
            </a:r>
            <a:endParaRPr b="1" sz="6000">
              <a:solidFill>
                <a:srgbClr val="434343"/>
              </a:solidFill>
              <a:latin typeface="Montserrat"/>
              <a:ea typeface="Montserrat"/>
              <a:cs typeface="Montserrat"/>
              <a:sym typeface="Montserrat"/>
            </a:endParaRPr>
          </a:p>
        </p:txBody>
      </p:sp>
      <p:sp>
        <p:nvSpPr>
          <p:cNvPr id="249" name="Google Shape;249;p24"/>
          <p:cNvSpPr txBox="1"/>
          <p:nvPr/>
        </p:nvSpPr>
        <p:spPr>
          <a:xfrm>
            <a:off x="857250" y="2343150"/>
            <a:ext cx="16373400" cy="6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1 You use the adjective ‘nächst’ to describe what you will do in the _________.</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4800">
                <a:solidFill>
                  <a:srgbClr val="434343"/>
                </a:solidFill>
                <a:latin typeface="Montserrat"/>
                <a:ea typeface="Montserrat"/>
                <a:cs typeface="Montserrat"/>
                <a:sym typeface="Montserrat"/>
              </a:rPr>
              <a:t>2 The ending of </a:t>
            </a:r>
            <a:r>
              <a:rPr lang="en-GB" sz="4800">
                <a:solidFill>
                  <a:srgbClr val="434343"/>
                </a:solidFill>
                <a:latin typeface="Montserrat"/>
                <a:ea typeface="Montserrat"/>
                <a:cs typeface="Montserrat"/>
                <a:sym typeface="Montserrat"/>
              </a:rPr>
              <a:t>‘nächst’ changes depending on the ________ of the noun</a:t>
            </a:r>
            <a:r>
              <a:rPr lang="en-GB" sz="4800">
                <a:solidFill>
                  <a:srgbClr val="434343"/>
                </a:solidFill>
                <a:latin typeface="Montserrat"/>
                <a:ea typeface="Montserrat"/>
                <a:cs typeface="Montserrat"/>
                <a:sym typeface="Montserrat"/>
              </a:rPr>
              <a:t>.</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4800">
                <a:solidFill>
                  <a:srgbClr val="434343"/>
                </a:solidFill>
                <a:latin typeface="Montserrat"/>
                <a:ea typeface="Montserrat"/>
                <a:cs typeface="Montserrat"/>
                <a:sym typeface="Montserrat"/>
              </a:rPr>
              <a:t>3 After the phrase with </a:t>
            </a:r>
            <a:r>
              <a:rPr lang="en-GB" sz="4800">
                <a:solidFill>
                  <a:srgbClr val="434343"/>
                </a:solidFill>
                <a:latin typeface="Montserrat"/>
                <a:ea typeface="Montserrat"/>
                <a:cs typeface="Montserrat"/>
                <a:sym typeface="Montserrat"/>
              </a:rPr>
              <a:t>‘nächst’ you need the _______</a:t>
            </a:r>
            <a:r>
              <a:rPr lang="en-GB" sz="4800">
                <a:solidFill>
                  <a:srgbClr val="434343"/>
                </a:solidFill>
                <a:latin typeface="Montserrat"/>
                <a:ea typeface="Montserrat"/>
                <a:cs typeface="Montserrat"/>
                <a:sym typeface="Montserrat"/>
              </a:rPr>
              <a:t>.</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4800">
                <a:solidFill>
                  <a:srgbClr val="434343"/>
                </a:solidFill>
                <a:latin typeface="Montserrat"/>
                <a:ea typeface="Montserrat"/>
                <a:cs typeface="Montserrat"/>
                <a:sym typeface="Montserrat"/>
              </a:rPr>
              <a:t>4 You can use the present tense to say what you are doing in the _________.</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4800">
                <a:solidFill>
                  <a:srgbClr val="434343"/>
                </a:solidFill>
                <a:latin typeface="Montserrat"/>
                <a:ea typeface="Montserrat"/>
                <a:cs typeface="Montserrat"/>
                <a:sym typeface="Montserrat"/>
              </a:rPr>
              <a:t>5 If you use ‘jede’ and a noun it describes what you ____________ do. You use it with the ___________ tense.</a:t>
            </a:r>
            <a:endParaRPr sz="4800">
              <a:solidFill>
                <a:srgbClr val="434343"/>
              </a:solidFill>
              <a:latin typeface="Montserrat"/>
              <a:ea typeface="Montserrat"/>
              <a:cs typeface="Montserrat"/>
              <a:sym typeface="Montserrat"/>
            </a:endParaRPr>
          </a:p>
        </p:txBody>
      </p:sp>
      <p:sp>
        <p:nvSpPr>
          <p:cNvPr id="250" name="Google Shape;250;p24"/>
          <p:cNvSpPr txBox="1"/>
          <p:nvPr/>
        </p:nvSpPr>
        <p:spPr>
          <a:xfrm>
            <a:off x="5109875" y="3070400"/>
            <a:ext cx="2846400" cy="78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future</a:t>
            </a:r>
            <a:endParaRPr b="1" sz="4800">
              <a:solidFill>
                <a:srgbClr val="434343"/>
              </a:solidFill>
              <a:latin typeface="Montserrat"/>
              <a:ea typeface="Montserrat"/>
              <a:cs typeface="Montserrat"/>
              <a:sym typeface="Montserrat"/>
            </a:endParaRPr>
          </a:p>
        </p:txBody>
      </p:sp>
      <p:sp>
        <p:nvSpPr>
          <p:cNvPr id="251" name="Google Shape;251;p24"/>
          <p:cNvSpPr txBox="1"/>
          <p:nvPr/>
        </p:nvSpPr>
        <p:spPr>
          <a:xfrm>
            <a:off x="896475" y="4527175"/>
            <a:ext cx="2532600" cy="78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gender</a:t>
            </a:r>
            <a:endParaRPr b="1" sz="4800">
              <a:solidFill>
                <a:srgbClr val="434343"/>
              </a:solidFill>
              <a:latin typeface="Montserrat"/>
              <a:ea typeface="Montserrat"/>
              <a:cs typeface="Montserrat"/>
              <a:sym typeface="Montserrat"/>
            </a:endParaRPr>
          </a:p>
        </p:txBody>
      </p:sp>
      <p:sp>
        <p:nvSpPr>
          <p:cNvPr id="252" name="Google Shape;252;p24"/>
          <p:cNvSpPr txBox="1"/>
          <p:nvPr/>
        </p:nvSpPr>
        <p:spPr>
          <a:xfrm>
            <a:off x="14769350" y="5154700"/>
            <a:ext cx="2017200" cy="78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verb</a:t>
            </a:r>
            <a:endParaRPr b="1" sz="4800">
              <a:solidFill>
                <a:srgbClr val="434343"/>
              </a:solidFill>
              <a:latin typeface="Montserrat"/>
              <a:ea typeface="Montserrat"/>
              <a:cs typeface="Montserrat"/>
              <a:sym typeface="Montserrat"/>
            </a:endParaRPr>
          </a:p>
        </p:txBody>
      </p:sp>
      <p:sp>
        <p:nvSpPr>
          <p:cNvPr id="253" name="Google Shape;253;p24"/>
          <p:cNvSpPr txBox="1"/>
          <p:nvPr/>
        </p:nvSpPr>
        <p:spPr>
          <a:xfrm>
            <a:off x="4796125" y="6701125"/>
            <a:ext cx="2756700" cy="78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future</a:t>
            </a:r>
            <a:endParaRPr b="1" sz="4800">
              <a:solidFill>
                <a:srgbClr val="434343"/>
              </a:solidFill>
              <a:latin typeface="Montserrat"/>
              <a:ea typeface="Montserrat"/>
              <a:cs typeface="Montserrat"/>
              <a:sym typeface="Montserrat"/>
            </a:endParaRPr>
          </a:p>
        </p:txBody>
      </p:sp>
      <p:sp>
        <p:nvSpPr>
          <p:cNvPr id="254" name="Google Shape;254;p24"/>
          <p:cNvSpPr txBox="1"/>
          <p:nvPr/>
        </p:nvSpPr>
        <p:spPr>
          <a:xfrm>
            <a:off x="963700" y="8225125"/>
            <a:ext cx="3653100" cy="78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normally</a:t>
            </a:r>
            <a:endParaRPr b="1" sz="4800">
              <a:solidFill>
                <a:srgbClr val="434343"/>
              </a:solidFill>
              <a:latin typeface="Montserrat"/>
              <a:ea typeface="Montserrat"/>
              <a:cs typeface="Montserrat"/>
              <a:sym typeface="Montserrat"/>
            </a:endParaRPr>
          </a:p>
        </p:txBody>
      </p:sp>
      <p:sp>
        <p:nvSpPr>
          <p:cNvPr id="255" name="Google Shape;255;p24"/>
          <p:cNvSpPr txBox="1"/>
          <p:nvPr/>
        </p:nvSpPr>
        <p:spPr>
          <a:xfrm>
            <a:off x="11791100" y="8165150"/>
            <a:ext cx="3276900" cy="784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present</a:t>
            </a:r>
            <a:endParaRPr b="1" sz="4800">
              <a:solidFill>
                <a:srgbClr val="434343"/>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15"/>
          <p:cNvGrpSpPr/>
          <p:nvPr/>
        </p:nvGrpSpPr>
        <p:grpSpPr>
          <a:xfrm>
            <a:off x="14309899" y="5935581"/>
            <a:ext cx="3313924" cy="3000806"/>
            <a:chOff x="8172752" y="3484668"/>
            <a:chExt cx="2347637" cy="1937254"/>
          </a:xfrm>
        </p:grpSpPr>
        <p:pic>
          <p:nvPicPr>
            <p:cNvPr id="88" name="Google Shape;88;p15"/>
            <p:cNvPicPr preferRelativeResize="0"/>
            <p:nvPr/>
          </p:nvPicPr>
          <p:blipFill rotWithShape="1">
            <a:blip r:embed="rId3">
              <a:alphaModFix/>
            </a:blip>
            <a:srcRect b="0" l="0" r="0" t="0"/>
            <a:stretch/>
          </p:blipFill>
          <p:spPr>
            <a:xfrm>
              <a:off x="8172752" y="4324556"/>
              <a:ext cx="1108450" cy="1097366"/>
            </a:xfrm>
            <a:prstGeom prst="rect">
              <a:avLst/>
            </a:prstGeom>
            <a:noFill/>
            <a:ln>
              <a:noFill/>
            </a:ln>
          </p:spPr>
        </p:pic>
        <p:pic>
          <p:nvPicPr>
            <p:cNvPr id="89" name="Google Shape;89;p15"/>
            <p:cNvPicPr preferRelativeResize="0"/>
            <p:nvPr/>
          </p:nvPicPr>
          <p:blipFill rotWithShape="1">
            <a:blip r:embed="rId4">
              <a:alphaModFix/>
            </a:blip>
            <a:srcRect b="0" l="0" r="0" t="0"/>
            <a:stretch/>
          </p:blipFill>
          <p:spPr>
            <a:xfrm>
              <a:off x="9294281" y="4324556"/>
              <a:ext cx="1226108" cy="1097366"/>
            </a:xfrm>
            <a:prstGeom prst="rect">
              <a:avLst/>
            </a:prstGeom>
            <a:noFill/>
            <a:ln>
              <a:noFill/>
            </a:ln>
          </p:spPr>
        </p:pic>
        <p:pic>
          <p:nvPicPr>
            <p:cNvPr id="90" name="Google Shape;90;p15"/>
            <p:cNvPicPr preferRelativeResize="0"/>
            <p:nvPr/>
          </p:nvPicPr>
          <p:blipFill rotWithShape="1">
            <a:blip r:embed="rId5">
              <a:alphaModFix/>
            </a:blip>
            <a:srcRect b="0" l="0" r="0" t="0"/>
            <a:stretch/>
          </p:blipFill>
          <p:spPr>
            <a:xfrm>
              <a:off x="8613662" y="3484668"/>
              <a:ext cx="757452" cy="789012"/>
            </a:xfrm>
            <a:prstGeom prst="rect">
              <a:avLst/>
            </a:prstGeom>
            <a:noFill/>
            <a:ln>
              <a:noFill/>
            </a:ln>
          </p:spPr>
        </p:pic>
        <p:pic>
          <p:nvPicPr>
            <p:cNvPr id="91" name="Google Shape;91;p15"/>
            <p:cNvPicPr preferRelativeResize="0"/>
            <p:nvPr/>
          </p:nvPicPr>
          <p:blipFill rotWithShape="1">
            <a:blip r:embed="rId6">
              <a:alphaModFix/>
            </a:blip>
            <a:srcRect b="0" l="0" r="0" t="0"/>
            <a:stretch/>
          </p:blipFill>
          <p:spPr>
            <a:xfrm>
              <a:off x="9690521" y="3661764"/>
              <a:ext cx="581170" cy="662795"/>
            </a:xfrm>
            <a:prstGeom prst="rect">
              <a:avLst/>
            </a:prstGeom>
            <a:noFill/>
            <a:ln>
              <a:noFill/>
            </a:ln>
          </p:spPr>
        </p:pic>
      </p:grpSp>
      <p:pic>
        <p:nvPicPr>
          <p:cNvPr id="92" name="Google Shape;92;p15"/>
          <p:cNvPicPr preferRelativeResize="0"/>
          <p:nvPr/>
        </p:nvPicPr>
        <p:blipFill rotWithShape="1">
          <a:blip r:embed="rId7">
            <a:alphaModFix/>
          </a:blip>
          <a:srcRect b="0" l="0" r="0" t="0"/>
          <a:stretch/>
        </p:blipFill>
        <p:spPr>
          <a:xfrm>
            <a:off x="581900" y="6101984"/>
            <a:ext cx="3732729" cy="2724043"/>
          </a:xfrm>
          <a:prstGeom prst="rect">
            <a:avLst/>
          </a:prstGeom>
          <a:noFill/>
          <a:ln>
            <a:noFill/>
          </a:ln>
        </p:spPr>
      </p:pic>
      <p:grpSp>
        <p:nvGrpSpPr>
          <p:cNvPr id="93" name="Google Shape;93;p15"/>
          <p:cNvGrpSpPr/>
          <p:nvPr/>
        </p:nvGrpSpPr>
        <p:grpSpPr>
          <a:xfrm>
            <a:off x="14309592" y="930420"/>
            <a:ext cx="3251657" cy="2826223"/>
            <a:chOff x="9223424" y="1596221"/>
            <a:chExt cx="2233895" cy="1769375"/>
          </a:xfrm>
        </p:grpSpPr>
        <p:pic>
          <p:nvPicPr>
            <p:cNvPr id="94" name="Google Shape;94;p15"/>
            <p:cNvPicPr preferRelativeResize="0"/>
            <p:nvPr/>
          </p:nvPicPr>
          <p:blipFill rotWithShape="1">
            <a:blip r:embed="rId8">
              <a:alphaModFix/>
            </a:blip>
            <a:srcRect b="0" l="0" r="0" t="0"/>
            <a:stretch/>
          </p:blipFill>
          <p:spPr>
            <a:xfrm>
              <a:off x="10650935" y="1996751"/>
              <a:ext cx="806384" cy="968308"/>
            </a:xfrm>
            <a:prstGeom prst="rect">
              <a:avLst/>
            </a:prstGeom>
            <a:noFill/>
            <a:ln>
              <a:noFill/>
            </a:ln>
          </p:spPr>
        </p:pic>
        <p:pic>
          <p:nvPicPr>
            <p:cNvPr id="95" name="Google Shape;95;p15"/>
            <p:cNvPicPr preferRelativeResize="0"/>
            <p:nvPr/>
          </p:nvPicPr>
          <p:blipFill rotWithShape="1">
            <a:blip r:embed="rId9">
              <a:alphaModFix/>
            </a:blip>
            <a:srcRect b="0" l="0" r="0" t="0"/>
            <a:stretch/>
          </p:blipFill>
          <p:spPr>
            <a:xfrm>
              <a:off x="9223424" y="1596221"/>
              <a:ext cx="1574744" cy="1769375"/>
            </a:xfrm>
            <a:prstGeom prst="rect">
              <a:avLst/>
            </a:prstGeom>
            <a:noFill/>
            <a:ln>
              <a:noFill/>
            </a:ln>
          </p:spPr>
        </p:pic>
      </p:grpSp>
      <p:pic>
        <p:nvPicPr>
          <p:cNvPr id="96" name="Google Shape;96;p15"/>
          <p:cNvPicPr preferRelativeResize="0"/>
          <p:nvPr/>
        </p:nvPicPr>
        <p:blipFill rotWithShape="1">
          <a:blip r:embed="rId10">
            <a:alphaModFix/>
          </a:blip>
          <a:srcRect b="0" l="0" r="0" t="0"/>
          <a:stretch/>
        </p:blipFill>
        <p:spPr>
          <a:xfrm>
            <a:off x="1067743" y="890050"/>
            <a:ext cx="2473145" cy="2727742"/>
          </a:xfrm>
          <a:prstGeom prst="rect">
            <a:avLst/>
          </a:prstGeom>
          <a:noFill/>
          <a:ln>
            <a:noFill/>
          </a:ln>
        </p:spPr>
      </p:pic>
      <p:sp>
        <p:nvSpPr>
          <p:cNvPr id="97" name="Google Shape;97;p15"/>
          <p:cNvSpPr/>
          <p:nvPr/>
        </p:nvSpPr>
        <p:spPr>
          <a:xfrm>
            <a:off x="5665193" y="2407475"/>
            <a:ext cx="6506100" cy="4616700"/>
          </a:xfrm>
          <a:prstGeom prst="roundRect">
            <a:avLst>
              <a:gd fmla="val 16667" name="adj"/>
            </a:avLst>
          </a:prstGeom>
          <a:solidFill>
            <a:srgbClr val="FFFFFF"/>
          </a:solidFill>
          <a:ln cap="flat" cmpd="sng" w="57150">
            <a:solidFill>
              <a:schemeClr val="dk2"/>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9600">
                <a:solidFill>
                  <a:srgbClr val="434343"/>
                </a:solidFill>
                <a:latin typeface="Montserrat"/>
                <a:ea typeface="Montserrat"/>
                <a:cs typeface="Montserrat"/>
                <a:sym typeface="Montserrat"/>
              </a:rPr>
              <a:t>sagen</a:t>
            </a:r>
            <a:endParaRPr sz="9600">
              <a:solidFill>
                <a:srgbClr val="434343"/>
              </a:solidFill>
              <a:latin typeface="Montserrat"/>
              <a:ea typeface="Montserrat"/>
              <a:cs typeface="Montserrat"/>
              <a:sym typeface="Montserrat"/>
            </a:endParaRPr>
          </a:p>
        </p:txBody>
      </p:sp>
      <p:pic>
        <p:nvPicPr>
          <p:cNvPr id="98" name="Google Shape;98;p15"/>
          <p:cNvPicPr preferRelativeResize="0"/>
          <p:nvPr/>
        </p:nvPicPr>
        <p:blipFill rotWithShape="1">
          <a:blip r:embed="rId11">
            <a:alphaModFix/>
          </a:blip>
          <a:srcRect b="0" l="0" r="0" t="0"/>
          <a:stretch/>
        </p:blipFill>
        <p:spPr>
          <a:xfrm>
            <a:off x="7529050" y="2741017"/>
            <a:ext cx="3454833" cy="2333754"/>
          </a:xfrm>
          <a:prstGeom prst="rect">
            <a:avLst/>
          </a:prstGeom>
          <a:noFill/>
          <a:ln>
            <a:noFill/>
          </a:ln>
        </p:spPr>
      </p:pic>
      <p:sp>
        <p:nvSpPr>
          <p:cNvPr id="99" name="Google Shape;99;p15"/>
          <p:cNvSpPr txBox="1"/>
          <p:nvPr/>
        </p:nvSpPr>
        <p:spPr>
          <a:xfrm>
            <a:off x="4301825" y="436425"/>
            <a:ext cx="1808100" cy="9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00" name="Google Shape;100;p15"/>
          <p:cNvSpPr txBox="1"/>
          <p:nvPr/>
        </p:nvSpPr>
        <p:spPr>
          <a:xfrm>
            <a:off x="7876300" y="311725"/>
            <a:ext cx="1808100" cy="17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600">
                <a:solidFill>
                  <a:srgbClr val="434343"/>
                </a:solidFill>
                <a:latin typeface="Montserrat"/>
                <a:ea typeface="Montserrat"/>
                <a:cs typeface="Montserrat"/>
                <a:sym typeface="Montserrat"/>
              </a:rPr>
              <a:t>a</a:t>
            </a:r>
            <a:endParaRPr sz="9600">
              <a:solidFill>
                <a:srgbClr val="434343"/>
              </a:solidFill>
              <a:latin typeface="Montserrat"/>
              <a:ea typeface="Montserrat"/>
              <a:cs typeface="Montserrat"/>
              <a:sym typeface="Montserrat"/>
            </a:endParaRPr>
          </a:p>
        </p:txBody>
      </p:sp>
      <p:sp>
        <p:nvSpPr>
          <p:cNvPr id="101" name="Google Shape;101;p15"/>
          <p:cNvSpPr txBox="1"/>
          <p:nvPr/>
        </p:nvSpPr>
        <p:spPr>
          <a:xfrm>
            <a:off x="966925" y="3706550"/>
            <a:ext cx="3732600" cy="13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Paar</a:t>
            </a:r>
            <a:endParaRPr sz="6000">
              <a:solidFill>
                <a:srgbClr val="434343"/>
              </a:solidFill>
              <a:latin typeface="Montserrat"/>
              <a:ea typeface="Montserrat"/>
              <a:cs typeface="Montserrat"/>
              <a:sym typeface="Montserrat"/>
            </a:endParaRPr>
          </a:p>
        </p:txBody>
      </p:sp>
      <p:sp>
        <p:nvSpPr>
          <p:cNvPr id="102" name="Google Shape;102;p15"/>
          <p:cNvSpPr txBox="1"/>
          <p:nvPr/>
        </p:nvSpPr>
        <p:spPr>
          <a:xfrm>
            <a:off x="4834625" y="8003975"/>
            <a:ext cx="3732600" cy="9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fahren</a:t>
            </a:r>
            <a:endParaRPr sz="6000">
              <a:solidFill>
                <a:srgbClr val="434343"/>
              </a:solidFill>
              <a:latin typeface="Montserrat"/>
              <a:ea typeface="Montserrat"/>
              <a:cs typeface="Montserrat"/>
              <a:sym typeface="Montserrat"/>
            </a:endParaRPr>
          </a:p>
        </p:txBody>
      </p:sp>
      <p:sp>
        <p:nvSpPr>
          <p:cNvPr id="103" name="Google Shape;103;p15"/>
          <p:cNvSpPr txBox="1"/>
          <p:nvPr/>
        </p:nvSpPr>
        <p:spPr>
          <a:xfrm>
            <a:off x="13026625" y="3921425"/>
            <a:ext cx="4163100" cy="13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haben</a:t>
            </a:r>
            <a:endParaRPr sz="6000">
              <a:solidFill>
                <a:srgbClr val="434343"/>
              </a:solidFill>
              <a:latin typeface="Montserrat"/>
              <a:ea typeface="Montserrat"/>
              <a:cs typeface="Montserrat"/>
              <a:sym typeface="Montserrat"/>
            </a:endParaRPr>
          </a:p>
        </p:txBody>
      </p:sp>
      <p:sp>
        <p:nvSpPr>
          <p:cNvPr id="104" name="Google Shape;104;p15"/>
          <p:cNvSpPr txBox="1"/>
          <p:nvPr/>
        </p:nvSpPr>
        <p:spPr>
          <a:xfrm>
            <a:off x="11898550" y="7413075"/>
            <a:ext cx="2256300" cy="13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Tag</a:t>
            </a:r>
            <a:endParaRPr sz="6000">
              <a:solidFill>
                <a:srgbClr val="434343"/>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6"/>
          <p:cNvPicPr preferRelativeResize="0"/>
          <p:nvPr/>
        </p:nvPicPr>
        <p:blipFill rotWithShape="1">
          <a:blip r:embed="rId3">
            <a:alphaModFix/>
          </a:blip>
          <a:srcRect b="0" l="0" r="0" t="0"/>
          <a:stretch/>
        </p:blipFill>
        <p:spPr>
          <a:xfrm>
            <a:off x="1494467" y="6251976"/>
            <a:ext cx="3511970" cy="2247803"/>
          </a:xfrm>
          <a:prstGeom prst="rect">
            <a:avLst/>
          </a:prstGeom>
          <a:noFill/>
          <a:ln>
            <a:noFill/>
          </a:ln>
        </p:spPr>
      </p:pic>
      <p:pic>
        <p:nvPicPr>
          <p:cNvPr id="110" name="Google Shape;110;p16"/>
          <p:cNvPicPr preferRelativeResize="0"/>
          <p:nvPr/>
        </p:nvPicPr>
        <p:blipFill rotWithShape="1">
          <a:blip r:embed="rId4">
            <a:alphaModFix/>
          </a:blip>
          <a:srcRect b="0" l="0" r="0" t="0"/>
          <a:stretch/>
        </p:blipFill>
        <p:spPr>
          <a:xfrm>
            <a:off x="15419478" y="6691826"/>
            <a:ext cx="2141147" cy="1921346"/>
          </a:xfrm>
          <a:prstGeom prst="rect">
            <a:avLst/>
          </a:prstGeom>
          <a:noFill/>
          <a:ln>
            <a:noFill/>
          </a:ln>
        </p:spPr>
      </p:pic>
      <p:pic>
        <p:nvPicPr>
          <p:cNvPr id="111" name="Google Shape;111;p16"/>
          <p:cNvPicPr preferRelativeResize="0"/>
          <p:nvPr/>
        </p:nvPicPr>
        <p:blipFill rotWithShape="1">
          <a:blip r:embed="rId5">
            <a:alphaModFix/>
          </a:blip>
          <a:srcRect b="0" l="0" r="0" t="0"/>
          <a:stretch/>
        </p:blipFill>
        <p:spPr>
          <a:xfrm>
            <a:off x="16007705" y="1382329"/>
            <a:ext cx="1552919" cy="2925479"/>
          </a:xfrm>
          <a:prstGeom prst="rect">
            <a:avLst/>
          </a:prstGeom>
          <a:noFill/>
          <a:ln>
            <a:noFill/>
          </a:ln>
        </p:spPr>
      </p:pic>
      <p:grpSp>
        <p:nvGrpSpPr>
          <p:cNvPr id="112" name="Google Shape;112;p16"/>
          <p:cNvGrpSpPr/>
          <p:nvPr/>
        </p:nvGrpSpPr>
        <p:grpSpPr>
          <a:xfrm rot="5400000">
            <a:off x="2060064" y="483099"/>
            <a:ext cx="2381053" cy="4772269"/>
            <a:chOff x="1566902" y="1470351"/>
            <a:chExt cx="1589276" cy="2825165"/>
          </a:xfrm>
        </p:grpSpPr>
        <p:pic>
          <p:nvPicPr>
            <p:cNvPr id="113" name="Google Shape;113;p16"/>
            <p:cNvPicPr preferRelativeResize="0"/>
            <p:nvPr/>
          </p:nvPicPr>
          <p:blipFill rotWithShape="1">
            <a:blip r:embed="rId6">
              <a:alphaModFix/>
            </a:blip>
            <a:srcRect b="0" l="0" r="0" t="0"/>
            <a:stretch/>
          </p:blipFill>
          <p:spPr>
            <a:xfrm>
              <a:off x="1566902" y="1470351"/>
              <a:ext cx="1166092" cy="2825165"/>
            </a:xfrm>
            <a:prstGeom prst="rect">
              <a:avLst/>
            </a:prstGeom>
            <a:noFill/>
            <a:ln>
              <a:noFill/>
            </a:ln>
          </p:spPr>
        </p:pic>
        <p:cxnSp>
          <p:nvCxnSpPr>
            <p:cNvPr id="114" name="Google Shape;114;p16"/>
            <p:cNvCxnSpPr/>
            <p:nvPr/>
          </p:nvCxnSpPr>
          <p:spPr>
            <a:xfrm>
              <a:off x="2809873" y="1470351"/>
              <a:ext cx="0" cy="2825100"/>
            </a:xfrm>
            <a:prstGeom prst="straightConnector1">
              <a:avLst/>
            </a:prstGeom>
            <a:noFill/>
            <a:ln cap="flat" cmpd="sng" w="57150">
              <a:solidFill>
                <a:srgbClr val="002060"/>
              </a:solidFill>
              <a:prstDash val="solid"/>
              <a:miter lim="800000"/>
              <a:headEnd len="med" w="med" type="triangle"/>
              <a:tailEnd len="med" w="med" type="triangle"/>
            </a:ln>
          </p:spPr>
        </p:cxnSp>
        <p:sp>
          <p:nvSpPr>
            <p:cNvPr id="115" name="Google Shape;115;p16"/>
            <p:cNvSpPr txBox="1"/>
            <p:nvPr/>
          </p:nvSpPr>
          <p:spPr>
            <a:xfrm rot="-5400000">
              <a:off x="2149978" y="2296748"/>
              <a:ext cx="16431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2060"/>
                  </a:solidFill>
                  <a:latin typeface="Century Gothic"/>
                  <a:ea typeface="Century Gothic"/>
                  <a:cs typeface="Century Gothic"/>
                  <a:sym typeface="Century Gothic"/>
                </a:rPr>
                <a:t>6 Meter</a:t>
              </a:r>
              <a:endParaRPr/>
            </a:p>
          </p:txBody>
        </p:sp>
      </p:grpSp>
      <p:sp>
        <p:nvSpPr>
          <p:cNvPr id="116" name="Google Shape;116;p16"/>
          <p:cNvSpPr/>
          <p:nvPr/>
        </p:nvSpPr>
        <p:spPr>
          <a:xfrm>
            <a:off x="6736553" y="2709918"/>
            <a:ext cx="5836500" cy="3981900"/>
          </a:xfrm>
          <a:prstGeom prst="roundRect">
            <a:avLst>
              <a:gd fmla="val 16667" name="adj"/>
            </a:avLst>
          </a:prstGeom>
          <a:solidFill>
            <a:srgbClr val="FFFFFF"/>
          </a:solidFill>
          <a:ln cap="flat" cmpd="sng" w="57150">
            <a:solidFill>
              <a:schemeClr val="dk2"/>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9600">
                <a:solidFill>
                  <a:srgbClr val="434343"/>
                </a:solidFill>
                <a:latin typeface="Montserrat"/>
                <a:ea typeface="Montserrat"/>
                <a:cs typeface="Montserrat"/>
                <a:sym typeface="Montserrat"/>
              </a:rPr>
              <a:t>kalt</a:t>
            </a:r>
            <a:endParaRPr sz="9600">
              <a:solidFill>
                <a:srgbClr val="434343"/>
              </a:solidFill>
              <a:latin typeface="Montserrat"/>
              <a:ea typeface="Montserrat"/>
              <a:cs typeface="Montserrat"/>
              <a:sym typeface="Montserrat"/>
            </a:endParaRPr>
          </a:p>
        </p:txBody>
      </p:sp>
      <p:pic>
        <p:nvPicPr>
          <p:cNvPr id="117" name="Google Shape;117;p16"/>
          <p:cNvPicPr preferRelativeResize="0"/>
          <p:nvPr/>
        </p:nvPicPr>
        <p:blipFill rotWithShape="1">
          <a:blip r:embed="rId7">
            <a:alphaModFix/>
          </a:blip>
          <a:srcRect b="0" l="0" r="0" t="0"/>
          <a:stretch/>
        </p:blipFill>
        <p:spPr>
          <a:xfrm>
            <a:off x="9020844" y="2864034"/>
            <a:ext cx="1267976" cy="2033674"/>
          </a:xfrm>
          <a:prstGeom prst="rect">
            <a:avLst/>
          </a:prstGeom>
          <a:noFill/>
          <a:ln>
            <a:noFill/>
          </a:ln>
        </p:spPr>
      </p:pic>
      <p:sp>
        <p:nvSpPr>
          <p:cNvPr id="118" name="Google Shape;118;p16"/>
          <p:cNvSpPr txBox="1"/>
          <p:nvPr/>
        </p:nvSpPr>
        <p:spPr>
          <a:xfrm>
            <a:off x="8582900" y="561100"/>
            <a:ext cx="2057400" cy="17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600">
                <a:solidFill>
                  <a:srgbClr val="434343"/>
                </a:solidFill>
                <a:latin typeface="Montserrat"/>
                <a:ea typeface="Montserrat"/>
                <a:cs typeface="Montserrat"/>
                <a:sym typeface="Montserrat"/>
              </a:rPr>
              <a:t>a</a:t>
            </a:r>
            <a:endParaRPr sz="9600">
              <a:solidFill>
                <a:srgbClr val="434343"/>
              </a:solidFill>
              <a:latin typeface="Montserrat"/>
              <a:ea typeface="Montserrat"/>
              <a:cs typeface="Montserrat"/>
              <a:sym typeface="Montserrat"/>
            </a:endParaRPr>
          </a:p>
        </p:txBody>
      </p:sp>
      <p:sp>
        <p:nvSpPr>
          <p:cNvPr id="119" name="Google Shape;119;p16"/>
          <p:cNvSpPr txBox="1"/>
          <p:nvPr/>
        </p:nvSpPr>
        <p:spPr>
          <a:xfrm>
            <a:off x="1880125" y="4002000"/>
            <a:ext cx="3126300" cy="11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lang</a:t>
            </a:r>
            <a:endParaRPr sz="6000">
              <a:solidFill>
                <a:srgbClr val="434343"/>
              </a:solidFill>
              <a:latin typeface="Montserrat"/>
              <a:ea typeface="Montserrat"/>
              <a:cs typeface="Montserrat"/>
              <a:sym typeface="Montserrat"/>
            </a:endParaRPr>
          </a:p>
        </p:txBody>
      </p:sp>
      <p:sp>
        <p:nvSpPr>
          <p:cNvPr id="120" name="Google Shape;120;p16"/>
          <p:cNvSpPr txBox="1"/>
          <p:nvPr/>
        </p:nvSpPr>
        <p:spPr>
          <a:xfrm>
            <a:off x="5506100" y="7439950"/>
            <a:ext cx="2712600" cy="11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Klasse</a:t>
            </a:r>
            <a:endParaRPr sz="6000">
              <a:solidFill>
                <a:srgbClr val="434343"/>
              </a:solidFill>
              <a:latin typeface="Montserrat"/>
              <a:ea typeface="Montserrat"/>
              <a:cs typeface="Montserrat"/>
              <a:sym typeface="Montserrat"/>
            </a:endParaRPr>
          </a:p>
        </p:txBody>
      </p:sp>
      <p:sp>
        <p:nvSpPr>
          <p:cNvPr id="121" name="Google Shape;121;p16"/>
          <p:cNvSpPr txBox="1"/>
          <p:nvPr/>
        </p:nvSpPr>
        <p:spPr>
          <a:xfrm>
            <a:off x="12731175" y="1047500"/>
            <a:ext cx="3126300" cy="12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Mann</a:t>
            </a:r>
            <a:endParaRPr sz="6000">
              <a:solidFill>
                <a:srgbClr val="434343"/>
              </a:solidFill>
              <a:latin typeface="Montserrat"/>
              <a:ea typeface="Montserrat"/>
              <a:cs typeface="Montserrat"/>
              <a:sym typeface="Montserrat"/>
            </a:endParaRPr>
          </a:p>
        </p:txBody>
      </p:sp>
      <p:sp>
        <p:nvSpPr>
          <p:cNvPr id="122" name="Google Shape;122;p16"/>
          <p:cNvSpPr txBox="1"/>
          <p:nvPr/>
        </p:nvSpPr>
        <p:spPr>
          <a:xfrm>
            <a:off x="13563800" y="5156925"/>
            <a:ext cx="3249900" cy="12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danke</a:t>
            </a:r>
            <a:endParaRPr sz="6000">
              <a:solidFill>
                <a:srgbClr val="434343"/>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p:nvPr/>
        </p:nvSpPr>
        <p:spPr>
          <a:xfrm>
            <a:off x="6137913" y="3058775"/>
            <a:ext cx="4956000" cy="4547400"/>
          </a:xfrm>
          <a:prstGeom prst="roundRect">
            <a:avLst>
              <a:gd fmla="val 16667" name="adj"/>
            </a:avLst>
          </a:prstGeom>
          <a:solidFill>
            <a:srgbClr val="FFFFFF"/>
          </a:solidFill>
          <a:ln cap="flat" cmpd="sng" w="57150">
            <a:solidFill>
              <a:schemeClr val="dk2"/>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9600">
                <a:solidFill>
                  <a:srgbClr val="434343"/>
                </a:solidFill>
                <a:latin typeface="Montserrat"/>
                <a:ea typeface="Montserrat"/>
                <a:cs typeface="Montserrat"/>
                <a:sym typeface="Montserrat"/>
              </a:rPr>
              <a:t>spät</a:t>
            </a:r>
            <a:endParaRPr sz="9600">
              <a:solidFill>
                <a:srgbClr val="434343"/>
              </a:solidFill>
              <a:latin typeface="Montserrat"/>
              <a:ea typeface="Montserrat"/>
              <a:cs typeface="Montserrat"/>
              <a:sym typeface="Montserrat"/>
            </a:endParaRPr>
          </a:p>
        </p:txBody>
      </p:sp>
      <p:pic>
        <p:nvPicPr>
          <p:cNvPr id="128" name="Google Shape;128;p17"/>
          <p:cNvPicPr preferRelativeResize="0"/>
          <p:nvPr/>
        </p:nvPicPr>
        <p:blipFill rotWithShape="1">
          <a:blip r:embed="rId3">
            <a:alphaModFix/>
          </a:blip>
          <a:srcRect b="0" l="0" r="0" t="0"/>
          <a:stretch/>
        </p:blipFill>
        <p:spPr>
          <a:xfrm>
            <a:off x="7699866" y="3238365"/>
            <a:ext cx="1878333" cy="2549393"/>
          </a:xfrm>
          <a:prstGeom prst="rect">
            <a:avLst/>
          </a:prstGeom>
          <a:noFill/>
          <a:ln>
            <a:noFill/>
          </a:ln>
        </p:spPr>
      </p:pic>
      <p:pic>
        <p:nvPicPr>
          <p:cNvPr id="129" name="Google Shape;129;p17"/>
          <p:cNvPicPr preferRelativeResize="0"/>
          <p:nvPr/>
        </p:nvPicPr>
        <p:blipFill rotWithShape="1">
          <a:blip r:embed="rId4">
            <a:alphaModFix/>
          </a:blip>
          <a:srcRect b="0" l="0" r="0" t="0"/>
          <a:stretch/>
        </p:blipFill>
        <p:spPr>
          <a:xfrm>
            <a:off x="685800" y="6069811"/>
            <a:ext cx="3571245" cy="2768689"/>
          </a:xfrm>
          <a:prstGeom prst="rect">
            <a:avLst/>
          </a:prstGeom>
          <a:noFill/>
          <a:ln>
            <a:noFill/>
          </a:ln>
        </p:spPr>
      </p:pic>
      <p:pic>
        <p:nvPicPr>
          <p:cNvPr id="130" name="Google Shape;130;p17"/>
          <p:cNvPicPr preferRelativeResize="0"/>
          <p:nvPr/>
        </p:nvPicPr>
        <p:blipFill rotWithShape="1">
          <a:blip r:embed="rId5">
            <a:alphaModFix/>
          </a:blip>
          <a:srcRect b="0" l="0" r="0" t="0"/>
          <a:stretch/>
        </p:blipFill>
        <p:spPr>
          <a:xfrm>
            <a:off x="877687" y="1268403"/>
            <a:ext cx="3155093" cy="2832342"/>
          </a:xfrm>
          <a:prstGeom prst="rect">
            <a:avLst/>
          </a:prstGeom>
          <a:noFill/>
          <a:ln>
            <a:noFill/>
          </a:ln>
        </p:spPr>
      </p:pic>
      <p:sp>
        <p:nvSpPr>
          <p:cNvPr id="131" name="Google Shape;131;p17"/>
          <p:cNvSpPr txBox="1"/>
          <p:nvPr/>
        </p:nvSpPr>
        <p:spPr>
          <a:xfrm>
            <a:off x="914610" y="2334357"/>
            <a:ext cx="3342300" cy="51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002060"/>
                </a:solidFill>
                <a:latin typeface="Century Gothic"/>
                <a:ea typeface="Century Gothic"/>
                <a:cs typeface="Century Gothic"/>
                <a:sym typeface="Century Gothic"/>
              </a:rPr>
              <a:t>1, 2, 3, …100</a:t>
            </a:r>
            <a:endParaRPr/>
          </a:p>
        </p:txBody>
      </p:sp>
      <p:pic>
        <p:nvPicPr>
          <p:cNvPr descr="Thinking Face on Facebook 2.2" id="132" name="Google Shape;132;p17"/>
          <p:cNvPicPr preferRelativeResize="0"/>
          <p:nvPr/>
        </p:nvPicPr>
        <p:blipFill rotWithShape="1">
          <a:blip r:embed="rId6">
            <a:alphaModFix/>
          </a:blip>
          <a:srcRect b="0" l="0" r="0" t="0"/>
          <a:stretch/>
        </p:blipFill>
        <p:spPr>
          <a:xfrm>
            <a:off x="15762438" y="5642838"/>
            <a:ext cx="1607512" cy="1519830"/>
          </a:xfrm>
          <a:prstGeom prst="rect">
            <a:avLst/>
          </a:prstGeom>
          <a:noFill/>
          <a:ln>
            <a:noFill/>
          </a:ln>
        </p:spPr>
      </p:pic>
      <p:pic>
        <p:nvPicPr>
          <p:cNvPr id="133" name="Google Shape;133;p17"/>
          <p:cNvPicPr preferRelativeResize="0"/>
          <p:nvPr/>
        </p:nvPicPr>
        <p:blipFill rotWithShape="1">
          <a:blip r:embed="rId7">
            <a:alphaModFix/>
          </a:blip>
          <a:srcRect b="0" l="0" r="0" t="0"/>
          <a:stretch/>
        </p:blipFill>
        <p:spPr>
          <a:xfrm>
            <a:off x="12974811" y="5585247"/>
            <a:ext cx="1304250" cy="2020928"/>
          </a:xfrm>
          <a:prstGeom prst="rect">
            <a:avLst/>
          </a:prstGeom>
          <a:noFill/>
          <a:ln>
            <a:noFill/>
          </a:ln>
        </p:spPr>
      </p:pic>
      <p:pic>
        <p:nvPicPr>
          <p:cNvPr id="134" name="Google Shape;134;p17"/>
          <p:cNvPicPr preferRelativeResize="0"/>
          <p:nvPr/>
        </p:nvPicPr>
        <p:blipFill rotWithShape="1">
          <a:blip r:embed="rId8">
            <a:alphaModFix/>
          </a:blip>
          <a:srcRect b="0" l="0" r="0" t="0"/>
          <a:stretch/>
        </p:blipFill>
        <p:spPr>
          <a:xfrm>
            <a:off x="14405803" y="5642852"/>
            <a:ext cx="1229903" cy="1905730"/>
          </a:xfrm>
          <a:prstGeom prst="rect">
            <a:avLst/>
          </a:prstGeom>
          <a:noFill/>
          <a:ln>
            <a:noFill/>
          </a:ln>
        </p:spPr>
      </p:pic>
      <p:pic>
        <p:nvPicPr>
          <p:cNvPr id="135" name="Google Shape;135;p17"/>
          <p:cNvPicPr preferRelativeResize="0"/>
          <p:nvPr/>
        </p:nvPicPr>
        <p:blipFill rotWithShape="1">
          <a:blip r:embed="rId9">
            <a:alphaModFix/>
          </a:blip>
          <a:srcRect b="0" l="0" r="0" t="0"/>
          <a:stretch/>
        </p:blipFill>
        <p:spPr>
          <a:xfrm>
            <a:off x="13169268" y="1127828"/>
            <a:ext cx="1655953" cy="2268116"/>
          </a:xfrm>
          <a:prstGeom prst="rect">
            <a:avLst/>
          </a:prstGeom>
          <a:noFill/>
          <a:ln>
            <a:noFill/>
          </a:ln>
        </p:spPr>
      </p:pic>
      <p:pic>
        <p:nvPicPr>
          <p:cNvPr id="136" name="Google Shape;136;p17"/>
          <p:cNvPicPr preferRelativeResize="0"/>
          <p:nvPr/>
        </p:nvPicPr>
        <p:blipFill rotWithShape="1">
          <a:blip r:embed="rId10">
            <a:alphaModFix/>
          </a:blip>
          <a:srcRect b="0" l="0" r="0" t="0"/>
          <a:stretch/>
        </p:blipFill>
        <p:spPr>
          <a:xfrm flipH="1">
            <a:off x="15009402" y="1112150"/>
            <a:ext cx="1831004" cy="2268116"/>
          </a:xfrm>
          <a:prstGeom prst="rect">
            <a:avLst/>
          </a:prstGeom>
          <a:noFill/>
          <a:ln>
            <a:noFill/>
          </a:ln>
        </p:spPr>
      </p:pic>
      <p:pic>
        <p:nvPicPr>
          <p:cNvPr id="137" name="Google Shape;137;p17"/>
          <p:cNvPicPr preferRelativeResize="0"/>
          <p:nvPr/>
        </p:nvPicPr>
        <p:blipFill rotWithShape="1">
          <a:blip r:embed="rId11">
            <a:alphaModFix/>
          </a:blip>
          <a:srcRect b="0" l="0" r="0" t="0"/>
          <a:stretch/>
        </p:blipFill>
        <p:spPr>
          <a:xfrm>
            <a:off x="1592900" y="1583432"/>
            <a:ext cx="516944" cy="616017"/>
          </a:xfrm>
          <a:prstGeom prst="rect">
            <a:avLst/>
          </a:prstGeom>
          <a:noFill/>
          <a:ln>
            <a:noFill/>
          </a:ln>
        </p:spPr>
      </p:pic>
      <p:pic>
        <p:nvPicPr>
          <p:cNvPr id="138" name="Google Shape;138;p17"/>
          <p:cNvPicPr preferRelativeResize="0"/>
          <p:nvPr/>
        </p:nvPicPr>
        <p:blipFill rotWithShape="1">
          <a:blip r:embed="rId11">
            <a:alphaModFix/>
          </a:blip>
          <a:srcRect b="0" l="0" r="0" t="0"/>
          <a:stretch/>
        </p:blipFill>
        <p:spPr>
          <a:xfrm>
            <a:off x="2125117" y="1473699"/>
            <a:ext cx="516944" cy="616017"/>
          </a:xfrm>
          <a:prstGeom prst="rect">
            <a:avLst/>
          </a:prstGeom>
          <a:noFill/>
          <a:ln>
            <a:noFill/>
          </a:ln>
        </p:spPr>
      </p:pic>
      <p:pic>
        <p:nvPicPr>
          <p:cNvPr id="139" name="Google Shape;139;p17"/>
          <p:cNvPicPr preferRelativeResize="0"/>
          <p:nvPr/>
        </p:nvPicPr>
        <p:blipFill rotWithShape="1">
          <a:blip r:embed="rId11">
            <a:alphaModFix/>
          </a:blip>
          <a:srcRect b="0" l="0" r="0" t="0"/>
          <a:stretch/>
        </p:blipFill>
        <p:spPr>
          <a:xfrm>
            <a:off x="2683456" y="1506228"/>
            <a:ext cx="516944" cy="616017"/>
          </a:xfrm>
          <a:prstGeom prst="rect">
            <a:avLst/>
          </a:prstGeom>
          <a:noFill/>
          <a:ln>
            <a:noFill/>
          </a:ln>
        </p:spPr>
      </p:pic>
      <p:sp>
        <p:nvSpPr>
          <p:cNvPr id="140" name="Google Shape;140;p17"/>
          <p:cNvSpPr txBox="1"/>
          <p:nvPr/>
        </p:nvSpPr>
        <p:spPr>
          <a:xfrm>
            <a:off x="1129583" y="6846012"/>
            <a:ext cx="2508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FFFFFF"/>
                </a:solidFill>
                <a:latin typeface="Arial Black"/>
                <a:ea typeface="Arial Black"/>
                <a:cs typeface="Arial Black"/>
                <a:sym typeface="Arial Black"/>
              </a:rPr>
              <a:t>Berlin 1KM</a:t>
            </a:r>
            <a:endParaRPr/>
          </a:p>
        </p:txBody>
      </p:sp>
      <p:sp>
        <p:nvSpPr>
          <p:cNvPr id="141" name="Google Shape;141;p17"/>
          <p:cNvSpPr txBox="1"/>
          <p:nvPr/>
        </p:nvSpPr>
        <p:spPr>
          <a:xfrm>
            <a:off x="7689275" y="935175"/>
            <a:ext cx="1830900" cy="17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600">
                <a:solidFill>
                  <a:srgbClr val="434343"/>
                </a:solidFill>
                <a:latin typeface="Montserrat"/>
                <a:ea typeface="Montserrat"/>
                <a:cs typeface="Montserrat"/>
                <a:sym typeface="Montserrat"/>
              </a:rPr>
              <a:t>ä</a:t>
            </a:r>
            <a:endParaRPr sz="9600">
              <a:solidFill>
                <a:srgbClr val="434343"/>
              </a:solidFill>
              <a:latin typeface="Montserrat"/>
              <a:ea typeface="Montserrat"/>
              <a:cs typeface="Montserrat"/>
              <a:sym typeface="Montserrat"/>
            </a:endParaRPr>
          </a:p>
        </p:txBody>
      </p:sp>
      <p:sp>
        <p:nvSpPr>
          <p:cNvPr id="142" name="Google Shape;142;p17"/>
          <p:cNvSpPr txBox="1"/>
          <p:nvPr/>
        </p:nvSpPr>
        <p:spPr>
          <a:xfrm>
            <a:off x="1129575" y="4136275"/>
            <a:ext cx="3839400" cy="10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zählen</a:t>
            </a:r>
            <a:endParaRPr sz="6000">
              <a:solidFill>
                <a:srgbClr val="434343"/>
              </a:solidFill>
              <a:latin typeface="Montserrat"/>
              <a:ea typeface="Montserrat"/>
              <a:cs typeface="Montserrat"/>
              <a:sym typeface="Montserrat"/>
            </a:endParaRPr>
          </a:p>
        </p:txBody>
      </p:sp>
      <p:sp>
        <p:nvSpPr>
          <p:cNvPr id="143" name="Google Shape;143;p17"/>
          <p:cNvSpPr txBox="1"/>
          <p:nvPr/>
        </p:nvSpPr>
        <p:spPr>
          <a:xfrm>
            <a:off x="3545400" y="7842825"/>
            <a:ext cx="2390400" cy="8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Nähe</a:t>
            </a:r>
            <a:endParaRPr sz="6000">
              <a:solidFill>
                <a:srgbClr val="434343"/>
              </a:solidFill>
              <a:latin typeface="Montserrat"/>
              <a:ea typeface="Montserrat"/>
              <a:cs typeface="Montserrat"/>
              <a:sym typeface="Montserrat"/>
            </a:endParaRPr>
          </a:p>
        </p:txBody>
      </p:sp>
      <p:sp>
        <p:nvSpPr>
          <p:cNvPr id="144" name="Google Shape;144;p17"/>
          <p:cNvSpPr txBox="1"/>
          <p:nvPr/>
        </p:nvSpPr>
        <p:spPr>
          <a:xfrm>
            <a:off x="13214625" y="3867700"/>
            <a:ext cx="3839400" cy="10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ähnlich</a:t>
            </a:r>
            <a:endParaRPr sz="6000">
              <a:solidFill>
                <a:srgbClr val="434343"/>
              </a:solidFill>
              <a:latin typeface="Montserrat"/>
              <a:ea typeface="Montserrat"/>
              <a:cs typeface="Montserrat"/>
              <a:sym typeface="Montserrat"/>
            </a:endParaRPr>
          </a:p>
        </p:txBody>
      </p:sp>
      <p:sp>
        <p:nvSpPr>
          <p:cNvPr id="145" name="Google Shape;145;p17"/>
          <p:cNvSpPr txBox="1"/>
          <p:nvPr/>
        </p:nvSpPr>
        <p:spPr>
          <a:xfrm>
            <a:off x="13295200" y="7762250"/>
            <a:ext cx="4074600" cy="8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wählen</a:t>
            </a:r>
            <a:endParaRPr sz="6000">
              <a:solidFill>
                <a:srgbClr val="434343"/>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8"/>
          <p:cNvPicPr preferRelativeResize="0"/>
          <p:nvPr/>
        </p:nvPicPr>
        <p:blipFill rotWithShape="1">
          <a:blip r:embed="rId3">
            <a:alphaModFix/>
          </a:blip>
          <a:srcRect b="0" l="0" r="0" t="0"/>
          <a:stretch/>
        </p:blipFill>
        <p:spPr>
          <a:xfrm>
            <a:off x="13810319" y="789700"/>
            <a:ext cx="3269727" cy="2507698"/>
          </a:xfrm>
          <a:prstGeom prst="rect">
            <a:avLst/>
          </a:prstGeom>
          <a:noFill/>
          <a:ln>
            <a:noFill/>
          </a:ln>
        </p:spPr>
      </p:pic>
      <p:pic>
        <p:nvPicPr>
          <p:cNvPr descr="Image result for half" id="151" name="Google Shape;151;p18"/>
          <p:cNvPicPr preferRelativeResize="0"/>
          <p:nvPr/>
        </p:nvPicPr>
        <p:blipFill rotWithShape="1">
          <a:blip r:embed="rId4">
            <a:alphaModFix/>
          </a:blip>
          <a:srcRect b="0" l="0" r="0" t="0"/>
          <a:stretch/>
        </p:blipFill>
        <p:spPr>
          <a:xfrm>
            <a:off x="1537058" y="5002090"/>
            <a:ext cx="2617200" cy="2634811"/>
          </a:xfrm>
          <a:prstGeom prst="rect">
            <a:avLst/>
          </a:prstGeom>
          <a:noFill/>
          <a:ln>
            <a:noFill/>
          </a:ln>
        </p:spPr>
      </p:pic>
      <p:cxnSp>
        <p:nvCxnSpPr>
          <p:cNvPr id="152" name="Google Shape;152;p18"/>
          <p:cNvCxnSpPr/>
          <p:nvPr/>
        </p:nvCxnSpPr>
        <p:spPr>
          <a:xfrm>
            <a:off x="977250" y="5002090"/>
            <a:ext cx="690900" cy="644700"/>
          </a:xfrm>
          <a:prstGeom prst="straightConnector1">
            <a:avLst/>
          </a:prstGeom>
          <a:noFill/>
          <a:ln cap="flat" cmpd="sng" w="76200">
            <a:solidFill>
              <a:srgbClr val="002060"/>
            </a:solidFill>
            <a:prstDash val="solid"/>
            <a:miter lim="800000"/>
            <a:headEnd len="sm" w="sm" type="none"/>
            <a:tailEnd len="med" w="med" type="triangle"/>
          </a:ln>
        </p:spPr>
      </p:cxnSp>
      <p:pic>
        <p:nvPicPr>
          <p:cNvPr id="153" name="Google Shape;153;p18"/>
          <p:cNvPicPr preferRelativeResize="0"/>
          <p:nvPr/>
        </p:nvPicPr>
        <p:blipFill rotWithShape="1">
          <a:blip r:embed="rId5">
            <a:alphaModFix/>
          </a:blip>
          <a:srcRect b="0" l="0" r="0" t="0"/>
          <a:stretch/>
        </p:blipFill>
        <p:spPr>
          <a:xfrm>
            <a:off x="16190898" y="5002093"/>
            <a:ext cx="1271927" cy="1571504"/>
          </a:xfrm>
          <a:prstGeom prst="rect">
            <a:avLst/>
          </a:prstGeom>
          <a:noFill/>
          <a:ln>
            <a:noFill/>
          </a:ln>
        </p:spPr>
      </p:pic>
      <p:pic>
        <p:nvPicPr>
          <p:cNvPr id="154" name="Google Shape;154;p18"/>
          <p:cNvPicPr preferRelativeResize="0"/>
          <p:nvPr/>
        </p:nvPicPr>
        <p:blipFill rotWithShape="1">
          <a:blip r:embed="rId6">
            <a:alphaModFix/>
          </a:blip>
          <a:srcRect b="0" l="0" r="0" t="0"/>
          <a:stretch/>
        </p:blipFill>
        <p:spPr>
          <a:xfrm>
            <a:off x="13427545" y="5540912"/>
            <a:ext cx="1907889" cy="887026"/>
          </a:xfrm>
          <a:prstGeom prst="rect">
            <a:avLst/>
          </a:prstGeom>
          <a:noFill/>
          <a:ln>
            <a:noFill/>
          </a:ln>
        </p:spPr>
      </p:pic>
      <p:cxnSp>
        <p:nvCxnSpPr>
          <p:cNvPr id="155" name="Google Shape;155;p18"/>
          <p:cNvCxnSpPr/>
          <p:nvPr/>
        </p:nvCxnSpPr>
        <p:spPr>
          <a:xfrm flipH="1" rot="10800000">
            <a:off x="15452874" y="5984570"/>
            <a:ext cx="866700" cy="121200"/>
          </a:xfrm>
          <a:prstGeom prst="straightConnector1">
            <a:avLst/>
          </a:prstGeom>
          <a:noFill/>
          <a:ln cap="flat" cmpd="sng" w="76200">
            <a:solidFill>
              <a:srgbClr val="002060"/>
            </a:solidFill>
            <a:prstDash val="solid"/>
            <a:miter lim="800000"/>
            <a:headEnd len="sm" w="sm" type="none"/>
            <a:tailEnd len="med" w="med" type="triangle"/>
          </a:ln>
        </p:spPr>
      </p:cxnSp>
      <p:pic>
        <p:nvPicPr>
          <p:cNvPr id="156" name="Google Shape;156;p18"/>
          <p:cNvPicPr preferRelativeResize="0"/>
          <p:nvPr/>
        </p:nvPicPr>
        <p:blipFill rotWithShape="1">
          <a:blip r:embed="rId7">
            <a:alphaModFix/>
          </a:blip>
          <a:srcRect b="0" l="0" r="0" t="0"/>
          <a:stretch/>
        </p:blipFill>
        <p:spPr>
          <a:xfrm>
            <a:off x="1793348" y="1138695"/>
            <a:ext cx="1906571" cy="2382703"/>
          </a:xfrm>
          <a:prstGeom prst="rect">
            <a:avLst/>
          </a:prstGeom>
          <a:noFill/>
          <a:ln>
            <a:noFill/>
          </a:ln>
        </p:spPr>
      </p:pic>
      <p:sp>
        <p:nvSpPr>
          <p:cNvPr id="157" name="Google Shape;157;p18"/>
          <p:cNvSpPr/>
          <p:nvPr/>
        </p:nvSpPr>
        <p:spPr>
          <a:xfrm>
            <a:off x="5299350" y="3521400"/>
            <a:ext cx="7414800" cy="4036500"/>
          </a:xfrm>
          <a:prstGeom prst="roundRect">
            <a:avLst>
              <a:gd fmla="val 16667" name="adj"/>
            </a:avLst>
          </a:prstGeom>
          <a:solidFill>
            <a:srgbClr val="FFFFFF"/>
          </a:solidFill>
          <a:ln cap="flat" cmpd="sng" w="57150">
            <a:solidFill>
              <a:srgbClr val="434343"/>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9600">
                <a:solidFill>
                  <a:srgbClr val="434343"/>
                </a:solidFill>
                <a:latin typeface="Montserrat"/>
                <a:ea typeface="Montserrat"/>
                <a:cs typeface="Montserrat"/>
                <a:sym typeface="Montserrat"/>
              </a:rPr>
              <a:t>lächeln</a:t>
            </a:r>
            <a:endParaRPr sz="9600">
              <a:solidFill>
                <a:srgbClr val="434343"/>
              </a:solidFill>
              <a:latin typeface="Montserrat"/>
              <a:ea typeface="Montserrat"/>
              <a:cs typeface="Montserrat"/>
              <a:sym typeface="Montserrat"/>
            </a:endParaRPr>
          </a:p>
        </p:txBody>
      </p:sp>
      <p:pic>
        <p:nvPicPr>
          <p:cNvPr id="158" name="Google Shape;158;p18"/>
          <p:cNvPicPr preferRelativeResize="0"/>
          <p:nvPr/>
        </p:nvPicPr>
        <p:blipFill rotWithShape="1">
          <a:blip r:embed="rId8">
            <a:alphaModFix/>
          </a:blip>
          <a:srcRect b="0" l="0" r="0" t="0"/>
          <a:stretch/>
        </p:blipFill>
        <p:spPr>
          <a:xfrm>
            <a:off x="7445640" y="3553045"/>
            <a:ext cx="2982330" cy="2290541"/>
          </a:xfrm>
          <a:prstGeom prst="rect">
            <a:avLst/>
          </a:prstGeom>
          <a:noFill/>
          <a:ln>
            <a:noFill/>
          </a:ln>
        </p:spPr>
      </p:pic>
      <p:sp>
        <p:nvSpPr>
          <p:cNvPr id="159" name="Google Shape;159;p18"/>
          <p:cNvSpPr txBox="1"/>
          <p:nvPr/>
        </p:nvSpPr>
        <p:spPr>
          <a:xfrm>
            <a:off x="7959425" y="1018300"/>
            <a:ext cx="1908000" cy="20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600">
                <a:solidFill>
                  <a:srgbClr val="434343"/>
                </a:solidFill>
                <a:latin typeface="Montserrat"/>
                <a:ea typeface="Montserrat"/>
                <a:cs typeface="Montserrat"/>
                <a:sym typeface="Montserrat"/>
              </a:rPr>
              <a:t>ä</a:t>
            </a:r>
            <a:endParaRPr sz="9600">
              <a:solidFill>
                <a:srgbClr val="434343"/>
              </a:solidFill>
              <a:latin typeface="Montserrat"/>
              <a:ea typeface="Montserrat"/>
              <a:cs typeface="Montserrat"/>
              <a:sym typeface="Montserrat"/>
            </a:endParaRPr>
          </a:p>
        </p:txBody>
      </p:sp>
      <p:sp>
        <p:nvSpPr>
          <p:cNvPr id="160" name="Google Shape;160;p18"/>
          <p:cNvSpPr txBox="1"/>
          <p:nvPr/>
        </p:nvSpPr>
        <p:spPr>
          <a:xfrm>
            <a:off x="510325" y="3625975"/>
            <a:ext cx="4377900" cy="13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Verhältnis</a:t>
            </a:r>
            <a:endParaRPr sz="6000">
              <a:solidFill>
                <a:srgbClr val="434343"/>
              </a:solidFill>
              <a:latin typeface="Montserrat"/>
              <a:ea typeface="Montserrat"/>
              <a:cs typeface="Montserrat"/>
              <a:sym typeface="Montserrat"/>
            </a:endParaRPr>
          </a:p>
        </p:txBody>
      </p:sp>
      <p:sp>
        <p:nvSpPr>
          <p:cNvPr id="161" name="Google Shape;161;p18"/>
          <p:cNvSpPr txBox="1"/>
          <p:nvPr/>
        </p:nvSpPr>
        <p:spPr>
          <a:xfrm>
            <a:off x="13483225" y="3545400"/>
            <a:ext cx="4055700" cy="12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Mädchen</a:t>
            </a:r>
            <a:endParaRPr sz="6000">
              <a:solidFill>
                <a:srgbClr val="434343"/>
              </a:solidFill>
              <a:latin typeface="Montserrat"/>
              <a:ea typeface="Montserrat"/>
              <a:cs typeface="Montserrat"/>
              <a:sym typeface="Montserrat"/>
            </a:endParaRPr>
          </a:p>
        </p:txBody>
      </p:sp>
      <p:sp>
        <p:nvSpPr>
          <p:cNvPr id="162" name="Google Shape;162;p18"/>
          <p:cNvSpPr txBox="1"/>
          <p:nvPr/>
        </p:nvSpPr>
        <p:spPr>
          <a:xfrm>
            <a:off x="13859250" y="6956475"/>
            <a:ext cx="3679800" cy="13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ändern</a:t>
            </a:r>
            <a:endParaRPr sz="6000">
              <a:solidFill>
                <a:srgbClr val="434343"/>
              </a:solidFill>
              <a:latin typeface="Montserrat"/>
              <a:ea typeface="Montserrat"/>
              <a:cs typeface="Montserrat"/>
              <a:sym typeface="Montserrat"/>
            </a:endParaRPr>
          </a:p>
        </p:txBody>
      </p:sp>
      <p:sp>
        <p:nvSpPr>
          <p:cNvPr id="163" name="Google Shape;163;p18"/>
          <p:cNvSpPr txBox="1"/>
          <p:nvPr/>
        </p:nvSpPr>
        <p:spPr>
          <a:xfrm>
            <a:off x="1692125" y="7601100"/>
            <a:ext cx="3491700" cy="12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Hälfte</a:t>
            </a:r>
            <a:endParaRPr sz="6000">
              <a:solidFill>
                <a:srgbClr val="434343"/>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nvSpPr>
        <p:spPr>
          <a:xfrm>
            <a:off x="622575" y="389100"/>
            <a:ext cx="11790000" cy="15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Adverbial Time Phrases</a:t>
            </a:r>
            <a:endParaRPr b="1" sz="6000">
              <a:solidFill>
                <a:schemeClr val="dk2"/>
              </a:solidFill>
              <a:latin typeface="Montserrat"/>
              <a:ea typeface="Montserrat"/>
              <a:cs typeface="Montserrat"/>
              <a:sym typeface="Montserrat"/>
            </a:endParaRPr>
          </a:p>
        </p:txBody>
      </p:sp>
      <p:sp>
        <p:nvSpPr>
          <p:cNvPr id="169" name="Google Shape;169;p19"/>
          <p:cNvSpPr txBox="1"/>
          <p:nvPr/>
        </p:nvSpPr>
        <p:spPr>
          <a:xfrm>
            <a:off x="622575" y="1653700"/>
            <a:ext cx="15603300" cy="9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In German, the adjective </a:t>
            </a:r>
            <a:r>
              <a:rPr b="1" lang="en-GB" sz="4800">
                <a:solidFill>
                  <a:schemeClr val="dk2"/>
                </a:solidFill>
                <a:latin typeface="Montserrat"/>
                <a:ea typeface="Montserrat"/>
                <a:cs typeface="Montserrat"/>
                <a:sym typeface="Montserrat"/>
              </a:rPr>
              <a:t>nächst </a:t>
            </a:r>
            <a:r>
              <a:rPr lang="en-GB" sz="4800">
                <a:solidFill>
                  <a:schemeClr val="dk2"/>
                </a:solidFill>
                <a:latin typeface="Montserrat"/>
                <a:ea typeface="Montserrat"/>
                <a:cs typeface="Montserrat"/>
                <a:sym typeface="Montserrat"/>
              </a:rPr>
              <a:t>means ‘next’.</a:t>
            </a:r>
            <a:endParaRPr sz="4800">
              <a:solidFill>
                <a:schemeClr val="dk2"/>
              </a:solidFill>
              <a:latin typeface="Montserrat"/>
              <a:ea typeface="Montserrat"/>
              <a:cs typeface="Montserrat"/>
              <a:sym typeface="Montserrat"/>
            </a:endParaRPr>
          </a:p>
        </p:txBody>
      </p:sp>
      <p:sp>
        <p:nvSpPr>
          <p:cNvPr id="170" name="Google Shape;170;p19"/>
          <p:cNvSpPr txBox="1"/>
          <p:nvPr/>
        </p:nvSpPr>
        <p:spPr>
          <a:xfrm>
            <a:off x="622575" y="2607100"/>
            <a:ext cx="16669500" cy="13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It’s ending changes depending on the gender of the noun that follows:</a:t>
            </a:r>
            <a:endParaRPr sz="4800">
              <a:solidFill>
                <a:schemeClr val="dk2"/>
              </a:solidFill>
              <a:latin typeface="Montserrat"/>
              <a:ea typeface="Montserrat"/>
              <a:cs typeface="Montserrat"/>
              <a:sym typeface="Montserrat"/>
            </a:endParaRPr>
          </a:p>
        </p:txBody>
      </p:sp>
      <p:sp>
        <p:nvSpPr>
          <p:cNvPr id="171" name="Google Shape;171;p19"/>
          <p:cNvSpPr txBox="1"/>
          <p:nvPr/>
        </p:nvSpPr>
        <p:spPr>
          <a:xfrm>
            <a:off x="1143000" y="4543425"/>
            <a:ext cx="37149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der Monat</a:t>
            </a:r>
            <a:endParaRPr sz="4800">
              <a:solidFill>
                <a:schemeClr val="dk2"/>
              </a:solidFill>
              <a:latin typeface="Montserrat"/>
              <a:ea typeface="Montserrat"/>
              <a:cs typeface="Montserrat"/>
              <a:sym typeface="Montserrat"/>
            </a:endParaRPr>
          </a:p>
        </p:txBody>
      </p:sp>
      <p:sp>
        <p:nvSpPr>
          <p:cNvPr id="172" name="Google Shape;172;p19"/>
          <p:cNvSpPr txBox="1"/>
          <p:nvPr/>
        </p:nvSpPr>
        <p:spPr>
          <a:xfrm>
            <a:off x="1143000" y="5686425"/>
            <a:ext cx="35433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die Woche</a:t>
            </a:r>
            <a:endParaRPr sz="4800">
              <a:solidFill>
                <a:schemeClr val="dk2"/>
              </a:solidFill>
              <a:latin typeface="Montserrat"/>
              <a:ea typeface="Montserrat"/>
              <a:cs typeface="Montserrat"/>
              <a:sym typeface="Montserrat"/>
            </a:endParaRPr>
          </a:p>
        </p:txBody>
      </p:sp>
      <p:sp>
        <p:nvSpPr>
          <p:cNvPr id="173" name="Google Shape;173;p19"/>
          <p:cNvSpPr txBox="1"/>
          <p:nvPr/>
        </p:nvSpPr>
        <p:spPr>
          <a:xfrm>
            <a:off x="1285875" y="6829425"/>
            <a:ext cx="3114600" cy="9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das Jahr</a:t>
            </a:r>
            <a:endParaRPr sz="4800">
              <a:solidFill>
                <a:schemeClr val="dk2"/>
              </a:solidFill>
              <a:latin typeface="Montserrat"/>
              <a:ea typeface="Montserrat"/>
              <a:cs typeface="Montserrat"/>
              <a:sym typeface="Montserrat"/>
            </a:endParaRPr>
          </a:p>
        </p:txBody>
      </p:sp>
      <p:cxnSp>
        <p:nvCxnSpPr>
          <p:cNvPr id="174" name="Google Shape;174;p19"/>
          <p:cNvCxnSpPr/>
          <p:nvPr/>
        </p:nvCxnSpPr>
        <p:spPr>
          <a:xfrm flipH="1" rot="10800000">
            <a:off x="5017425" y="6243750"/>
            <a:ext cx="3000300" cy="57300"/>
          </a:xfrm>
          <a:prstGeom prst="straightConnector1">
            <a:avLst/>
          </a:prstGeom>
          <a:noFill/>
          <a:ln cap="flat" cmpd="sng" w="114300">
            <a:solidFill>
              <a:srgbClr val="434343"/>
            </a:solidFill>
            <a:prstDash val="solid"/>
            <a:round/>
            <a:headEnd len="med" w="med" type="none"/>
            <a:tailEnd len="med" w="med" type="triangle"/>
          </a:ln>
        </p:spPr>
      </p:cxnSp>
      <p:cxnSp>
        <p:nvCxnSpPr>
          <p:cNvPr id="175" name="Google Shape;175;p19"/>
          <p:cNvCxnSpPr/>
          <p:nvPr/>
        </p:nvCxnSpPr>
        <p:spPr>
          <a:xfrm flipH="1" rot="10800000">
            <a:off x="5010300" y="5210025"/>
            <a:ext cx="3000300" cy="57300"/>
          </a:xfrm>
          <a:prstGeom prst="straightConnector1">
            <a:avLst/>
          </a:prstGeom>
          <a:noFill/>
          <a:ln cap="flat" cmpd="sng" w="114300">
            <a:solidFill>
              <a:srgbClr val="434343"/>
            </a:solidFill>
            <a:prstDash val="solid"/>
            <a:round/>
            <a:headEnd len="med" w="med" type="none"/>
            <a:tailEnd len="med" w="med" type="triangle"/>
          </a:ln>
        </p:spPr>
      </p:cxnSp>
      <p:cxnSp>
        <p:nvCxnSpPr>
          <p:cNvPr id="176" name="Google Shape;176;p19"/>
          <p:cNvCxnSpPr/>
          <p:nvPr/>
        </p:nvCxnSpPr>
        <p:spPr>
          <a:xfrm flipH="1" rot="10800000">
            <a:off x="5143650" y="7277475"/>
            <a:ext cx="3000300" cy="57300"/>
          </a:xfrm>
          <a:prstGeom prst="straightConnector1">
            <a:avLst/>
          </a:prstGeom>
          <a:noFill/>
          <a:ln cap="flat" cmpd="sng" w="114300">
            <a:solidFill>
              <a:srgbClr val="434343"/>
            </a:solidFill>
            <a:prstDash val="solid"/>
            <a:round/>
            <a:headEnd len="med" w="med" type="none"/>
            <a:tailEnd len="med" w="med" type="triangle"/>
          </a:ln>
        </p:spPr>
      </p:cxnSp>
      <p:sp>
        <p:nvSpPr>
          <p:cNvPr id="177" name="Google Shape;177;p19"/>
          <p:cNvSpPr txBox="1"/>
          <p:nvPr/>
        </p:nvSpPr>
        <p:spPr>
          <a:xfrm>
            <a:off x="9001125" y="4657725"/>
            <a:ext cx="66579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n</a:t>
            </a:r>
            <a:r>
              <a:rPr lang="en-GB" sz="4800">
                <a:solidFill>
                  <a:schemeClr val="dk2"/>
                </a:solidFill>
                <a:latin typeface="Montserrat"/>
                <a:ea typeface="Montserrat"/>
                <a:cs typeface="Montserrat"/>
                <a:sym typeface="Montserrat"/>
              </a:rPr>
              <a:t>ächst</a:t>
            </a:r>
            <a:r>
              <a:rPr b="1" lang="en-GB" sz="4800">
                <a:solidFill>
                  <a:schemeClr val="dk2"/>
                </a:solidFill>
                <a:latin typeface="Montserrat"/>
                <a:ea typeface="Montserrat"/>
                <a:cs typeface="Montserrat"/>
                <a:sym typeface="Montserrat"/>
              </a:rPr>
              <a:t>en </a:t>
            </a:r>
            <a:r>
              <a:rPr lang="en-GB" sz="4800">
                <a:solidFill>
                  <a:schemeClr val="dk2"/>
                </a:solidFill>
                <a:latin typeface="Montserrat"/>
                <a:ea typeface="Montserrat"/>
                <a:cs typeface="Montserrat"/>
                <a:sym typeface="Montserrat"/>
              </a:rPr>
              <a:t>Monat</a:t>
            </a:r>
            <a:endParaRPr sz="4800">
              <a:solidFill>
                <a:schemeClr val="dk2"/>
              </a:solidFill>
              <a:latin typeface="Montserrat"/>
              <a:ea typeface="Montserrat"/>
              <a:cs typeface="Montserrat"/>
              <a:sym typeface="Montserrat"/>
            </a:endParaRPr>
          </a:p>
        </p:txBody>
      </p:sp>
      <p:sp>
        <p:nvSpPr>
          <p:cNvPr id="178" name="Google Shape;178;p19"/>
          <p:cNvSpPr txBox="1"/>
          <p:nvPr/>
        </p:nvSpPr>
        <p:spPr>
          <a:xfrm>
            <a:off x="9115425" y="5600700"/>
            <a:ext cx="5772300" cy="9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nächst</a:t>
            </a:r>
            <a:r>
              <a:rPr b="1" lang="en-GB" sz="4800">
                <a:solidFill>
                  <a:schemeClr val="dk2"/>
                </a:solidFill>
                <a:latin typeface="Montserrat"/>
                <a:ea typeface="Montserrat"/>
                <a:cs typeface="Montserrat"/>
                <a:sym typeface="Montserrat"/>
              </a:rPr>
              <a:t>e </a:t>
            </a:r>
            <a:r>
              <a:rPr lang="en-GB" sz="4800">
                <a:solidFill>
                  <a:schemeClr val="dk2"/>
                </a:solidFill>
                <a:latin typeface="Montserrat"/>
                <a:ea typeface="Montserrat"/>
                <a:cs typeface="Montserrat"/>
                <a:sym typeface="Montserrat"/>
              </a:rPr>
              <a:t>Woche</a:t>
            </a:r>
            <a:endParaRPr sz="4800">
              <a:solidFill>
                <a:schemeClr val="dk2"/>
              </a:solidFill>
              <a:latin typeface="Montserrat"/>
              <a:ea typeface="Montserrat"/>
              <a:cs typeface="Montserrat"/>
              <a:sym typeface="Montserrat"/>
            </a:endParaRPr>
          </a:p>
        </p:txBody>
      </p:sp>
      <p:sp>
        <p:nvSpPr>
          <p:cNvPr id="179" name="Google Shape;179;p19"/>
          <p:cNvSpPr txBox="1"/>
          <p:nvPr/>
        </p:nvSpPr>
        <p:spPr>
          <a:xfrm>
            <a:off x="9258300" y="6715125"/>
            <a:ext cx="57723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nächst</a:t>
            </a:r>
            <a:r>
              <a:rPr b="1" lang="en-GB" sz="4800">
                <a:solidFill>
                  <a:schemeClr val="dk2"/>
                </a:solidFill>
                <a:latin typeface="Montserrat"/>
                <a:ea typeface="Montserrat"/>
                <a:cs typeface="Montserrat"/>
                <a:sym typeface="Montserrat"/>
              </a:rPr>
              <a:t>es </a:t>
            </a:r>
            <a:r>
              <a:rPr lang="en-GB" sz="4800">
                <a:solidFill>
                  <a:schemeClr val="dk2"/>
                </a:solidFill>
                <a:latin typeface="Montserrat"/>
                <a:ea typeface="Montserrat"/>
                <a:cs typeface="Montserrat"/>
                <a:sym typeface="Montserrat"/>
              </a:rPr>
              <a:t>Jahr</a:t>
            </a:r>
            <a:endParaRPr sz="48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nvSpPr>
        <p:spPr>
          <a:xfrm>
            <a:off x="622575" y="389100"/>
            <a:ext cx="11790000" cy="15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Adverbial Time Phrases</a:t>
            </a:r>
            <a:endParaRPr b="1" sz="6000">
              <a:solidFill>
                <a:srgbClr val="434343"/>
              </a:solidFill>
              <a:latin typeface="Montserrat"/>
              <a:ea typeface="Montserrat"/>
              <a:cs typeface="Montserrat"/>
              <a:sym typeface="Montserrat"/>
            </a:endParaRPr>
          </a:p>
        </p:txBody>
      </p:sp>
      <p:sp>
        <p:nvSpPr>
          <p:cNvPr id="185" name="Google Shape;185;p20"/>
          <p:cNvSpPr txBox="1"/>
          <p:nvPr/>
        </p:nvSpPr>
        <p:spPr>
          <a:xfrm>
            <a:off x="622575" y="1653700"/>
            <a:ext cx="15603300" cy="9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If you are talking about what you do normally you can use ‘jede’. This means every.</a:t>
            </a:r>
            <a:endParaRPr sz="4800">
              <a:solidFill>
                <a:srgbClr val="434343"/>
              </a:solidFill>
              <a:latin typeface="Montserrat"/>
              <a:ea typeface="Montserrat"/>
              <a:cs typeface="Montserrat"/>
              <a:sym typeface="Montserrat"/>
            </a:endParaRPr>
          </a:p>
        </p:txBody>
      </p:sp>
      <p:sp>
        <p:nvSpPr>
          <p:cNvPr id="186" name="Google Shape;186;p20"/>
          <p:cNvSpPr txBox="1"/>
          <p:nvPr/>
        </p:nvSpPr>
        <p:spPr>
          <a:xfrm>
            <a:off x="485250" y="3247050"/>
            <a:ext cx="16669500" cy="13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It’s ending also changes depending on the gender of the noun that follows:</a:t>
            </a:r>
            <a:endParaRPr sz="4800">
              <a:solidFill>
                <a:srgbClr val="434343"/>
              </a:solidFill>
              <a:latin typeface="Montserrat"/>
              <a:ea typeface="Montserrat"/>
              <a:cs typeface="Montserrat"/>
              <a:sym typeface="Montserrat"/>
            </a:endParaRPr>
          </a:p>
        </p:txBody>
      </p:sp>
      <p:sp>
        <p:nvSpPr>
          <p:cNvPr id="187" name="Google Shape;187;p20"/>
          <p:cNvSpPr txBox="1"/>
          <p:nvPr/>
        </p:nvSpPr>
        <p:spPr>
          <a:xfrm>
            <a:off x="1057200" y="4981575"/>
            <a:ext cx="37149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der Monat</a:t>
            </a:r>
            <a:endParaRPr sz="4800">
              <a:solidFill>
                <a:schemeClr val="dk2"/>
              </a:solidFill>
              <a:latin typeface="Montserrat"/>
              <a:ea typeface="Montserrat"/>
              <a:cs typeface="Montserrat"/>
              <a:sym typeface="Montserrat"/>
            </a:endParaRPr>
          </a:p>
        </p:txBody>
      </p:sp>
      <p:sp>
        <p:nvSpPr>
          <p:cNvPr id="188" name="Google Shape;188;p20"/>
          <p:cNvSpPr txBox="1"/>
          <p:nvPr/>
        </p:nvSpPr>
        <p:spPr>
          <a:xfrm>
            <a:off x="1143000" y="6124575"/>
            <a:ext cx="35433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die Woche</a:t>
            </a:r>
            <a:endParaRPr sz="4800">
              <a:solidFill>
                <a:schemeClr val="dk2"/>
              </a:solidFill>
              <a:latin typeface="Montserrat"/>
              <a:ea typeface="Montserrat"/>
              <a:cs typeface="Montserrat"/>
              <a:sym typeface="Montserrat"/>
            </a:endParaRPr>
          </a:p>
        </p:txBody>
      </p:sp>
      <p:sp>
        <p:nvSpPr>
          <p:cNvPr id="189" name="Google Shape;189;p20"/>
          <p:cNvSpPr txBox="1"/>
          <p:nvPr/>
        </p:nvSpPr>
        <p:spPr>
          <a:xfrm>
            <a:off x="1357350" y="7429875"/>
            <a:ext cx="3114600" cy="9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das Jahr</a:t>
            </a:r>
            <a:endParaRPr sz="4800">
              <a:solidFill>
                <a:schemeClr val="dk2"/>
              </a:solidFill>
              <a:latin typeface="Montserrat"/>
              <a:ea typeface="Montserrat"/>
              <a:cs typeface="Montserrat"/>
              <a:sym typeface="Montserrat"/>
            </a:endParaRPr>
          </a:p>
        </p:txBody>
      </p:sp>
      <p:cxnSp>
        <p:nvCxnSpPr>
          <p:cNvPr id="190" name="Google Shape;190;p20"/>
          <p:cNvCxnSpPr/>
          <p:nvPr/>
        </p:nvCxnSpPr>
        <p:spPr>
          <a:xfrm flipH="1" rot="10800000">
            <a:off x="5017425" y="6667425"/>
            <a:ext cx="3000300" cy="57300"/>
          </a:xfrm>
          <a:prstGeom prst="straightConnector1">
            <a:avLst/>
          </a:prstGeom>
          <a:noFill/>
          <a:ln cap="flat" cmpd="sng" w="114300">
            <a:solidFill>
              <a:srgbClr val="434343"/>
            </a:solidFill>
            <a:prstDash val="solid"/>
            <a:round/>
            <a:headEnd len="med" w="med" type="none"/>
            <a:tailEnd len="med" w="med" type="triangle"/>
          </a:ln>
        </p:spPr>
      </p:cxnSp>
      <p:cxnSp>
        <p:nvCxnSpPr>
          <p:cNvPr id="191" name="Google Shape;191;p20"/>
          <p:cNvCxnSpPr/>
          <p:nvPr/>
        </p:nvCxnSpPr>
        <p:spPr>
          <a:xfrm flipH="1" rot="10800000">
            <a:off x="5017425" y="5666288"/>
            <a:ext cx="3000300" cy="57300"/>
          </a:xfrm>
          <a:prstGeom prst="straightConnector1">
            <a:avLst/>
          </a:prstGeom>
          <a:noFill/>
          <a:ln cap="flat" cmpd="sng" w="114300">
            <a:solidFill>
              <a:srgbClr val="434343"/>
            </a:solidFill>
            <a:prstDash val="solid"/>
            <a:round/>
            <a:headEnd len="med" w="med" type="none"/>
            <a:tailEnd len="med" w="med" type="triangle"/>
          </a:ln>
        </p:spPr>
      </p:cxnSp>
      <p:cxnSp>
        <p:nvCxnSpPr>
          <p:cNvPr id="192" name="Google Shape;192;p20"/>
          <p:cNvCxnSpPr/>
          <p:nvPr/>
        </p:nvCxnSpPr>
        <p:spPr>
          <a:xfrm flipH="1" rot="10800000">
            <a:off x="5143650" y="7877925"/>
            <a:ext cx="3000300" cy="57300"/>
          </a:xfrm>
          <a:prstGeom prst="straightConnector1">
            <a:avLst/>
          </a:prstGeom>
          <a:noFill/>
          <a:ln cap="flat" cmpd="sng" w="114300">
            <a:solidFill>
              <a:srgbClr val="434343"/>
            </a:solidFill>
            <a:prstDash val="solid"/>
            <a:round/>
            <a:headEnd len="med" w="med" type="none"/>
            <a:tailEnd len="med" w="med" type="triangle"/>
          </a:ln>
        </p:spPr>
      </p:cxnSp>
      <p:sp>
        <p:nvSpPr>
          <p:cNvPr id="193" name="Google Shape;193;p20"/>
          <p:cNvSpPr txBox="1"/>
          <p:nvPr/>
        </p:nvSpPr>
        <p:spPr>
          <a:xfrm>
            <a:off x="9001125" y="5167275"/>
            <a:ext cx="66579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jed</a:t>
            </a:r>
            <a:r>
              <a:rPr b="1" lang="en-GB" sz="4800">
                <a:solidFill>
                  <a:srgbClr val="434343"/>
                </a:solidFill>
                <a:latin typeface="Montserrat"/>
                <a:ea typeface="Montserrat"/>
                <a:cs typeface="Montserrat"/>
                <a:sym typeface="Montserrat"/>
              </a:rPr>
              <a:t>en </a:t>
            </a:r>
            <a:r>
              <a:rPr lang="en-GB" sz="4800">
                <a:solidFill>
                  <a:srgbClr val="434343"/>
                </a:solidFill>
                <a:latin typeface="Montserrat"/>
                <a:ea typeface="Montserrat"/>
                <a:cs typeface="Montserrat"/>
                <a:sym typeface="Montserrat"/>
              </a:rPr>
              <a:t>Monat</a:t>
            </a:r>
            <a:endParaRPr sz="4800">
              <a:solidFill>
                <a:srgbClr val="434343"/>
              </a:solidFill>
              <a:latin typeface="Montserrat"/>
              <a:ea typeface="Montserrat"/>
              <a:cs typeface="Montserrat"/>
              <a:sym typeface="Montserrat"/>
            </a:endParaRPr>
          </a:p>
        </p:txBody>
      </p:sp>
      <p:sp>
        <p:nvSpPr>
          <p:cNvPr id="194" name="Google Shape;194;p20"/>
          <p:cNvSpPr txBox="1"/>
          <p:nvPr/>
        </p:nvSpPr>
        <p:spPr>
          <a:xfrm>
            <a:off x="9001125" y="6219375"/>
            <a:ext cx="5772300" cy="9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jed</a:t>
            </a:r>
            <a:r>
              <a:rPr b="1" lang="en-GB" sz="4800">
                <a:solidFill>
                  <a:srgbClr val="434343"/>
                </a:solidFill>
                <a:latin typeface="Montserrat"/>
                <a:ea typeface="Montserrat"/>
                <a:cs typeface="Montserrat"/>
                <a:sym typeface="Montserrat"/>
              </a:rPr>
              <a:t>e </a:t>
            </a:r>
            <a:r>
              <a:rPr lang="en-GB" sz="4800">
                <a:solidFill>
                  <a:srgbClr val="434343"/>
                </a:solidFill>
                <a:latin typeface="Montserrat"/>
                <a:ea typeface="Montserrat"/>
                <a:cs typeface="Montserrat"/>
                <a:sym typeface="Montserrat"/>
              </a:rPr>
              <a:t>Woche</a:t>
            </a:r>
            <a:endParaRPr sz="4800">
              <a:solidFill>
                <a:srgbClr val="434343"/>
              </a:solidFill>
              <a:latin typeface="Montserrat"/>
              <a:ea typeface="Montserrat"/>
              <a:cs typeface="Montserrat"/>
              <a:sym typeface="Montserrat"/>
            </a:endParaRPr>
          </a:p>
        </p:txBody>
      </p:sp>
      <p:sp>
        <p:nvSpPr>
          <p:cNvPr id="195" name="Google Shape;195;p20"/>
          <p:cNvSpPr txBox="1"/>
          <p:nvPr/>
        </p:nvSpPr>
        <p:spPr>
          <a:xfrm>
            <a:off x="9270000" y="7520775"/>
            <a:ext cx="57723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jed</a:t>
            </a:r>
            <a:r>
              <a:rPr b="1" lang="en-GB" sz="4800">
                <a:solidFill>
                  <a:srgbClr val="434343"/>
                </a:solidFill>
                <a:latin typeface="Montserrat"/>
                <a:ea typeface="Montserrat"/>
                <a:cs typeface="Montserrat"/>
                <a:sym typeface="Montserrat"/>
              </a:rPr>
              <a:t>es </a:t>
            </a:r>
            <a:r>
              <a:rPr lang="en-GB" sz="4800">
                <a:solidFill>
                  <a:srgbClr val="434343"/>
                </a:solidFill>
                <a:latin typeface="Montserrat"/>
                <a:ea typeface="Montserrat"/>
                <a:cs typeface="Montserrat"/>
                <a:sym typeface="Montserrat"/>
              </a:rPr>
              <a:t>Jahr</a:t>
            </a:r>
            <a:endParaRPr sz="4800">
              <a:solidFill>
                <a:srgbClr val="434343"/>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nvSpPr>
        <p:spPr>
          <a:xfrm>
            <a:off x="771525" y="542925"/>
            <a:ext cx="15630600" cy="12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Putting a time adverbial into a sentence</a:t>
            </a:r>
            <a:endParaRPr b="1" sz="6000">
              <a:solidFill>
                <a:srgbClr val="434343"/>
              </a:solidFill>
              <a:latin typeface="Montserrat"/>
              <a:ea typeface="Montserrat"/>
              <a:cs typeface="Montserrat"/>
              <a:sym typeface="Montserrat"/>
            </a:endParaRPr>
          </a:p>
        </p:txBody>
      </p:sp>
      <p:sp>
        <p:nvSpPr>
          <p:cNvPr id="201" name="Google Shape;201;p21"/>
          <p:cNvSpPr txBox="1"/>
          <p:nvPr/>
        </p:nvSpPr>
        <p:spPr>
          <a:xfrm>
            <a:off x="876150" y="2514600"/>
            <a:ext cx="15887700" cy="16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When you put the time adverbial in a sentence it has to follow a particular pattern.</a:t>
            </a:r>
            <a:endParaRPr sz="4800">
              <a:solidFill>
                <a:srgbClr val="434343"/>
              </a:solidFill>
              <a:latin typeface="Montserrat"/>
              <a:ea typeface="Montserrat"/>
              <a:cs typeface="Montserrat"/>
              <a:sym typeface="Montserrat"/>
            </a:endParaRPr>
          </a:p>
        </p:txBody>
      </p:sp>
      <p:sp>
        <p:nvSpPr>
          <p:cNvPr id="202" name="Google Shape;202;p21"/>
          <p:cNvSpPr txBox="1"/>
          <p:nvPr/>
        </p:nvSpPr>
        <p:spPr>
          <a:xfrm>
            <a:off x="1057275" y="4429125"/>
            <a:ext cx="8829600" cy="7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434343"/>
                </a:solidFill>
                <a:latin typeface="Montserrat"/>
                <a:ea typeface="Montserrat"/>
                <a:cs typeface="Montserrat"/>
                <a:sym typeface="Montserrat"/>
              </a:rPr>
              <a:t>Nächste Woche </a:t>
            </a:r>
            <a:r>
              <a:rPr lang="en-GB" sz="3600">
                <a:solidFill>
                  <a:srgbClr val="434343"/>
                </a:solidFill>
                <a:latin typeface="Montserrat"/>
                <a:ea typeface="Montserrat"/>
                <a:cs typeface="Montserrat"/>
                <a:sym typeface="Montserrat"/>
              </a:rPr>
              <a:t>spielen wir Tennis.</a:t>
            </a:r>
            <a:endParaRPr sz="3600">
              <a:solidFill>
                <a:srgbClr val="434343"/>
              </a:solidFill>
              <a:latin typeface="Montserrat"/>
              <a:ea typeface="Montserrat"/>
              <a:cs typeface="Montserrat"/>
              <a:sym typeface="Montserrat"/>
            </a:endParaRPr>
          </a:p>
        </p:txBody>
      </p:sp>
      <p:sp>
        <p:nvSpPr>
          <p:cNvPr id="203" name="Google Shape;203;p21"/>
          <p:cNvSpPr txBox="1"/>
          <p:nvPr/>
        </p:nvSpPr>
        <p:spPr>
          <a:xfrm>
            <a:off x="1057275" y="5572350"/>
            <a:ext cx="8829600" cy="10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434343"/>
                </a:solidFill>
                <a:latin typeface="Montserrat"/>
                <a:ea typeface="Montserrat"/>
                <a:cs typeface="Montserrat"/>
                <a:sym typeface="Montserrat"/>
              </a:rPr>
              <a:t>Jede Woche </a:t>
            </a:r>
            <a:r>
              <a:rPr lang="en-GB" sz="3600">
                <a:solidFill>
                  <a:srgbClr val="434343"/>
                </a:solidFill>
                <a:latin typeface="Montserrat"/>
                <a:ea typeface="Montserrat"/>
                <a:cs typeface="Montserrat"/>
                <a:sym typeface="Montserrat"/>
              </a:rPr>
              <a:t>spielen wir Rugby.</a:t>
            </a:r>
            <a:endParaRPr sz="3600">
              <a:solidFill>
                <a:srgbClr val="434343"/>
              </a:solidFill>
              <a:latin typeface="Montserrat"/>
              <a:ea typeface="Montserrat"/>
              <a:cs typeface="Montserrat"/>
              <a:sym typeface="Montserrat"/>
            </a:endParaRPr>
          </a:p>
        </p:txBody>
      </p:sp>
      <p:sp>
        <p:nvSpPr>
          <p:cNvPr id="204" name="Google Shape;204;p21"/>
          <p:cNvSpPr txBox="1"/>
          <p:nvPr/>
        </p:nvSpPr>
        <p:spPr>
          <a:xfrm>
            <a:off x="9641475" y="4429125"/>
            <a:ext cx="96870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Next week we are playing tennis.</a:t>
            </a:r>
            <a:endParaRPr sz="3600">
              <a:solidFill>
                <a:srgbClr val="434343"/>
              </a:solidFill>
              <a:latin typeface="Montserrat"/>
              <a:ea typeface="Montserrat"/>
              <a:cs typeface="Montserrat"/>
              <a:sym typeface="Montserrat"/>
            </a:endParaRPr>
          </a:p>
        </p:txBody>
      </p:sp>
      <p:sp>
        <p:nvSpPr>
          <p:cNvPr id="205" name="Google Shape;205;p21"/>
          <p:cNvSpPr txBox="1"/>
          <p:nvPr/>
        </p:nvSpPr>
        <p:spPr>
          <a:xfrm>
            <a:off x="9641475" y="5429250"/>
            <a:ext cx="67437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Every week we play rugby.</a:t>
            </a:r>
            <a:endParaRPr sz="3600">
              <a:solidFill>
                <a:srgbClr val="434343"/>
              </a:solidFill>
              <a:latin typeface="Montserrat"/>
              <a:ea typeface="Montserrat"/>
              <a:cs typeface="Montserrat"/>
              <a:sym typeface="Montserrat"/>
            </a:endParaRPr>
          </a:p>
        </p:txBody>
      </p:sp>
      <p:sp>
        <p:nvSpPr>
          <p:cNvPr id="206" name="Google Shape;206;p21"/>
          <p:cNvSpPr/>
          <p:nvPr/>
        </p:nvSpPr>
        <p:spPr>
          <a:xfrm>
            <a:off x="2114550" y="6257925"/>
            <a:ext cx="428700" cy="714300"/>
          </a:xfrm>
          <a:prstGeom prst="up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207" name="Google Shape;207;p21"/>
          <p:cNvSpPr/>
          <p:nvPr/>
        </p:nvSpPr>
        <p:spPr>
          <a:xfrm>
            <a:off x="4695825" y="6286650"/>
            <a:ext cx="428700" cy="714300"/>
          </a:xfrm>
          <a:prstGeom prst="up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208" name="Google Shape;208;p21"/>
          <p:cNvSpPr/>
          <p:nvPr/>
        </p:nvSpPr>
        <p:spPr>
          <a:xfrm>
            <a:off x="6191250" y="6257925"/>
            <a:ext cx="428700" cy="714300"/>
          </a:xfrm>
          <a:prstGeom prst="up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209" name="Google Shape;209;p21"/>
          <p:cNvSpPr txBox="1"/>
          <p:nvPr/>
        </p:nvSpPr>
        <p:spPr>
          <a:xfrm>
            <a:off x="1171650" y="7086975"/>
            <a:ext cx="2314500" cy="7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434343"/>
                </a:solidFill>
                <a:latin typeface="Montserrat"/>
                <a:ea typeface="Montserrat"/>
                <a:cs typeface="Montserrat"/>
                <a:sym typeface="Montserrat"/>
              </a:rPr>
              <a:t>time</a:t>
            </a:r>
            <a:endParaRPr sz="3000">
              <a:solidFill>
                <a:srgbClr val="434343"/>
              </a:solidFill>
              <a:latin typeface="Montserrat"/>
              <a:ea typeface="Montserrat"/>
              <a:cs typeface="Montserrat"/>
              <a:sym typeface="Montserrat"/>
            </a:endParaRPr>
          </a:p>
        </p:txBody>
      </p:sp>
      <p:sp>
        <p:nvSpPr>
          <p:cNvPr id="210" name="Google Shape;210;p21"/>
          <p:cNvSpPr txBox="1"/>
          <p:nvPr/>
        </p:nvSpPr>
        <p:spPr>
          <a:xfrm>
            <a:off x="4352925" y="7086975"/>
            <a:ext cx="1114500" cy="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434343"/>
                </a:solidFill>
                <a:latin typeface="Montserrat"/>
                <a:ea typeface="Montserrat"/>
                <a:cs typeface="Montserrat"/>
                <a:sym typeface="Montserrat"/>
              </a:rPr>
              <a:t>verb</a:t>
            </a:r>
            <a:endParaRPr sz="3000">
              <a:solidFill>
                <a:srgbClr val="434343"/>
              </a:solidFill>
              <a:latin typeface="Montserrat"/>
              <a:ea typeface="Montserrat"/>
              <a:cs typeface="Montserrat"/>
              <a:sym typeface="Montserrat"/>
            </a:endParaRPr>
          </a:p>
        </p:txBody>
      </p:sp>
      <p:sp>
        <p:nvSpPr>
          <p:cNvPr id="211" name="Google Shape;211;p21"/>
          <p:cNvSpPr txBox="1"/>
          <p:nvPr/>
        </p:nvSpPr>
        <p:spPr>
          <a:xfrm>
            <a:off x="6086475" y="7086600"/>
            <a:ext cx="1571700" cy="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434343"/>
                </a:solidFill>
                <a:latin typeface="Montserrat"/>
                <a:ea typeface="Montserrat"/>
                <a:cs typeface="Montserrat"/>
                <a:sym typeface="Montserrat"/>
              </a:rPr>
              <a:t>person</a:t>
            </a:r>
            <a:endParaRPr sz="3000">
              <a:solidFill>
                <a:srgbClr val="434343"/>
              </a:solidFill>
              <a:latin typeface="Montserrat"/>
              <a:ea typeface="Montserrat"/>
              <a:cs typeface="Montserrat"/>
              <a:sym typeface="Montserrat"/>
            </a:endParaRPr>
          </a:p>
        </p:txBody>
      </p:sp>
      <p:sp>
        <p:nvSpPr>
          <p:cNvPr id="212" name="Google Shape;212;p21"/>
          <p:cNvSpPr txBox="1"/>
          <p:nvPr/>
        </p:nvSpPr>
        <p:spPr>
          <a:xfrm>
            <a:off x="8541325" y="6463150"/>
            <a:ext cx="9019200" cy="26184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34343"/>
                </a:solidFill>
                <a:latin typeface="Montserrat"/>
                <a:ea typeface="Montserrat"/>
                <a:cs typeface="Montserrat"/>
                <a:sym typeface="Montserrat"/>
              </a:rPr>
              <a:t>The verb nearly always likes to be the second idea in German. We call this change in word order WO2. (Word Order 2)</a:t>
            </a:r>
            <a:endParaRPr sz="3600">
              <a:solidFill>
                <a:srgbClr val="434343"/>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nvSpPr>
        <p:spPr>
          <a:xfrm>
            <a:off x="828675" y="457200"/>
            <a:ext cx="12573000" cy="13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Present tense future meaning</a:t>
            </a:r>
            <a:endParaRPr b="1" sz="6000">
              <a:solidFill>
                <a:srgbClr val="434343"/>
              </a:solidFill>
              <a:latin typeface="Montserrat"/>
              <a:ea typeface="Montserrat"/>
              <a:cs typeface="Montserrat"/>
              <a:sym typeface="Montserrat"/>
            </a:endParaRPr>
          </a:p>
        </p:txBody>
      </p:sp>
      <p:sp>
        <p:nvSpPr>
          <p:cNvPr id="218" name="Google Shape;218;p22"/>
          <p:cNvSpPr txBox="1"/>
          <p:nvPr/>
        </p:nvSpPr>
        <p:spPr>
          <a:xfrm>
            <a:off x="917950" y="1411950"/>
            <a:ext cx="16091700" cy="23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In German, just like in English, we can use the present tense with an adverbial time phrase to say what we are doing </a:t>
            </a:r>
            <a:r>
              <a:rPr b="1" lang="en-GB" sz="4800">
                <a:solidFill>
                  <a:srgbClr val="434343"/>
                </a:solidFill>
                <a:latin typeface="Montserrat"/>
                <a:ea typeface="Montserrat"/>
                <a:cs typeface="Montserrat"/>
                <a:sym typeface="Montserrat"/>
              </a:rPr>
              <a:t>in the future</a:t>
            </a:r>
            <a:r>
              <a:rPr lang="en-GB" sz="4800">
                <a:solidFill>
                  <a:srgbClr val="434343"/>
                </a:solidFill>
                <a:latin typeface="Montserrat"/>
                <a:ea typeface="Montserrat"/>
                <a:cs typeface="Montserrat"/>
                <a:sym typeface="Montserrat"/>
              </a:rPr>
              <a:t>.</a:t>
            </a:r>
            <a:endParaRPr sz="4800">
              <a:solidFill>
                <a:srgbClr val="434343"/>
              </a:solidFill>
              <a:latin typeface="Montserrat"/>
              <a:ea typeface="Montserrat"/>
              <a:cs typeface="Montserrat"/>
              <a:sym typeface="Montserrat"/>
            </a:endParaRPr>
          </a:p>
        </p:txBody>
      </p:sp>
      <p:sp>
        <p:nvSpPr>
          <p:cNvPr id="219" name="Google Shape;219;p22"/>
          <p:cNvSpPr txBox="1"/>
          <p:nvPr/>
        </p:nvSpPr>
        <p:spPr>
          <a:xfrm>
            <a:off x="1165400" y="3742650"/>
            <a:ext cx="12998700" cy="10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Nächste Woche </a:t>
            </a:r>
            <a:r>
              <a:rPr b="1" lang="en-GB" sz="4800">
                <a:solidFill>
                  <a:srgbClr val="434343"/>
                </a:solidFill>
                <a:latin typeface="Montserrat"/>
                <a:ea typeface="Montserrat"/>
                <a:cs typeface="Montserrat"/>
                <a:sym typeface="Montserrat"/>
              </a:rPr>
              <a:t>gehe ich</a:t>
            </a:r>
            <a:r>
              <a:rPr lang="en-GB" sz="4800">
                <a:solidFill>
                  <a:srgbClr val="434343"/>
                </a:solidFill>
                <a:latin typeface="Montserrat"/>
                <a:ea typeface="Montserrat"/>
                <a:cs typeface="Montserrat"/>
                <a:sym typeface="Montserrat"/>
              </a:rPr>
              <a:t> in die Stadt.</a:t>
            </a:r>
            <a:endParaRPr sz="4800">
              <a:solidFill>
                <a:srgbClr val="434343"/>
              </a:solidFill>
              <a:latin typeface="Montserrat"/>
              <a:ea typeface="Montserrat"/>
              <a:cs typeface="Montserrat"/>
              <a:sym typeface="Montserrat"/>
            </a:endParaRPr>
          </a:p>
        </p:txBody>
      </p:sp>
      <p:sp>
        <p:nvSpPr>
          <p:cNvPr id="220" name="Google Shape;220;p22"/>
          <p:cNvSpPr txBox="1"/>
          <p:nvPr/>
        </p:nvSpPr>
        <p:spPr>
          <a:xfrm>
            <a:off x="2072100" y="4659350"/>
            <a:ext cx="14791800" cy="13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Next week I am going into town.</a:t>
            </a:r>
            <a:endParaRPr sz="4800">
              <a:solidFill>
                <a:srgbClr val="434343"/>
              </a:solidFill>
              <a:latin typeface="Montserrat"/>
              <a:ea typeface="Montserrat"/>
              <a:cs typeface="Montserrat"/>
              <a:sym typeface="Montserrat"/>
            </a:endParaRPr>
          </a:p>
        </p:txBody>
      </p:sp>
      <p:sp>
        <p:nvSpPr>
          <p:cNvPr id="221" name="Google Shape;221;p22"/>
          <p:cNvSpPr txBox="1"/>
          <p:nvPr/>
        </p:nvSpPr>
        <p:spPr>
          <a:xfrm>
            <a:off x="1299875" y="5576050"/>
            <a:ext cx="13738500" cy="13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Nächstes Jahr </a:t>
            </a:r>
            <a:r>
              <a:rPr b="1" lang="en-GB" sz="4800">
                <a:solidFill>
                  <a:srgbClr val="434343"/>
                </a:solidFill>
                <a:latin typeface="Montserrat"/>
                <a:ea typeface="Montserrat"/>
                <a:cs typeface="Montserrat"/>
                <a:sym typeface="Montserrat"/>
              </a:rPr>
              <a:t>gehen wir</a:t>
            </a:r>
            <a:r>
              <a:rPr lang="en-GB" sz="4800">
                <a:solidFill>
                  <a:srgbClr val="434343"/>
                </a:solidFill>
                <a:latin typeface="Montserrat"/>
                <a:ea typeface="Montserrat"/>
                <a:cs typeface="Montserrat"/>
                <a:sym typeface="Montserrat"/>
              </a:rPr>
              <a:t> ins Schwimmbad.</a:t>
            </a:r>
            <a:endParaRPr sz="4800">
              <a:solidFill>
                <a:srgbClr val="434343"/>
              </a:solidFill>
              <a:latin typeface="Montserrat"/>
              <a:ea typeface="Montserrat"/>
              <a:cs typeface="Montserrat"/>
              <a:sym typeface="Montserrat"/>
            </a:endParaRPr>
          </a:p>
        </p:txBody>
      </p:sp>
      <p:sp>
        <p:nvSpPr>
          <p:cNvPr id="222" name="Google Shape;222;p22"/>
          <p:cNvSpPr txBox="1"/>
          <p:nvPr/>
        </p:nvSpPr>
        <p:spPr>
          <a:xfrm>
            <a:off x="2072100" y="6364950"/>
            <a:ext cx="15284700" cy="13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Next year we are going to the swimming pool.</a:t>
            </a:r>
            <a:endParaRPr sz="4800">
              <a:solidFill>
                <a:srgbClr val="434343"/>
              </a:solidFill>
              <a:latin typeface="Montserrat"/>
              <a:ea typeface="Montserrat"/>
              <a:cs typeface="Montserrat"/>
              <a:sym typeface="Montserrat"/>
            </a:endParaRPr>
          </a:p>
        </p:txBody>
      </p:sp>
      <p:sp>
        <p:nvSpPr>
          <p:cNvPr id="223" name="Google Shape;223;p22"/>
          <p:cNvSpPr txBox="1"/>
          <p:nvPr/>
        </p:nvSpPr>
        <p:spPr>
          <a:xfrm>
            <a:off x="739600" y="7552775"/>
            <a:ext cx="16630200" cy="15015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Remember the verb and pronoun swap because of the time phrase at the start of the sentence.</a:t>
            </a:r>
            <a:endParaRPr sz="4800">
              <a:solidFill>
                <a:srgbClr val="434343"/>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