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9" r:id="rId4"/>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d19e57f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d19e57f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8be5211e6e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8be5211e6e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picture and discuss what you can see.</a:t>
            </a:r>
            <a:endParaRPr/>
          </a:p>
          <a:p>
            <a:pPr indent="0" lvl="0" marL="0" rtl="0" algn="l">
              <a:spcBef>
                <a:spcPts val="0"/>
              </a:spcBef>
              <a:spcAft>
                <a:spcPts val="0"/>
              </a:spcAft>
              <a:buNone/>
            </a:pPr>
            <a:r>
              <a:rPr lang="en-GB"/>
              <a:t>What room do you think this is?</a:t>
            </a:r>
            <a:endParaRPr/>
          </a:p>
          <a:p>
            <a:pPr indent="0" lvl="0" marL="0" rtl="0" algn="l">
              <a:spcBef>
                <a:spcPts val="0"/>
              </a:spcBef>
              <a:spcAft>
                <a:spcPts val="0"/>
              </a:spcAft>
              <a:buNone/>
            </a:pPr>
            <a:r>
              <a:rPr lang="en-GB"/>
              <a:t>How can you tell it’s a lounge?</a:t>
            </a:r>
            <a:endParaRPr/>
          </a:p>
          <a:p>
            <a:pPr indent="0" lvl="0" marL="0" rtl="0" algn="l">
              <a:spcBef>
                <a:spcPts val="0"/>
              </a:spcBef>
              <a:spcAft>
                <a:spcPts val="0"/>
              </a:spcAft>
              <a:buNone/>
            </a:pPr>
            <a:r>
              <a:rPr lang="en-GB"/>
              <a:t>What is the lady in the picture doing?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be5211e6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be5211e6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picture and discuss what you can see.</a:t>
            </a:r>
            <a:endParaRPr/>
          </a:p>
          <a:p>
            <a:pPr indent="0" lvl="0" marL="0" rtl="0" algn="l">
              <a:spcBef>
                <a:spcPts val="0"/>
              </a:spcBef>
              <a:spcAft>
                <a:spcPts val="0"/>
              </a:spcAft>
              <a:buNone/>
            </a:pPr>
            <a:r>
              <a:rPr lang="en-GB"/>
              <a:t>What room do you think this is?</a:t>
            </a:r>
            <a:endParaRPr/>
          </a:p>
          <a:p>
            <a:pPr indent="0" lvl="0" marL="0" rtl="0" algn="l">
              <a:spcBef>
                <a:spcPts val="0"/>
              </a:spcBef>
              <a:spcAft>
                <a:spcPts val="0"/>
              </a:spcAft>
              <a:buNone/>
            </a:pPr>
            <a:r>
              <a:rPr lang="en-GB"/>
              <a:t>What is the man in the picture doing?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8be5211e6e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be5211e6e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cleaning product, what can you see?</a:t>
            </a:r>
            <a:endParaRPr/>
          </a:p>
          <a:p>
            <a:pPr indent="0" lvl="0" marL="0" rtl="0" algn="l">
              <a:spcBef>
                <a:spcPts val="0"/>
              </a:spcBef>
              <a:spcAft>
                <a:spcPts val="0"/>
              </a:spcAft>
              <a:buNone/>
            </a:pPr>
            <a:r>
              <a:rPr lang="en-GB"/>
              <a:t>What could this be used for?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8be5211e6e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be5211e6e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cleaning product, what can to see on the bottle?</a:t>
            </a:r>
            <a:endParaRPr/>
          </a:p>
          <a:p>
            <a:pPr indent="0" lvl="0" marL="0" rtl="0" algn="l">
              <a:spcBef>
                <a:spcPts val="0"/>
              </a:spcBef>
              <a:spcAft>
                <a:spcPts val="0"/>
              </a:spcAft>
              <a:buNone/>
            </a:pPr>
            <a:r>
              <a:rPr lang="en-GB"/>
              <a:t>What is this product used for?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8be5211e6e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8be5211e6e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cleaning product, what can to see on the bottle?</a:t>
            </a:r>
            <a:endParaRPr/>
          </a:p>
          <a:p>
            <a:pPr indent="0" lvl="0" marL="0" rtl="0" algn="l">
              <a:spcBef>
                <a:spcPts val="0"/>
              </a:spcBef>
              <a:spcAft>
                <a:spcPts val="0"/>
              </a:spcAft>
              <a:buNone/>
            </a:pPr>
            <a:r>
              <a:rPr lang="en-GB"/>
              <a:t>What is this product used for?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be5211e6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be5211e6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cleaning product, what can to see on the bottle?</a:t>
            </a:r>
            <a:endParaRPr/>
          </a:p>
          <a:p>
            <a:pPr indent="0" lvl="0" marL="0" rtl="0" algn="l">
              <a:spcBef>
                <a:spcPts val="0"/>
              </a:spcBef>
              <a:spcAft>
                <a:spcPts val="0"/>
              </a:spcAft>
              <a:buNone/>
            </a:pPr>
            <a:r>
              <a:rPr lang="en-GB"/>
              <a:t>What is this product used for?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8be5211e6e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be5211e6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8be5211e6e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8be5211e6e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Activity;</a:t>
            </a:r>
            <a:endParaRPr/>
          </a:p>
          <a:p>
            <a:pPr indent="0" lvl="0" marL="0" rtl="0" algn="l">
              <a:spcBef>
                <a:spcPts val="0"/>
              </a:spcBef>
              <a:spcAft>
                <a:spcPts val="0"/>
              </a:spcAft>
              <a:buNone/>
            </a:pPr>
            <a:r>
              <a:rPr lang="en-GB"/>
              <a:t>Show the learner a cleaning product. Ask them to see if they can find one on the symbols on the bottle.</a:t>
            </a:r>
            <a:endParaRPr/>
          </a:p>
          <a:p>
            <a:pPr indent="0" lvl="0" marL="0" rtl="0" algn="l">
              <a:spcBef>
                <a:spcPts val="0"/>
              </a:spcBef>
              <a:spcAft>
                <a:spcPts val="0"/>
              </a:spcAft>
              <a:buNone/>
            </a:pPr>
            <a:r>
              <a:rPr lang="en-GB"/>
              <a:t>Look at eh images closely, what do you think they could mean?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8be5211e6e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8be5211e6e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8be5211e6e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8be5211e6e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823cee49f8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823cee49f8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8be5211e6e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8be5211e6e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8be5211e6e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8be5211e6e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8be5211e6e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be5211e6e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8be5211e6e_0_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8be5211e6e_0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be5211e6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8be5211e6e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8be5211e6e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8be5211e6e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8c3af9612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8c3af9612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8d19e57f4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d19e57f4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93b443dd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93b443dd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be5211e6e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be5211e6e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picture and discuss what you can see. </a:t>
            </a:r>
            <a:endParaRPr/>
          </a:p>
          <a:p>
            <a:pPr indent="0" lvl="0" marL="0" rtl="0" algn="l">
              <a:spcBef>
                <a:spcPts val="0"/>
              </a:spcBef>
              <a:spcAft>
                <a:spcPts val="0"/>
              </a:spcAft>
              <a:buNone/>
            </a:pPr>
            <a:r>
              <a:rPr lang="en-GB"/>
              <a:t>How do you know it’s a bathroom?</a:t>
            </a:r>
            <a:endParaRPr/>
          </a:p>
          <a:p>
            <a:pPr indent="0" lvl="0" marL="0" rtl="0" algn="l">
              <a:spcBef>
                <a:spcPts val="0"/>
              </a:spcBef>
              <a:spcAft>
                <a:spcPts val="0"/>
              </a:spcAft>
              <a:buNone/>
            </a:pPr>
            <a:r>
              <a:rPr lang="en-GB"/>
              <a:t>What is the man using to clean the room?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8be5211e6e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be5211e6e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Discuss;</a:t>
            </a:r>
            <a:endParaRPr/>
          </a:p>
          <a:p>
            <a:pPr indent="0" lvl="0" marL="0" rtl="0" algn="l">
              <a:spcBef>
                <a:spcPts val="0"/>
              </a:spcBef>
              <a:spcAft>
                <a:spcPts val="0"/>
              </a:spcAft>
              <a:buNone/>
            </a:pPr>
            <a:r>
              <a:rPr lang="en-GB"/>
              <a:t>Look at the picture and discuss what you can see.</a:t>
            </a:r>
            <a:endParaRPr/>
          </a:p>
          <a:p>
            <a:pPr indent="0" lvl="0" marL="0" rtl="0" algn="l">
              <a:spcBef>
                <a:spcPts val="0"/>
              </a:spcBef>
              <a:spcAft>
                <a:spcPts val="0"/>
              </a:spcAft>
              <a:buNone/>
            </a:pPr>
            <a:r>
              <a:rPr lang="en-GB"/>
              <a:t>What room do you think this is?</a:t>
            </a:r>
            <a:endParaRPr/>
          </a:p>
          <a:p>
            <a:pPr indent="0" lvl="0" marL="0" rtl="0" algn="l">
              <a:spcBef>
                <a:spcPts val="0"/>
              </a:spcBef>
              <a:spcAft>
                <a:spcPts val="0"/>
              </a:spcAft>
              <a:buNone/>
            </a:pPr>
            <a:r>
              <a:rPr lang="en-GB"/>
              <a:t>How can you tell it’s a kitchen?</a:t>
            </a:r>
            <a:endParaRPr/>
          </a:p>
          <a:p>
            <a:pPr indent="0" lvl="0" marL="0" rtl="0" algn="l">
              <a:spcBef>
                <a:spcPts val="0"/>
              </a:spcBef>
              <a:spcAft>
                <a:spcPts val="0"/>
              </a:spcAft>
              <a:buNone/>
            </a:pPr>
            <a:r>
              <a:rPr lang="en-GB"/>
              <a:t>What are the people in the picture doing?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57" name="Google Shape;57;p1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8" name="Google Shape;58;p14"/>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9" name="Shape 59"/>
        <p:cNvGrpSpPr/>
        <p:nvPr/>
      </p:nvGrpSpPr>
      <p:grpSpPr>
        <a:xfrm>
          <a:off x="0" y="0"/>
          <a:ext cx="0" cy="0"/>
          <a:chOff x="0" y="0"/>
          <a:chExt cx="0" cy="0"/>
        </a:xfrm>
      </p:grpSpPr>
      <p:sp>
        <p:nvSpPr>
          <p:cNvPr id="60" name="Google Shape;60;p15"/>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3000"/>
              <a:buFont typeface="Montserrat SemiBold"/>
              <a:buNone/>
              <a:defRPr b="0" sz="3000">
                <a:solidFill>
                  <a:srgbClr val="000000"/>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rgbClr val="000000"/>
              </a:buClr>
              <a:buSzPts val="5200"/>
              <a:buNone/>
              <a:defRPr sz="5200">
                <a:solidFill>
                  <a:srgbClr val="000000"/>
                </a:solidFill>
              </a:defRPr>
            </a:lvl2pPr>
            <a:lvl3pPr lvl="2" rtl="0" algn="ctr">
              <a:lnSpc>
                <a:spcPct val="100000"/>
              </a:lnSpc>
              <a:spcBef>
                <a:spcPts val="0"/>
              </a:spcBef>
              <a:spcAft>
                <a:spcPts val="0"/>
              </a:spcAft>
              <a:buClr>
                <a:srgbClr val="000000"/>
              </a:buClr>
              <a:buSzPts val="5200"/>
              <a:buNone/>
              <a:defRPr sz="5200">
                <a:solidFill>
                  <a:srgbClr val="000000"/>
                </a:solidFill>
              </a:defRPr>
            </a:lvl3pPr>
            <a:lvl4pPr lvl="3" rtl="0" algn="ctr">
              <a:lnSpc>
                <a:spcPct val="100000"/>
              </a:lnSpc>
              <a:spcBef>
                <a:spcPts val="0"/>
              </a:spcBef>
              <a:spcAft>
                <a:spcPts val="0"/>
              </a:spcAft>
              <a:buClr>
                <a:srgbClr val="000000"/>
              </a:buClr>
              <a:buSzPts val="5200"/>
              <a:buNone/>
              <a:defRPr sz="5200">
                <a:solidFill>
                  <a:srgbClr val="000000"/>
                </a:solidFill>
              </a:defRPr>
            </a:lvl4pPr>
            <a:lvl5pPr lvl="4" rtl="0" algn="ctr">
              <a:lnSpc>
                <a:spcPct val="100000"/>
              </a:lnSpc>
              <a:spcBef>
                <a:spcPts val="0"/>
              </a:spcBef>
              <a:spcAft>
                <a:spcPts val="0"/>
              </a:spcAft>
              <a:buClr>
                <a:srgbClr val="000000"/>
              </a:buClr>
              <a:buSzPts val="5200"/>
              <a:buNone/>
              <a:defRPr sz="5200">
                <a:solidFill>
                  <a:srgbClr val="000000"/>
                </a:solidFill>
              </a:defRPr>
            </a:lvl5pPr>
            <a:lvl6pPr lvl="5" rtl="0" algn="ctr">
              <a:lnSpc>
                <a:spcPct val="100000"/>
              </a:lnSpc>
              <a:spcBef>
                <a:spcPts val="0"/>
              </a:spcBef>
              <a:spcAft>
                <a:spcPts val="0"/>
              </a:spcAft>
              <a:buClr>
                <a:srgbClr val="000000"/>
              </a:buClr>
              <a:buSzPts val="5200"/>
              <a:buNone/>
              <a:defRPr sz="5200">
                <a:solidFill>
                  <a:srgbClr val="000000"/>
                </a:solidFill>
              </a:defRPr>
            </a:lvl6pPr>
            <a:lvl7pPr lvl="6" rtl="0" algn="ctr">
              <a:lnSpc>
                <a:spcPct val="100000"/>
              </a:lnSpc>
              <a:spcBef>
                <a:spcPts val="0"/>
              </a:spcBef>
              <a:spcAft>
                <a:spcPts val="0"/>
              </a:spcAft>
              <a:buClr>
                <a:srgbClr val="000000"/>
              </a:buClr>
              <a:buSzPts val="5200"/>
              <a:buNone/>
              <a:defRPr sz="5200">
                <a:solidFill>
                  <a:srgbClr val="000000"/>
                </a:solidFill>
              </a:defRPr>
            </a:lvl7pPr>
            <a:lvl8pPr lvl="7" rtl="0" algn="ctr">
              <a:lnSpc>
                <a:spcPct val="100000"/>
              </a:lnSpc>
              <a:spcBef>
                <a:spcPts val="0"/>
              </a:spcBef>
              <a:spcAft>
                <a:spcPts val="0"/>
              </a:spcAft>
              <a:buClr>
                <a:srgbClr val="000000"/>
              </a:buClr>
              <a:buSzPts val="5200"/>
              <a:buNone/>
              <a:defRPr sz="5200">
                <a:solidFill>
                  <a:srgbClr val="000000"/>
                </a:solidFill>
              </a:defRPr>
            </a:lvl8pPr>
            <a:lvl9pPr lvl="8" rtl="0" algn="ctr">
              <a:lnSpc>
                <a:spcPct val="100000"/>
              </a:lnSpc>
              <a:spcBef>
                <a:spcPts val="0"/>
              </a:spcBef>
              <a:spcAft>
                <a:spcPts val="0"/>
              </a:spcAft>
              <a:buClr>
                <a:srgbClr val="000000"/>
              </a:buClr>
              <a:buSzPts val="5200"/>
              <a:buNone/>
              <a:defRPr sz="5200">
                <a:solidFill>
                  <a:srgbClr val="000000"/>
                </a:solidFill>
              </a:defRPr>
            </a:lvl9pPr>
          </a:lstStyle>
          <a:p/>
        </p:txBody>
      </p:sp>
      <p:sp>
        <p:nvSpPr>
          <p:cNvPr id="61" name="Google Shape;61;p15"/>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000000"/>
              </a:buClr>
              <a:buSzPts val="1800"/>
              <a:buNone/>
              <a:defRPr sz="18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62" name="Google Shape;62;p15"/>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rgbClr val="000000"/>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solidFill>
                  <a:srgbClr val="000000"/>
                </a:solidFill>
              </a:defRPr>
            </a:lvl2pPr>
            <a:lvl3pPr lvl="2" rtl="0" algn="l">
              <a:lnSpc>
                <a:spcPct val="130000"/>
              </a:lnSpc>
              <a:spcBef>
                <a:spcPts val="1000"/>
              </a:spcBef>
              <a:spcAft>
                <a:spcPts val="0"/>
              </a:spcAft>
              <a:buSzPts val="1400"/>
              <a:buNone/>
              <a:defRPr>
                <a:solidFill>
                  <a:srgbClr val="000000"/>
                </a:solidFill>
              </a:defRPr>
            </a:lvl3pPr>
            <a:lvl4pPr lvl="3" rtl="0" algn="l">
              <a:lnSpc>
                <a:spcPct val="130000"/>
              </a:lnSpc>
              <a:spcBef>
                <a:spcPts val="1000"/>
              </a:spcBef>
              <a:spcAft>
                <a:spcPts val="0"/>
              </a:spcAft>
              <a:buSzPts val="1400"/>
              <a:buNone/>
              <a:defRPr>
                <a:solidFill>
                  <a:srgbClr val="000000"/>
                </a:solidFill>
              </a:defRPr>
            </a:lvl4pPr>
            <a:lvl5pPr lvl="4" rtl="0" algn="l">
              <a:lnSpc>
                <a:spcPct val="130000"/>
              </a:lnSpc>
              <a:spcBef>
                <a:spcPts val="1000"/>
              </a:spcBef>
              <a:spcAft>
                <a:spcPts val="0"/>
              </a:spcAft>
              <a:buSzPts val="1200"/>
              <a:buNone/>
              <a:defRPr>
                <a:solidFill>
                  <a:srgbClr val="000000"/>
                </a:solidFill>
              </a:defRPr>
            </a:lvl5pPr>
            <a:lvl6pPr lvl="5" rtl="0" algn="l">
              <a:lnSpc>
                <a:spcPct val="130000"/>
              </a:lnSpc>
              <a:spcBef>
                <a:spcPts val="1000"/>
              </a:spcBef>
              <a:spcAft>
                <a:spcPts val="0"/>
              </a:spcAft>
              <a:buSzPts val="1200"/>
              <a:buNone/>
              <a:defRPr>
                <a:solidFill>
                  <a:srgbClr val="000000"/>
                </a:solidFill>
              </a:defRPr>
            </a:lvl6pPr>
            <a:lvl7pPr lvl="6" rtl="0" algn="l">
              <a:lnSpc>
                <a:spcPct val="130000"/>
              </a:lnSpc>
              <a:spcBef>
                <a:spcPts val="1000"/>
              </a:spcBef>
              <a:spcAft>
                <a:spcPts val="0"/>
              </a:spcAft>
              <a:buSzPts val="1000"/>
              <a:buNone/>
              <a:defRPr>
                <a:solidFill>
                  <a:srgbClr val="000000"/>
                </a:solidFill>
              </a:defRPr>
            </a:lvl7pPr>
            <a:lvl8pPr lvl="7" rtl="0" algn="l">
              <a:lnSpc>
                <a:spcPct val="130000"/>
              </a:lnSpc>
              <a:spcBef>
                <a:spcPts val="1000"/>
              </a:spcBef>
              <a:spcAft>
                <a:spcPts val="0"/>
              </a:spcAft>
              <a:buSzPts val="1000"/>
              <a:buNone/>
              <a:defRPr>
                <a:solidFill>
                  <a:srgbClr val="000000"/>
                </a:solidFill>
              </a:defRPr>
            </a:lvl8pPr>
            <a:lvl9pPr lvl="8" rtl="0" algn="l">
              <a:lnSpc>
                <a:spcPct val="130000"/>
              </a:lnSpc>
              <a:spcBef>
                <a:spcPts val="1000"/>
              </a:spcBef>
              <a:spcAft>
                <a:spcPts val="1000"/>
              </a:spcAft>
              <a:buSzPts val="800"/>
              <a:buNone/>
              <a:defRPr>
                <a:solidFill>
                  <a:srgbClr val="000000"/>
                </a:solidFill>
              </a:defRPr>
            </a:lvl9pPr>
          </a:lstStyle>
          <a:p/>
        </p:txBody>
      </p:sp>
      <p:pic>
        <p:nvPicPr>
          <p:cNvPr id="63" name="Google Shape;63;p15"/>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4" name="Google Shape;64;p15"/>
          <p:cNvSpPr/>
          <p:nvPr/>
        </p:nvSpPr>
        <p:spPr>
          <a:xfrm>
            <a:off x="8699225" y="4459200"/>
            <a:ext cx="444900" cy="68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8" name="Google Shape;68;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458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1" name="Google Shape;71;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2" name="Google Shape;72;p17"/>
          <p:cNvSpPr txBox="1"/>
          <p:nvPr>
            <p:ph idx="2" type="body"/>
          </p:nvPr>
        </p:nvSpPr>
        <p:spPr>
          <a:xfrm>
            <a:off x="4733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3" name="Google Shape;73;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74" name="Google Shape;74;p17"/>
          <p:cNvSpPr txBox="1"/>
          <p:nvPr>
            <p:ph idx="3" type="title"/>
          </p:nvPr>
        </p:nvSpPr>
        <p:spPr>
          <a:xfrm>
            <a:off x="4733975" y="445025"/>
            <a:ext cx="3951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 name="Google Shape;77;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78" name="Shape 78"/>
        <p:cNvGrpSpPr/>
        <p:nvPr/>
      </p:nvGrpSpPr>
      <p:grpSpPr>
        <a:xfrm>
          <a:off x="0" y="0"/>
          <a:ext cx="0" cy="0"/>
          <a:chOff x="0" y="0"/>
          <a:chExt cx="0" cy="0"/>
        </a:xfrm>
      </p:grpSpPr>
      <p:sp>
        <p:nvSpPr>
          <p:cNvPr id="79" name="Google Shape;79;p19"/>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 name="Google Shape;80;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1" name="Google Shape;81;p19"/>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2" name="Google Shape;82;p19"/>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3" name="Google Shape;83;p19"/>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4" name="Google Shape;84;p19"/>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9"/>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9"/>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9"/>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tting tasks">
  <p:cSld name="TITLE_ONLY_1_1">
    <p:spTree>
      <p:nvGrpSpPr>
        <p:cNvPr id="88" name="Shape 88"/>
        <p:cNvGrpSpPr/>
        <p:nvPr/>
      </p:nvGrpSpPr>
      <p:grpSpPr>
        <a:xfrm>
          <a:off x="0" y="0"/>
          <a:ext cx="0" cy="0"/>
          <a:chOff x="0" y="0"/>
          <a:chExt cx="0" cy="0"/>
        </a:xfrm>
      </p:grpSpPr>
      <p:sp>
        <p:nvSpPr>
          <p:cNvPr id="89" name="Google Shape;89;p20"/>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0" name="Google Shape;90;p20"/>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1" name="Google Shape;91;p20"/>
          <p:cNvSpPr txBox="1"/>
          <p:nvPr>
            <p:ph idx="2" type="subTitle"/>
          </p:nvPr>
        </p:nvSpPr>
        <p:spPr>
          <a:xfrm>
            <a:off x="5555725" y="2671200"/>
            <a:ext cx="3129300" cy="3945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2" name="Google Shape;92;p20"/>
          <p:cNvSpPr txBox="1"/>
          <p:nvPr>
            <p:ph idx="3" type="body"/>
          </p:nvPr>
        </p:nvSpPr>
        <p:spPr>
          <a:xfrm>
            <a:off x="458975" y="207007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3" name="Google Shape;93;p20"/>
          <p:cNvSpPr txBox="1"/>
          <p:nvPr>
            <p:ph idx="4" type="subTitle"/>
          </p:nvPr>
        </p:nvSpPr>
        <p:spPr>
          <a:xfrm>
            <a:off x="458975" y="267120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4" name="Google Shape;94;p20"/>
          <p:cNvSpPr txBox="1"/>
          <p:nvPr>
            <p:ph idx="5" type="body"/>
          </p:nvPr>
        </p:nvSpPr>
        <p:spPr>
          <a:xfrm>
            <a:off x="458975" y="3303125"/>
            <a:ext cx="3951000" cy="5265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95" name="Google Shape;95;p20"/>
          <p:cNvSpPr txBox="1"/>
          <p:nvPr>
            <p:ph idx="6" type="subTitle"/>
          </p:nvPr>
        </p:nvSpPr>
        <p:spPr>
          <a:xfrm>
            <a:off x="5555725" y="3177725"/>
            <a:ext cx="3129300" cy="3945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6" name="Google Shape;96;p20"/>
          <p:cNvSpPr txBox="1"/>
          <p:nvPr>
            <p:ph idx="7" type="subTitle"/>
          </p:nvPr>
        </p:nvSpPr>
        <p:spPr>
          <a:xfrm>
            <a:off x="5555725" y="3684250"/>
            <a:ext cx="3129300" cy="3945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97" name="Google Shape;97;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98" name="Shape 98"/>
        <p:cNvGrpSpPr/>
        <p:nvPr/>
      </p:nvGrpSpPr>
      <p:grpSpPr>
        <a:xfrm>
          <a:off x="0" y="0"/>
          <a:ext cx="0" cy="0"/>
          <a:chOff x="0" y="0"/>
          <a:chExt cx="0" cy="0"/>
        </a:xfrm>
      </p:grpSpPr>
      <p:sp>
        <p:nvSpPr>
          <p:cNvPr id="99" name="Google Shape;99;p21"/>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 name="Google Shape;100;p21"/>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1" name="Google Shape;101;p21"/>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2" name="Google Shape;102;p21"/>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3" name="Google Shape;103;p21"/>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4" name="Google Shape;104;p21"/>
          <p:cNvSpPr txBox="1"/>
          <p:nvPr>
            <p:ph idx="5" type="subTitle"/>
          </p:nvPr>
        </p:nvSpPr>
        <p:spPr>
          <a:xfrm>
            <a:off x="458975" y="2952375"/>
            <a:ext cx="3128400" cy="453300"/>
          </a:xfrm>
          <a:prstGeom prst="rect">
            <a:avLst/>
          </a:prstGeom>
          <a:solidFill>
            <a:schemeClr val="accent3"/>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5" name="Google Shape;105;p21"/>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6" name="Google Shape;106;p21"/>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07" name="Google Shape;107;p21"/>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08" name="Google Shape;108;p2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11" name="Google Shape;111;p22"/>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12" name="Google Shape;112;p2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13" name="Shape 113"/>
        <p:cNvGrpSpPr/>
        <p:nvPr/>
      </p:nvGrpSpPr>
      <p:grpSpPr>
        <a:xfrm>
          <a:off x="0" y="0"/>
          <a:ext cx="0" cy="0"/>
          <a:chOff x="0" y="0"/>
          <a:chExt cx="0" cy="0"/>
        </a:xfrm>
      </p:grpSpPr>
      <p:sp>
        <p:nvSpPr>
          <p:cNvPr id="114" name="Google Shape;114;p23"/>
          <p:cNvSpPr txBox="1"/>
          <p:nvPr>
            <p:ph type="title"/>
          </p:nvPr>
        </p:nvSpPr>
        <p:spPr>
          <a:xfrm>
            <a:off x="490250" y="1099725"/>
            <a:ext cx="8194800" cy="3441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600"/>
              <a:buFont typeface="Montserrat SemiBold"/>
              <a:buNone/>
              <a:defRPr b="0" i="1" sz="36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l">
              <a:lnSpc>
                <a:spcPct val="100000"/>
              </a:lnSpc>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115" name="Google Shape;115;p23"/>
          <p:cNvSpPr txBox="1"/>
          <p:nvPr>
            <p:ph idx="1" type="subTitle"/>
          </p:nvPr>
        </p:nvSpPr>
        <p:spPr>
          <a:xfrm>
            <a:off x="474525" y="3969500"/>
            <a:ext cx="3935400" cy="954000"/>
          </a:xfrm>
          <a:prstGeom prst="rect">
            <a:avLst/>
          </a:prstGeom>
          <a:noFill/>
          <a:ln>
            <a:noFill/>
          </a:ln>
        </p:spPr>
        <p:txBody>
          <a:bodyPr anchorCtr="0" anchor="b" bIns="0" lIns="0" spcFirstLastPara="1" rIns="0" wrap="square" tIns="0">
            <a:noAutofit/>
          </a:bodyPr>
          <a:lstStyle>
            <a:lvl1pPr lvl="0" rtl="0" algn="l">
              <a:lnSpc>
                <a:spcPct val="14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16" name="Google Shape;116;p2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24"/>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26" name="Shape 126"/>
        <p:cNvGrpSpPr/>
        <p:nvPr/>
      </p:nvGrpSpPr>
      <p:grpSpPr>
        <a:xfrm>
          <a:off x="0" y="0"/>
          <a:ext cx="0" cy="0"/>
          <a:chOff x="0" y="0"/>
          <a:chExt cx="0" cy="0"/>
        </a:xfrm>
      </p:grpSpPr>
      <p:sp>
        <p:nvSpPr>
          <p:cNvPr id="127" name="Google Shape;127;p27"/>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128" name="Google Shape;128;p27"/>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9" name="Google Shape;129;p27"/>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130" name="Google Shape;130;p27"/>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131" name="Google Shape;131;p27"/>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132" name="Shape 132"/>
        <p:cNvGrpSpPr/>
        <p:nvPr/>
      </p:nvGrpSpPr>
      <p:grpSpPr>
        <a:xfrm>
          <a:off x="0" y="0"/>
          <a:ext cx="0" cy="0"/>
          <a:chOff x="0" y="0"/>
          <a:chExt cx="0" cy="0"/>
        </a:xfrm>
      </p:grpSpPr>
      <p:sp>
        <p:nvSpPr>
          <p:cNvPr id="133" name="Google Shape;133;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4" name="Google Shape;134;p28"/>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5" name="Google Shape;135;p28"/>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6" name="Google Shape;136;p28"/>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7" name="Google Shape;137;p28"/>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38" name="Google Shape;138;p28"/>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39" name="Google Shape;139;p28"/>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0" name="Google Shape;140;p28"/>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41" name="Google Shape;141;p28"/>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2" name="Google Shape;142;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 name="Shape 143"/>
        <p:cNvGrpSpPr/>
        <p:nvPr/>
      </p:nvGrpSpPr>
      <p:grpSpPr>
        <a:xfrm>
          <a:off x="0" y="0"/>
          <a:ext cx="0" cy="0"/>
          <a:chOff x="0" y="0"/>
          <a:chExt cx="0" cy="0"/>
        </a:xfrm>
      </p:grpSpPr>
      <p:sp>
        <p:nvSpPr>
          <p:cNvPr id="144" name="Google Shape;144;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5" name="Google Shape;145;p2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46" name="Google Shape;146;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 name="Shape 147"/>
        <p:cNvGrpSpPr/>
        <p:nvPr/>
      </p:nvGrpSpPr>
      <p:grpSpPr>
        <a:xfrm>
          <a:off x="0" y="0"/>
          <a:ext cx="0" cy="0"/>
          <a:chOff x="0" y="0"/>
          <a:chExt cx="0" cy="0"/>
        </a:xfrm>
      </p:grpSpPr>
      <p:sp>
        <p:nvSpPr>
          <p:cNvPr id="148" name="Google Shape;148;p30"/>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9" name="Google Shape;149;p30"/>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0" name="Google Shape;150;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151" name="Shape 151"/>
        <p:cNvGrpSpPr/>
        <p:nvPr/>
      </p:nvGrpSpPr>
      <p:grpSpPr>
        <a:xfrm>
          <a:off x="0" y="0"/>
          <a:ext cx="0" cy="0"/>
          <a:chOff x="0" y="0"/>
          <a:chExt cx="0" cy="0"/>
        </a:xfrm>
      </p:grpSpPr>
      <p:sp>
        <p:nvSpPr>
          <p:cNvPr id="152" name="Google Shape;152;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 name="Google Shape;153;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154" name="Google Shape;154;p31"/>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155" name="Google Shape;155;p31"/>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6" name="Google Shape;156;p31"/>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7" name="Google Shape;157;p31"/>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58" name="Google Shape;158;p31"/>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159" name="Google Shape;159;p31"/>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160" name="Google Shape;160;p31"/>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3" name="Google Shape;163;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164" name="Shape 164"/>
        <p:cNvGrpSpPr/>
        <p:nvPr/>
      </p:nvGrpSpPr>
      <p:grpSpPr>
        <a:xfrm>
          <a:off x="0" y="0"/>
          <a:ext cx="0" cy="0"/>
          <a:chOff x="0" y="0"/>
          <a:chExt cx="0" cy="0"/>
        </a:xfrm>
      </p:grpSpPr>
      <p:sp>
        <p:nvSpPr>
          <p:cNvPr id="165" name="Google Shape;165;p33"/>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66" name="Google Shape;166;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67" name="Google Shape;167;p33"/>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8" name="Shape 168"/>
        <p:cNvGrpSpPr/>
        <p:nvPr/>
      </p:nvGrpSpPr>
      <p:grpSpPr>
        <a:xfrm>
          <a:off x="0" y="0"/>
          <a:ext cx="0" cy="0"/>
          <a:chOff x="0" y="0"/>
          <a:chExt cx="0" cy="0"/>
        </a:xfrm>
      </p:grpSpPr>
      <p:sp>
        <p:nvSpPr>
          <p:cNvPr id="169" name="Google Shape;169;p34"/>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image" Target="../media/image2.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66006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000000"/>
              </a:buClr>
              <a:buSzPts val="2200"/>
              <a:buFont typeface="Montserrat"/>
              <a:buNone/>
              <a:defRPr b="1" i="0" sz="22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000000"/>
              </a:buClr>
              <a:buSzPts val="2800"/>
              <a:buFont typeface="Montserrat Medium"/>
              <a:buNone/>
              <a:defRPr b="0" i="0" sz="2800" u="none" cap="none" strike="noStrike">
                <a:solidFill>
                  <a:srgbClr val="000000"/>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1" name="Shape 121"/>
        <p:cNvGrpSpPr/>
        <p:nvPr/>
      </p:nvGrpSpPr>
      <p:grpSpPr>
        <a:xfrm>
          <a:off x="0" y="0"/>
          <a:ext cx="0" cy="0"/>
          <a:chOff x="0" y="0"/>
          <a:chExt cx="0" cy="0"/>
        </a:xfrm>
      </p:grpSpPr>
      <p:sp>
        <p:nvSpPr>
          <p:cNvPr id="122" name="Google Shape;122;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123" name="Google Shape;123;p2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124" name="Google Shape;124;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125" name="Google Shape;125;p26"/>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5.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5"/>
          <p:cNvSpPr txBox="1"/>
          <p:nvPr/>
        </p:nvSpPr>
        <p:spPr>
          <a:xfrm>
            <a:off x="475375" y="280550"/>
            <a:ext cx="3000300" cy="5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4B3241"/>
                </a:solidFill>
                <a:latin typeface="Montserrat"/>
                <a:ea typeface="Montserrat"/>
                <a:cs typeface="Montserrat"/>
                <a:sym typeface="Montserrat"/>
              </a:rPr>
              <a:t>Oak Specialist </a:t>
            </a:r>
            <a:endParaRPr>
              <a:latin typeface="Montserrat"/>
              <a:ea typeface="Montserrat"/>
              <a:cs typeface="Montserrat"/>
              <a:sym typeface="Montserrat"/>
            </a:endParaRPr>
          </a:p>
        </p:txBody>
      </p:sp>
      <p:sp>
        <p:nvSpPr>
          <p:cNvPr id="175" name="Google Shape;175;p35"/>
          <p:cNvSpPr txBox="1"/>
          <p:nvPr/>
        </p:nvSpPr>
        <p:spPr>
          <a:xfrm>
            <a:off x="615650" y="942975"/>
            <a:ext cx="8229600" cy="167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4B3241"/>
                </a:solidFill>
                <a:latin typeface="Montserrat SemiBold"/>
                <a:ea typeface="Montserrat SemiBold"/>
                <a:cs typeface="Montserrat SemiBold"/>
                <a:sym typeface="Montserrat SemiBold"/>
              </a:rPr>
              <a:t>Independent Living</a:t>
            </a:r>
            <a:br>
              <a:rPr lang="en-GB" sz="3000">
                <a:solidFill>
                  <a:srgbClr val="4B3241"/>
                </a:solidFill>
                <a:latin typeface="Montserrat SemiBold"/>
                <a:ea typeface="Montserrat SemiBold"/>
                <a:cs typeface="Montserrat SemiBold"/>
                <a:sym typeface="Montserrat SemiBold"/>
              </a:rPr>
            </a:br>
            <a:r>
              <a:rPr lang="en-GB" sz="3000">
                <a:solidFill>
                  <a:srgbClr val="4B3241"/>
                </a:solidFill>
                <a:latin typeface="Montserrat SemiBold"/>
                <a:ea typeface="Montserrat SemiBold"/>
                <a:cs typeface="Montserrat SemiBold"/>
                <a:sym typeface="Montserrat SemiBold"/>
              </a:rPr>
              <a:t>Unit 1- Home Management </a:t>
            </a:r>
            <a:endParaRPr>
              <a:latin typeface="Montserrat"/>
              <a:ea typeface="Montserrat"/>
              <a:cs typeface="Montserrat"/>
              <a:sym typeface="Montserrat"/>
            </a:endParaRPr>
          </a:p>
        </p:txBody>
      </p:sp>
      <p:sp>
        <p:nvSpPr>
          <p:cNvPr id="176" name="Google Shape;176;p35"/>
          <p:cNvSpPr txBox="1"/>
          <p:nvPr/>
        </p:nvSpPr>
        <p:spPr>
          <a:xfrm>
            <a:off x="545500" y="4371775"/>
            <a:ext cx="2486100" cy="4209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None/>
            </a:pPr>
            <a:r>
              <a:rPr lang="en-GB">
                <a:solidFill>
                  <a:srgbClr val="4B3241"/>
                </a:solidFill>
                <a:latin typeface="Montserrat SemiBold"/>
                <a:ea typeface="Montserrat SemiBold"/>
                <a:cs typeface="Montserrat SemiBold"/>
                <a:sym typeface="Montserrat SemiBold"/>
              </a:rPr>
              <a:t>Applying Learning</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4"/>
          <p:cNvSpPr txBox="1"/>
          <p:nvPr/>
        </p:nvSpPr>
        <p:spPr>
          <a:xfrm>
            <a:off x="973300" y="67855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C.</a:t>
            </a:r>
            <a:endParaRPr sz="2400">
              <a:latin typeface="Montserrat"/>
              <a:ea typeface="Montserrat"/>
              <a:cs typeface="Montserrat"/>
              <a:sym typeface="Montserrat"/>
            </a:endParaRPr>
          </a:p>
        </p:txBody>
      </p:sp>
      <p:sp>
        <p:nvSpPr>
          <p:cNvPr id="256" name="Google Shape;256;p44"/>
          <p:cNvSpPr txBox="1"/>
          <p:nvPr/>
        </p:nvSpPr>
        <p:spPr>
          <a:xfrm>
            <a:off x="3048925" y="4419600"/>
            <a:ext cx="2454000" cy="34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257" name="Google Shape;257;p44"/>
          <p:cNvPicPr preferRelativeResize="0"/>
          <p:nvPr/>
        </p:nvPicPr>
        <p:blipFill>
          <a:blip r:embed="rId3">
            <a:alphaModFix/>
          </a:blip>
          <a:stretch>
            <a:fillRect/>
          </a:stretch>
        </p:blipFill>
        <p:spPr>
          <a:xfrm>
            <a:off x="1929413" y="444500"/>
            <a:ext cx="4961325" cy="3716200"/>
          </a:xfrm>
          <a:prstGeom prst="rect">
            <a:avLst/>
          </a:prstGeom>
          <a:noFill/>
          <a:ln>
            <a:noFill/>
          </a:ln>
        </p:spPr>
      </p:pic>
      <p:sp>
        <p:nvSpPr>
          <p:cNvPr id="258" name="Google Shape;258;p44"/>
          <p:cNvSpPr txBox="1"/>
          <p:nvPr/>
        </p:nvSpPr>
        <p:spPr>
          <a:xfrm>
            <a:off x="442025" y="1627425"/>
            <a:ext cx="1215600" cy="12759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100">
                <a:latin typeface="Montserrat"/>
                <a:ea typeface="Montserrat"/>
                <a:cs typeface="Montserrat"/>
                <a:sym typeface="Montserrat"/>
              </a:rPr>
              <a:t>Credit: </a:t>
            </a:r>
            <a:r>
              <a:rPr lang="en-GB" sz="1100">
                <a:latin typeface="Montserrat"/>
                <a:ea typeface="Montserrat"/>
                <a:cs typeface="Montserrat"/>
                <a:sym typeface="Montserrat"/>
              </a:rPr>
              <a:t>Woman cleaning television, cottonbro, Pexels</a:t>
            </a:r>
            <a:endParaRPr>
              <a:latin typeface="Montserrat"/>
              <a:ea typeface="Montserrat"/>
              <a:cs typeface="Montserrat"/>
              <a:sym typeface="Montserrat"/>
            </a:endParaRPr>
          </a:p>
        </p:txBody>
      </p:sp>
      <p:sp>
        <p:nvSpPr>
          <p:cNvPr id="259" name="Google Shape;259;p44"/>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5"/>
          <p:cNvSpPr txBox="1"/>
          <p:nvPr/>
        </p:nvSpPr>
        <p:spPr>
          <a:xfrm>
            <a:off x="973300" y="67855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D.</a:t>
            </a:r>
            <a:endParaRPr sz="2400">
              <a:latin typeface="Montserrat"/>
              <a:ea typeface="Montserrat"/>
              <a:cs typeface="Montserrat"/>
              <a:sym typeface="Montserrat"/>
            </a:endParaRPr>
          </a:p>
        </p:txBody>
      </p:sp>
      <p:pic>
        <p:nvPicPr>
          <p:cNvPr id="265" name="Google Shape;265;p45"/>
          <p:cNvPicPr preferRelativeResize="0"/>
          <p:nvPr/>
        </p:nvPicPr>
        <p:blipFill>
          <a:blip r:embed="rId3">
            <a:alphaModFix/>
          </a:blip>
          <a:stretch>
            <a:fillRect/>
          </a:stretch>
        </p:blipFill>
        <p:spPr>
          <a:xfrm>
            <a:off x="1677588" y="320875"/>
            <a:ext cx="5464975" cy="4098726"/>
          </a:xfrm>
          <a:prstGeom prst="rect">
            <a:avLst/>
          </a:prstGeom>
          <a:noFill/>
          <a:ln>
            <a:noFill/>
          </a:ln>
        </p:spPr>
      </p:pic>
      <p:sp>
        <p:nvSpPr>
          <p:cNvPr id="266" name="Google Shape;266;p45"/>
          <p:cNvSpPr txBox="1"/>
          <p:nvPr/>
        </p:nvSpPr>
        <p:spPr>
          <a:xfrm>
            <a:off x="2788625" y="4573375"/>
            <a:ext cx="30000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100"/>
          </a:p>
        </p:txBody>
      </p:sp>
      <p:sp>
        <p:nvSpPr>
          <p:cNvPr id="267" name="Google Shape;267;p4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68" name="Google Shape;268;p45"/>
          <p:cNvSpPr txBox="1"/>
          <p:nvPr/>
        </p:nvSpPr>
        <p:spPr>
          <a:xfrm>
            <a:off x="301375" y="1948900"/>
            <a:ext cx="1245600" cy="12045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100">
                <a:latin typeface="Montserrat"/>
                <a:ea typeface="Montserrat"/>
                <a:cs typeface="Montserrat"/>
                <a:sym typeface="Montserrat"/>
              </a:rPr>
              <a:t>Credit: </a:t>
            </a:r>
            <a:r>
              <a:rPr lang="en-GB" sz="1100">
                <a:latin typeface="Montserrat"/>
                <a:ea typeface="Montserrat"/>
                <a:cs typeface="Montserrat"/>
                <a:sym typeface="Montserrat"/>
              </a:rPr>
              <a:t>Cleaning up the mess, Toms Baugis, Flickr Attribution 2.0 Generic -(CC BY 2.0)</a:t>
            </a:r>
            <a:endParaRPr>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6"/>
          <p:cNvSpPr txBox="1"/>
          <p:nvPr/>
        </p:nvSpPr>
        <p:spPr>
          <a:xfrm>
            <a:off x="2502875" y="59930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1.</a:t>
            </a:r>
            <a:endParaRPr sz="2400">
              <a:latin typeface="Montserrat"/>
              <a:ea typeface="Montserrat"/>
              <a:cs typeface="Montserrat"/>
              <a:sym typeface="Montserrat"/>
            </a:endParaRPr>
          </a:p>
        </p:txBody>
      </p:sp>
      <p:pic>
        <p:nvPicPr>
          <p:cNvPr id="274" name="Google Shape;274;p46"/>
          <p:cNvPicPr preferRelativeResize="0"/>
          <p:nvPr/>
        </p:nvPicPr>
        <p:blipFill rotWithShape="1">
          <a:blip r:embed="rId3">
            <a:alphaModFix/>
          </a:blip>
          <a:srcRect b="0" l="49137" r="32843" t="0"/>
          <a:stretch/>
        </p:blipFill>
        <p:spPr>
          <a:xfrm>
            <a:off x="4050075" y="997311"/>
            <a:ext cx="720000" cy="2981739"/>
          </a:xfrm>
          <a:prstGeom prst="rect">
            <a:avLst/>
          </a:prstGeom>
          <a:noFill/>
          <a:ln>
            <a:noFill/>
          </a:ln>
        </p:spPr>
      </p:pic>
      <p:sp>
        <p:nvSpPr>
          <p:cNvPr id="275" name="Google Shape;275;p46"/>
          <p:cNvSpPr txBox="1"/>
          <p:nvPr/>
        </p:nvSpPr>
        <p:spPr>
          <a:xfrm>
            <a:off x="3072000" y="4419600"/>
            <a:ext cx="30000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p>
        </p:txBody>
      </p:sp>
      <p:sp>
        <p:nvSpPr>
          <p:cNvPr id="276" name="Google Shape;276;p4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77" name="Google Shape;277;p46"/>
          <p:cNvSpPr txBox="1"/>
          <p:nvPr/>
        </p:nvSpPr>
        <p:spPr>
          <a:xfrm>
            <a:off x="483925" y="1486800"/>
            <a:ext cx="1737900" cy="894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100">
                <a:latin typeface="Montserrat"/>
                <a:ea typeface="Montserrat"/>
                <a:cs typeface="Montserrat"/>
                <a:sym typeface="Montserrat"/>
              </a:rPr>
              <a:t>Credit: </a:t>
            </a:r>
            <a:r>
              <a:rPr lang="en-GB" sz="1100">
                <a:latin typeface="Montserrat"/>
                <a:ea typeface="Montserrat"/>
                <a:cs typeface="Montserrat"/>
                <a:sym typeface="Montserrat"/>
              </a:rPr>
              <a:t>Lemon Pledge, Mike Motzart, Flickr Attribution 2.0 Generic (CC BY 2.0)</a:t>
            </a:r>
            <a:endParaRPr>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83" name="Google Shape;283;p47"/>
          <p:cNvSpPr txBox="1"/>
          <p:nvPr/>
        </p:nvSpPr>
        <p:spPr>
          <a:xfrm>
            <a:off x="2502875" y="478175"/>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2.</a:t>
            </a:r>
            <a:endParaRPr sz="2400">
              <a:latin typeface="Montserrat"/>
              <a:ea typeface="Montserrat"/>
              <a:cs typeface="Montserrat"/>
              <a:sym typeface="Montserrat"/>
            </a:endParaRPr>
          </a:p>
        </p:txBody>
      </p:sp>
      <p:pic>
        <p:nvPicPr>
          <p:cNvPr id="284" name="Google Shape;284;p47"/>
          <p:cNvPicPr preferRelativeResize="0"/>
          <p:nvPr/>
        </p:nvPicPr>
        <p:blipFill>
          <a:blip r:embed="rId3">
            <a:alphaModFix/>
          </a:blip>
          <a:stretch>
            <a:fillRect/>
          </a:stretch>
        </p:blipFill>
        <p:spPr>
          <a:xfrm>
            <a:off x="3328513" y="478175"/>
            <a:ext cx="1498275" cy="3927598"/>
          </a:xfrm>
          <a:prstGeom prst="rect">
            <a:avLst/>
          </a:prstGeom>
          <a:noFill/>
          <a:ln>
            <a:noFill/>
          </a:ln>
        </p:spPr>
      </p:pic>
      <p:sp>
        <p:nvSpPr>
          <p:cNvPr id="285" name="Google Shape;285;p47"/>
          <p:cNvSpPr txBox="1"/>
          <p:nvPr/>
        </p:nvSpPr>
        <p:spPr>
          <a:xfrm>
            <a:off x="3272000" y="4697325"/>
            <a:ext cx="1611300" cy="2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latin typeface="Montserrat"/>
                <a:ea typeface="Montserrat"/>
                <a:cs typeface="Montserrat"/>
                <a:sym typeface="Montserrat"/>
              </a:rPr>
              <a:t>Teachers own</a:t>
            </a:r>
            <a:endParaRPr sz="9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8"/>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b="0" sz="2400">
              <a:solidFill>
                <a:srgbClr val="000000"/>
              </a:solidFill>
            </a:endParaRPr>
          </a:p>
          <a:p>
            <a:pPr indent="0" lvl="0" marL="0" rtl="0" algn="l">
              <a:spcBef>
                <a:spcPts val="0"/>
              </a:spcBef>
              <a:spcAft>
                <a:spcPts val="0"/>
              </a:spcAft>
              <a:buNone/>
            </a:pPr>
            <a:r>
              <a:t/>
            </a:r>
            <a:endParaRPr/>
          </a:p>
        </p:txBody>
      </p:sp>
      <p:sp>
        <p:nvSpPr>
          <p:cNvPr id="291" name="Google Shape;291;p48"/>
          <p:cNvSpPr txBox="1"/>
          <p:nvPr/>
        </p:nvSpPr>
        <p:spPr>
          <a:xfrm>
            <a:off x="2502875" y="59930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3.</a:t>
            </a:r>
            <a:endParaRPr sz="2400">
              <a:latin typeface="Montserrat"/>
              <a:ea typeface="Montserrat"/>
              <a:cs typeface="Montserrat"/>
              <a:sym typeface="Montserrat"/>
            </a:endParaRPr>
          </a:p>
        </p:txBody>
      </p:sp>
      <p:pic>
        <p:nvPicPr>
          <p:cNvPr id="292" name="Google Shape;292;p48"/>
          <p:cNvPicPr preferRelativeResize="0"/>
          <p:nvPr/>
        </p:nvPicPr>
        <p:blipFill>
          <a:blip r:embed="rId3">
            <a:alphaModFix/>
          </a:blip>
          <a:stretch>
            <a:fillRect/>
          </a:stretch>
        </p:blipFill>
        <p:spPr>
          <a:xfrm>
            <a:off x="3477013" y="599300"/>
            <a:ext cx="1866128" cy="3579175"/>
          </a:xfrm>
          <a:prstGeom prst="rect">
            <a:avLst/>
          </a:prstGeom>
          <a:noFill/>
          <a:ln>
            <a:noFill/>
          </a:ln>
        </p:spPr>
      </p:pic>
      <p:sp>
        <p:nvSpPr>
          <p:cNvPr id="293" name="Google Shape;293;p48"/>
          <p:cNvSpPr txBox="1"/>
          <p:nvPr/>
        </p:nvSpPr>
        <p:spPr>
          <a:xfrm>
            <a:off x="3519900" y="4511400"/>
            <a:ext cx="18234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latin typeface="Montserrat"/>
                <a:ea typeface="Montserrat"/>
                <a:cs typeface="Montserrat"/>
                <a:sym typeface="Montserrat"/>
              </a:rPr>
              <a:t>Teachers own</a:t>
            </a:r>
            <a:endParaRPr sz="900">
              <a:latin typeface="Montserrat"/>
              <a:ea typeface="Montserrat"/>
              <a:cs typeface="Montserrat"/>
              <a:sym typeface="Montserrat"/>
            </a:endParaRPr>
          </a:p>
        </p:txBody>
      </p:sp>
      <p:sp>
        <p:nvSpPr>
          <p:cNvPr id="294" name="Google Shape;294;p4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9"/>
          <p:cNvSpPr txBox="1"/>
          <p:nvPr/>
        </p:nvSpPr>
        <p:spPr>
          <a:xfrm>
            <a:off x="2502875" y="59930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4.</a:t>
            </a:r>
            <a:endParaRPr sz="2400">
              <a:latin typeface="Montserrat"/>
              <a:ea typeface="Montserrat"/>
              <a:cs typeface="Montserrat"/>
              <a:sym typeface="Montserrat"/>
            </a:endParaRPr>
          </a:p>
        </p:txBody>
      </p:sp>
      <p:pic>
        <p:nvPicPr>
          <p:cNvPr id="300" name="Google Shape;300;p49"/>
          <p:cNvPicPr preferRelativeResize="0"/>
          <p:nvPr/>
        </p:nvPicPr>
        <p:blipFill>
          <a:blip r:embed="rId3">
            <a:alphaModFix/>
          </a:blip>
          <a:stretch>
            <a:fillRect/>
          </a:stretch>
        </p:blipFill>
        <p:spPr>
          <a:xfrm>
            <a:off x="3788671" y="335226"/>
            <a:ext cx="1457856" cy="3552823"/>
          </a:xfrm>
          <a:prstGeom prst="rect">
            <a:avLst/>
          </a:prstGeom>
          <a:noFill/>
          <a:ln>
            <a:noFill/>
          </a:ln>
        </p:spPr>
      </p:pic>
      <p:sp>
        <p:nvSpPr>
          <p:cNvPr id="301" name="Google Shape;301;p49"/>
          <p:cNvSpPr txBox="1"/>
          <p:nvPr/>
        </p:nvSpPr>
        <p:spPr>
          <a:xfrm>
            <a:off x="3656225" y="4226350"/>
            <a:ext cx="15903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latin typeface="Montserrat"/>
                <a:ea typeface="Montserrat"/>
                <a:cs typeface="Montserrat"/>
                <a:sym typeface="Montserrat"/>
              </a:rPr>
              <a:t>Teachers own</a:t>
            </a:r>
            <a:endParaRPr sz="900">
              <a:latin typeface="Montserrat"/>
              <a:ea typeface="Montserrat"/>
              <a:cs typeface="Montserrat"/>
              <a:sym typeface="Montserrat"/>
            </a:endParaRPr>
          </a:p>
        </p:txBody>
      </p:sp>
      <p:sp>
        <p:nvSpPr>
          <p:cNvPr id="302" name="Google Shape;302;p49"/>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Match the cleaning product with the cleaning job shown in the picture.</a:t>
            </a:r>
            <a:endParaRPr>
              <a:solidFill>
                <a:schemeClr val="dk2"/>
              </a:solidFill>
            </a:endParaRPr>
          </a:p>
        </p:txBody>
      </p:sp>
      <p:pic>
        <p:nvPicPr>
          <p:cNvPr id="308" name="Google Shape;308;p50"/>
          <p:cNvPicPr preferRelativeResize="0"/>
          <p:nvPr/>
        </p:nvPicPr>
        <p:blipFill>
          <a:blip r:embed="rId3">
            <a:alphaModFix/>
          </a:blip>
          <a:stretch>
            <a:fillRect/>
          </a:stretch>
        </p:blipFill>
        <p:spPr>
          <a:xfrm>
            <a:off x="1056525" y="1711138"/>
            <a:ext cx="1222075" cy="814500"/>
          </a:xfrm>
          <a:prstGeom prst="rect">
            <a:avLst/>
          </a:prstGeom>
          <a:noFill/>
          <a:ln>
            <a:noFill/>
          </a:ln>
        </p:spPr>
      </p:pic>
      <p:pic>
        <p:nvPicPr>
          <p:cNvPr id="309" name="Google Shape;309;p50"/>
          <p:cNvPicPr preferRelativeResize="0"/>
          <p:nvPr/>
        </p:nvPicPr>
        <p:blipFill>
          <a:blip r:embed="rId4">
            <a:alphaModFix/>
          </a:blip>
          <a:stretch>
            <a:fillRect/>
          </a:stretch>
        </p:blipFill>
        <p:spPr>
          <a:xfrm>
            <a:off x="2895225" y="1710249"/>
            <a:ext cx="1222075" cy="816277"/>
          </a:xfrm>
          <a:prstGeom prst="rect">
            <a:avLst/>
          </a:prstGeom>
          <a:noFill/>
          <a:ln>
            <a:noFill/>
          </a:ln>
        </p:spPr>
      </p:pic>
      <p:pic>
        <p:nvPicPr>
          <p:cNvPr id="310" name="Google Shape;310;p50"/>
          <p:cNvPicPr preferRelativeResize="0"/>
          <p:nvPr/>
        </p:nvPicPr>
        <p:blipFill>
          <a:blip r:embed="rId5">
            <a:alphaModFix/>
          </a:blip>
          <a:stretch>
            <a:fillRect/>
          </a:stretch>
        </p:blipFill>
        <p:spPr>
          <a:xfrm>
            <a:off x="6853899" y="1660113"/>
            <a:ext cx="1222075" cy="916562"/>
          </a:xfrm>
          <a:prstGeom prst="rect">
            <a:avLst/>
          </a:prstGeom>
          <a:noFill/>
          <a:ln>
            <a:noFill/>
          </a:ln>
        </p:spPr>
      </p:pic>
      <p:sp>
        <p:nvSpPr>
          <p:cNvPr id="311" name="Google Shape;311;p50"/>
          <p:cNvSpPr txBox="1"/>
          <p:nvPr/>
        </p:nvSpPr>
        <p:spPr>
          <a:xfrm>
            <a:off x="595925" y="2267100"/>
            <a:ext cx="4461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A.</a:t>
            </a:r>
            <a:endParaRPr b="1">
              <a:latin typeface="Montserrat"/>
              <a:ea typeface="Montserrat"/>
              <a:cs typeface="Montserrat"/>
              <a:sym typeface="Montserrat"/>
            </a:endParaRPr>
          </a:p>
        </p:txBody>
      </p:sp>
      <p:sp>
        <p:nvSpPr>
          <p:cNvPr id="312" name="Google Shape;312;p50"/>
          <p:cNvSpPr txBox="1"/>
          <p:nvPr/>
        </p:nvSpPr>
        <p:spPr>
          <a:xfrm>
            <a:off x="2543325" y="2267100"/>
            <a:ext cx="5055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B.</a:t>
            </a:r>
            <a:endParaRPr b="1">
              <a:latin typeface="Montserrat"/>
              <a:ea typeface="Montserrat"/>
              <a:cs typeface="Montserrat"/>
              <a:sym typeface="Montserrat"/>
            </a:endParaRPr>
          </a:p>
        </p:txBody>
      </p:sp>
      <p:sp>
        <p:nvSpPr>
          <p:cNvPr id="313" name="Google Shape;313;p50"/>
          <p:cNvSpPr txBox="1"/>
          <p:nvPr/>
        </p:nvSpPr>
        <p:spPr>
          <a:xfrm>
            <a:off x="4343188" y="2267100"/>
            <a:ext cx="446100" cy="3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t>
            </a:r>
            <a:endParaRPr b="1">
              <a:latin typeface="Montserrat"/>
              <a:ea typeface="Montserrat"/>
              <a:cs typeface="Montserrat"/>
              <a:sym typeface="Montserrat"/>
            </a:endParaRPr>
          </a:p>
        </p:txBody>
      </p:sp>
      <p:sp>
        <p:nvSpPr>
          <p:cNvPr id="314" name="Google Shape;314;p50"/>
          <p:cNvSpPr txBox="1"/>
          <p:nvPr/>
        </p:nvSpPr>
        <p:spPr>
          <a:xfrm>
            <a:off x="6469650" y="2267100"/>
            <a:ext cx="5577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D.</a:t>
            </a:r>
            <a:endParaRPr b="1">
              <a:latin typeface="Montserrat"/>
              <a:ea typeface="Montserrat"/>
              <a:cs typeface="Montserrat"/>
              <a:sym typeface="Montserrat"/>
            </a:endParaRPr>
          </a:p>
        </p:txBody>
      </p:sp>
      <p:pic>
        <p:nvPicPr>
          <p:cNvPr id="315" name="Google Shape;315;p50"/>
          <p:cNvPicPr preferRelativeResize="0"/>
          <p:nvPr/>
        </p:nvPicPr>
        <p:blipFill>
          <a:blip r:embed="rId6">
            <a:alphaModFix/>
          </a:blip>
          <a:stretch>
            <a:fillRect/>
          </a:stretch>
        </p:blipFill>
        <p:spPr>
          <a:xfrm>
            <a:off x="7296148" y="3043650"/>
            <a:ext cx="719999" cy="1754661"/>
          </a:xfrm>
          <a:prstGeom prst="rect">
            <a:avLst/>
          </a:prstGeom>
          <a:noFill/>
          <a:ln>
            <a:noFill/>
          </a:ln>
        </p:spPr>
      </p:pic>
      <p:pic>
        <p:nvPicPr>
          <p:cNvPr id="316" name="Google Shape;316;p50"/>
          <p:cNvPicPr preferRelativeResize="0"/>
          <p:nvPr/>
        </p:nvPicPr>
        <p:blipFill rotWithShape="1">
          <a:blip r:embed="rId7">
            <a:alphaModFix/>
          </a:blip>
          <a:srcRect b="0" l="49137" r="32843" t="0"/>
          <a:stretch/>
        </p:blipFill>
        <p:spPr>
          <a:xfrm>
            <a:off x="1444512" y="3125879"/>
            <a:ext cx="446100" cy="1847443"/>
          </a:xfrm>
          <a:prstGeom prst="rect">
            <a:avLst/>
          </a:prstGeom>
          <a:noFill/>
          <a:ln>
            <a:noFill/>
          </a:ln>
        </p:spPr>
      </p:pic>
      <p:pic>
        <p:nvPicPr>
          <p:cNvPr id="317" name="Google Shape;317;p50"/>
          <p:cNvPicPr preferRelativeResize="0"/>
          <p:nvPr/>
        </p:nvPicPr>
        <p:blipFill>
          <a:blip r:embed="rId8">
            <a:alphaModFix/>
          </a:blip>
          <a:stretch>
            <a:fillRect/>
          </a:stretch>
        </p:blipFill>
        <p:spPr>
          <a:xfrm>
            <a:off x="3089824" y="2977250"/>
            <a:ext cx="720001" cy="1887455"/>
          </a:xfrm>
          <a:prstGeom prst="rect">
            <a:avLst/>
          </a:prstGeom>
          <a:noFill/>
          <a:ln>
            <a:noFill/>
          </a:ln>
        </p:spPr>
      </p:pic>
      <p:pic>
        <p:nvPicPr>
          <p:cNvPr id="318" name="Google Shape;318;p50"/>
          <p:cNvPicPr preferRelativeResize="0"/>
          <p:nvPr/>
        </p:nvPicPr>
        <p:blipFill>
          <a:blip r:embed="rId9">
            <a:alphaModFix/>
          </a:blip>
          <a:stretch>
            <a:fillRect/>
          </a:stretch>
        </p:blipFill>
        <p:spPr>
          <a:xfrm>
            <a:off x="5009027" y="2977250"/>
            <a:ext cx="984086" cy="1887447"/>
          </a:xfrm>
          <a:prstGeom prst="rect">
            <a:avLst/>
          </a:prstGeom>
          <a:noFill/>
          <a:ln>
            <a:noFill/>
          </a:ln>
        </p:spPr>
      </p:pic>
      <p:sp>
        <p:nvSpPr>
          <p:cNvPr id="319" name="Google Shape;319;p50"/>
          <p:cNvSpPr txBox="1"/>
          <p:nvPr/>
        </p:nvSpPr>
        <p:spPr>
          <a:xfrm>
            <a:off x="954325" y="4536200"/>
            <a:ext cx="371700" cy="4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1.</a:t>
            </a:r>
            <a:endParaRPr b="1">
              <a:latin typeface="Montserrat"/>
              <a:ea typeface="Montserrat"/>
              <a:cs typeface="Montserrat"/>
              <a:sym typeface="Montserrat"/>
            </a:endParaRPr>
          </a:p>
        </p:txBody>
      </p:sp>
      <p:sp>
        <p:nvSpPr>
          <p:cNvPr id="320" name="Google Shape;320;p50"/>
          <p:cNvSpPr txBox="1"/>
          <p:nvPr/>
        </p:nvSpPr>
        <p:spPr>
          <a:xfrm>
            <a:off x="2602725" y="4536200"/>
            <a:ext cx="446100" cy="4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2.</a:t>
            </a:r>
            <a:endParaRPr b="1">
              <a:latin typeface="Montserrat"/>
              <a:ea typeface="Montserrat"/>
              <a:cs typeface="Montserrat"/>
              <a:sym typeface="Montserrat"/>
            </a:endParaRPr>
          </a:p>
        </p:txBody>
      </p:sp>
      <p:sp>
        <p:nvSpPr>
          <p:cNvPr id="321" name="Google Shape;321;p50"/>
          <p:cNvSpPr txBox="1"/>
          <p:nvPr/>
        </p:nvSpPr>
        <p:spPr>
          <a:xfrm>
            <a:off x="4472575" y="4494325"/>
            <a:ext cx="5964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3.</a:t>
            </a:r>
            <a:endParaRPr b="1">
              <a:latin typeface="Montserrat"/>
              <a:ea typeface="Montserrat"/>
              <a:cs typeface="Montserrat"/>
              <a:sym typeface="Montserrat"/>
            </a:endParaRPr>
          </a:p>
        </p:txBody>
      </p:sp>
      <p:sp>
        <p:nvSpPr>
          <p:cNvPr id="322" name="Google Shape;322;p50"/>
          <p:cNvSpPr txBox="1"/>
          <p:nvPr/>
        </p:nvSpPr>
        <p:spPr>
          <a:xfrm>
            <a:off x="6853875" y="4456400"/>
            <a:ext cx="7398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4.</a:t>
            </a:r>
            <a:endParaRPr b="1">
              <a:latin typeface="Montserrat"/>
              <a:ea typeface="Montserrat"/>
              <a:cs typeface="Montserrat"/>
              <a:sym typeface="Montserrat"/>
            </a:endParaRPr>
          </a:p>
        </p:txBody>
      </p:sp>
      <p:pic>
        <p:nvPicPr>
          <p:cNvPr id="323" name="Google Shape;323;p50"/>
          <p:cNvPicPr preferRelativeResize="0"/>
          <p:nvPr/>
        </p:nvPicPr>
        <p:blipFill>
          <a:blip r:embed="rId10">
            <a:alphaModFix/>
          </a:blip>
          <a:stretch>
            <a:fillRect/>
          </a:stretch>
        </p:blipFill>
        <p:spPr>
          <a:xfrm>
            <a:off x="4903327" y="1710250"/>
            <a:ext cx="1089798" cy="816275"/>
          </a:xfrm>
          <a:prstGeom prst="rect">
            <a:avLst/>
          </a:prstGeom>
          <a:noFill/>
          <a:ln>
            <a:noFill/>
          </a:ln>
        </p:spPr>
      </p:pic>
      <p:sp>
        <p:nvSpPr>
          <p:cNvPr id="324" name="Google Shape;324;p50"/>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1"/>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a:solidFill>
                  <a:schemeClr val="dk2"/>
                </a:solidFill>
              </a:rPr>
              <a:t>Take a look at the 4 chemical warning symbols found on many cleaning products in your home.</a:t>
            </a:r>
            <a:endParaRPr b="0">
              <a:solidFill>
                <a:schemeClr val="dk2"/>
              </a:solidFill>
            </a:endParaRPr>
          </a:p>
        </p:txBody>
      </p:sp>
      <p:pic>
        <p:nvPicPr>
          <p:cNvPr id="330" name="Google Shape;330;p51"/>
          <p:cNvPicPr preferRelativeResize="0"/>
          <p:nvPr/>
        </p:nvPicPr>
        <p:blipFill>
          <a:blip r:embed="rId3">
            <a:alphaModFix/>
          </a:blip>
          <a:stretch>
            <a:fillRect/>
          </a:stretch>
        </p:blipFill>
        <p:spPr>
          <a:xfrm>
            <a:off x="1039675" y="1896313"/>
            <a:ext cx="1252774" cy="1252774"/>
          </a:xfrm>
          <a:prstGeom prst="rect">
            <a:avLst/>
          </a:prstGeom>
          <a:noFill/>
          <a:ln>
            <a:noFill/>
          </a:ln>
        </p:spPr>
      </p:pic>
      <p:sp>
        <p:nvSpPr>
          <p:cNvPr id="331" name="Google Shape;331;p51"/>
          <p:cNvSpPr txBox="1"/>
          <p:nvPr/>
        </p:nvSpPr>
        <p:spPr>
          <a:xfrm>
            <a:off x="1039663" y="3292275"/>
            <a:ext cx="12528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332" name="Google Shape;332;p51"/>
          <p:cNvPicPr preferRelativeResize="0"/>
          <p:nvPr/>
        </p:nvPicPr>
        <p:blipFill>
          <a:blip r:embed="rId4">
            <a:alphaModFix/>
          </a:blip>
          <a:stretch>
            <a:fillRect/>
          </a:stretch>
        </p:blipFill>
        <p:spPr>
          <a:xfrm>
            <a:off x="2762250" y="1896300"/>
            <a:ext cx="1252800" cy="1252800"/>
          </a:xfrm>
          <a:prstGeom prst="rect">
            <a:avLst/>
          </a:prstGeom>
          <a:noFill/>
          <a:ln>
            <a:noFill/>
          </a:ln>
        </p:spPr>
      </p:pic>
      <p:sp>
        <p:nvSpPr>
          <p:cNvPr id="333" name="Google Shape;333;p51"/>
          <p:cNvSpPr txBox="1"/>
          <p:nvPr/>
        </p:nvSpPr>
        <p:spPr>
          <a:xfrm>
            <a:off x="2874588" y="3292275"/>
            <a:ext cx="1028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900">
              <a:latin typeface="Montserrat"/>
              <a:ea typeface="Montserrat"/>
              <a:cs typeface="Montserrat"/>
              <a:sym typeface="Montserrat"/>
            </a:endParaRPr>
          </a:p>
        </p:txBody>
      </p:sp>
      <p:pic>
        <p:nvPicPr>
          <p:cNvPr id="334" name="Google Shape;334;p51"/>
          <p:cNvPicPr preferRelativeResize="0"/>
          <p:nvPr/>
        </p:nvPicPr>
        <p:blipFill>
          <a:blip r:embed="rId5">
            <a:alphaModFix/>
          </a:blip>
          <a:stretch>
            <a:fillRect/>
          </a:stretch>
        </p:blipFill>
        <p:spPr>
          <a:xfrm>
            <a:off x="4733925" y="1852925"/>
            <a:ext cx="1339550" cy="1339550"/>
          </a:xfrm>
          <a:prstGeom prst="rect">
            <a:avLst/>
          </a:prstGeom>
          <a:noFill/>
          <a:ln>
            <a:noFill/>
          </a:ln>
        </p:spPr>
      </p:pic>
      <p:sp>
        <p:nvSpPr>
          <p:cNvPr id="335" name="Google Shape;335;p51"/>
          <p:cNvSpPr txBox="1"/>
          <p:nvPr/>
        </p:nvSpPr>
        <p:spPr>
          <a:xfrm>
            <a:off x="4764000" y="3292300"/>
            <a:ext cx="15291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pic>
        <p:nvPicPr>
          <p:cNvPr id="336" name="Google Shape;336;p51"/>
          <p:cNvPicPr preferRelativeResize="0"/>
          <p:nvPr/>
        </p:nvPicPr>
        <p:blipFill>
          <a:blip r:embed="rId6">
            <a:alphaModFix/>
          </a:blip>
          <a:stretch>
            <a:fillRect/>
          </a:stretch>
        </p:blipFill>
        <p:spPr>
          <a:xfrm>
            <a:off x="6519675" y="1852925"/>
            <a:ext cx="1339549" cy="1339549"/>
          </a:xfrm>
          <a:prstGeom prst="rect">
            <a:avLst/>
          </a:prstGeom>
          <a:noFill/>
          <a:ln>
            <a:noFill/>
          </a:ln>
        </p:spPr>
      </p:pic>
      <p:sp>
        <p:nvSpPr>
          <p:cNvPr id="337" name="Google Shape;337;p51"/>
          <p:cNvSpPr txBox="1"/>
          <p:nvPr/>
        </p:nvSpPr>
        <p:spPr>
          <a:xfrm>
            <a:off x="6453850" y="3292300"/>
            <a:ext cx="14712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1"/>
          <p:cNvSpPr txBox="1"/>
          <p:nvPr/>
        </p:nvSpPr>
        <p:spPr>
          <a:xfrm>
            <a:off x="594900" y="1722775"/>
            <a:ext cx="5331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a:t>
            </a:r>
            <a:endParaRPr b="1">
              <a:latin typeface="Montserrat"/>
              <a:ea typeface="Montserrat"/>
              <a:cs typeface="Montserrat"/>
              <a:sym typeface="Montserrat"/>
            </a:endParaRPr>
          </a:p>
        </p:txBody>
      </p:sp>
      <p:sp>
        <p:nvSpPr>
          <p:cNvPr id="339" name="Google Shape;339;p51"/>
          <p:cNvSpPr txBox="1"/>
          <p:nvPr/>
        </p:nvSpPr>
        <p:spPr>
          <a:xfrm>
            <a:off x="2416825" y="1722775"/>
            <a:ext cx="5868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2</a:t>
            </a:r>
            <a:r>
              <a:rPr b="1" lang="en-GB">
                <a:latin typeface="Montserrat"/>
                <a:ea typeface="Montserrat"/>
                <a:cs typeface="Montserrat"/>
                <a:sym typeface="Montserrat"/>
              </a:rPr>
              <a:t>.</a:t>
            </a:r>
            <a:endParaRPr/>
          </a:p>
        </p:txBody>
      </p:sp>
      <p:sp>
        <p:nvSpPr>
          <p:cNvPr id="340" name="Google Shape;340;p51"/>
          <p:cNvSpPr txBox="1"/>
          <p:nvPr/>
        </p:nvSpPr>
        <p:spPr>
          <a:xfrm>
            <a:off x="4484850" y="1722775"/>
            <a:ext cx="7200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3</a:t>
            </a:r>
            <a:r>
              <a:rPr b="1" lang="en-GB">
                <a:latin typeface="Montserrat"/>
                <a:ea typeface="Montserrat"/>
                <a:cs typeface="Montserrat"/>
                <a:sym typeface="Montserrat"/>
              </a:rPr>
              <a:t>.</a:t>
            </a:r>
            <a:endParaRPr/>
          </a:p>
        </p:txBody>
      </p:sp>
      <p:sp>
        <p:nvSpPr>
          <p:cNvPr id="341" name="Google Shape;341;p51"/>
          <p:cNvSpPr txBox="1"/>
          <p:nvPr/>
        </p:nvSpPr>
        <p:spPr>
          <a:xfrm>
            <a:off x="6293100" y="1636000"/>
            <a:ext cx="586800" cy="4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4</a:t>
            </a:r>
            <a:r>
              <a:rPr b="1" lang="en-GB">
                <a:latin typeface="Montserrat"/>
                <a:ea typeface="Montserrat"/>
                <a:cs typeface="Montserrat"/>
                <a:sym typeface="Montserrat"/>
              </a:rPr>
              <a:t>.</a:t>
            </a:r>
            <a:endParaRPr/>
          </a:p>
        </p:txBody>
      </p:sp>
      <p:sp>
        <p:nvSpPr>
          <p:cNvPr id="342" name="Google Shape;342;p5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343" name="Google Shape;343;p51"/>
          <p:cNvSpPr txBox="1"/>
          <p:nvPr/>
        </p:nvSpPr>
        <p:spPr>
          <a:xfrm>
            <a:off x="376350" y="4287000"/>
            <a:ext cx="734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ontserrat"/>
                <a:ea typeface="Montserrat"/>
                <a:cs typeface="Montserrat"/>
                <a:sym typeface="Montserrat"/>
              </a:rPr>
              <a:t>Images credit: Pixabay</a:t>
            </a:r>
            <a:endParaRPr sz="11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2"/>
          <p:cNvSpPr txBox="1"/>
          <p:nvPr>
            <p:ph type="title"/>
          </p:nvPr>
        </p:nvSpPr>
        <p:spPr>
          <a:xfrm>
            <a:off x="382250" y="179025"/>
            <a:ext cx="8226000" cy="4342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Activity</a:t>
            </a:r>
            <a:endParaRPr sz="1400">
              <a:solidFill>
                <a:schemeClr val="dk2"/>
              </a:solidFill>
            </a:endParaRPr>
          </a:p>
          <a:p>
            <a:pPr indent="0" lvl="0" marL="0" rtl="0" algn="l">
              <a:spcBef>
                <a:spcPts val="0"/>
              </a:spcBef>
              <a:spcAft>
                <a:spcPts val="0"/>
              </a:spcAft>
              <a:buNone/>
            </a:pPr>
            <a:r>
              <a:t/>
            </a:r>
            <a:endParaRPr sz="1100">
              <a:solidFill>
                <a:schemeClr val="dk2"/>
              </a:solidFill>
            </a:endParaRPr>
          </a:p>
          <a:p>
            <a:pPr indent="-336550" lvl="0" marL="457200" rtl="0" algn="l">
              <a:spcBef>
                <a:spcPts val="0"/>
              </a:spcBef>
              <a:spcAft>
                <a:spcPts val="0"/>
              </a:spcAft>
              <a:buClr>
                <a:schemeClr val="dk2"/>
              </a:buClr>
              <a:buSzPts val="1700"/>
              <a:buAutoNum type="arabicPeriod"/>
            </a:pPr>
            <a:r>
              <a:rPr b="0" lang="en-GB" sz="1700">
                <a:solidFill>
                  <a:schemeClr val="dk2"/>
                </a:solidFill>
              </a:rPr>
              <a:t>Look carefully at the symbols and think about what you think they could mean and write down what you think each symbol means.</a:t>
            </a:r>
            <a:endParaRPr b="0" sz="1700">
              <a:solidFill>
                <a:schemeClr val="dk2"/>
              </a:solidFill>
            </a:endParaRPr>
          </a:p>
          <a:p>
            <a:pPr indent="0" lvl="0" marL="0" rtl="0" algn="l">
              <a:spcBef>
                <a:spcPts val="0"/>
              </a:spcBef>
              <a:spcAft>
                <a:spcPts val="0"/>
              </a:spcAft>
              <a:buNone/>
            </a:pPr>
            <a:r>
              <a:t/>
            </a:r>
            <a:endParaRPr sz="23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lnSpc>
                <a:spcPct val="100000"/>
              </a:lnSpc>
              <a:spcBef>
                <a:spcPts val="0"/>
              </a:spcBef>
              <a:spcAft>
                <a:spcPts val="0"/>
              </a:spcAft>
              <a:buNone/>
            </a:pPr>
            <a:r>
              <a:t/>
            </a:r>
            <a:endParaRPr b="0" sz="900">
              <a:solidFill>
                <a:srgbClr val="000000"/>
              </a:solidFill>
            </a:endParaRPr>
          </a:p>
          <a:p>
            <a:pPr indent="0" lvl="0" marL="0" rtl="0" algn="l">
              <a:spcBef>
                <a:spcPts val="0"/>
              </a:spcBef>
              <a:spcAft>
                <a:spcPts val="0"/>
              </a:spcAft>
              <a:buNone/>
            </a:pPr>
            <a:r>
              <a:t/>
            </a:r>
            <a:endParaRPr/>
          </a:p>
        </p:txBody>
      </p:sp>
      <p:pic>
        <p:nvPicPr>
          <p:cNvPr id="349" name="Google Shape;349;p52"/>
          <p:cNvPicPr preferRelativeResize="0"/>
          <p:nvPr/>
        </p:nvPicPr>
        <p:blipFill>
          <a:blip r:embed="rId3">
            <a:alphaModFix/>
          </a:blip>
          <a:stretch>
            <a:fillRect/>
          </a:stretch>
        </p:blipFill>
        <p:spPr>
          <a:xfrm>
            <a:off x="1039675" y="1896313"/>
            <a:ext cx="1252774" cy="1252774"/>
          </a:xfrm>
          <a:prstGeom prst="rect">
            <a:avLst/>
          </a:prstGeom>
          <a:noFill/>
          <a:ln>
            <a:noFill/>
          </a:ln>
        </p:spPr>
      </p:pic>
      <p:pic>
        <p:nvPicPr>
          <p:cNvPr id="350" name="Google Shape;350;p52"/>
          <p:cNvPicPr preferRelativeResize="0"/>
          <p:nvPr/>
        </p:nvPicPr>
        <p:blipFill>
          <a:blip r:embed="rId4">
            <a:alphaModFix/>
          </a:blip>
          <a:stretch>
            <a:fillRect/>
          </a:stretch>
        </p:blipFill>
        <p:spPr>
          <a:xfrm>
            <a:off x="2762250" y="1896300"/>
            <a:ext cx="1252800" cy="1252800"/>
          </a:xfrm>
          <a:prstGeom prst="rect">
            <a:avLst/>
          </a:prstGeom>
          <a:noFill/>
          <a:ln>
            <a:noFill/>
          </a:ln>
        </p:spPr>
      </p:pic>
      <p:pic>
        <p:nvPicPr>
          <p:cNvPr id="351" name="Google Shape;351;p52"/>
          <p:cNvPicPr preferRelativeResize="0"/>
          <p:nvPr/>
        </p:nvPicPr>
        <p:blipFill>
          <a:blip r:embed="rId5">
            <a:alphaModFix/>
          </a:blip>
          <a:stretch>
            <a:fillRect/>
          </a:stretch>
        </p:blipFill>
        <p:spPr>
          <a:xfrm>
            <a:off x="4733925" y="1852925"/>
            <a:ext cx="1339550" cy="1339550"/>
          </a:xfrm>
          <a:prstGeom prst="rect">
            <a:avLst/>
          </a:prstGeom>
          <a:noFill/>
          <a:ln>
            <a:noFill/>
          </a:ln>
        </p:spPr>
      </p:pic>
      <p:pic>
        <p:nvPicPr>
          <p:cNvPr id="352" name="Google Shape;352;p52"/>
          <p:cNvPicPr preferRelativeResize="0"/>
          <p:nvPr/>
        </p:nvPicPr>
        <p:blipFill>
          <a:blip r:embed="rId6">
            <a:alphaModFix/>
          </a:blip>
          <a:stretch>
            <a:fillRect/>
          </a:stretch>
        </p:blipFill>
        <p:spPr>
          <a:xfrm>
            <a:off x="6705575" y="1852925"/>
            <a:ext cx="1339549" cy="1339549"/>
          </a:xfrm>
          <a:prstGeom prst="rect">
            <a:avLst/>
          </a:prstGeom>
          <a:noFill/>
          <a:ln>
            <a:noFill/>
          </a:ln>
        </p:spPr>
      </p:pic>
      <p:sp>
        <p:nvSpPr>
          <p:cNvPr id="353" name="Google Shape;353;p52"/>
          <p:cNvSpPr txBox="1"/>
          <p:nvPr/>
        </p:nvSpPr>
        <p:spPr>
          <a:xfrm>
            <a:off x="1115450" y="3420725"/>
            <a:ext cx="8181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54" name="Google Shape;354;p52"/>
          <p:cNvSpPr txBox="1"/>
          <p:nvPr/>
        </p:nvSpPr>
        <p:spPr>
          <a:xfrm>
            <a:off x="1152650" y="3581850"/>
            <a:ext cx="1041000" cy="2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55" name="Google Shape;355;p52"/>
          <p:cNvSpPr txBox="1"/>
          <p:nvPr/>
        </p:nvSpPr>
        <p:spPr>
          <a:xfrm>
            <a:off x="743650" y="1784725"/>
            <a:ext cx="5328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1.</a:t>
            </a:r>
            <a:endParaRPr b="1">
              <a:latin typeface="Montserrat"/>
              <a:ea typeface="Montserrat"/>
              <a:cs typeface="Montserrat"/>
              <a:sym typeface="Montserrat"/>
            </a:endParaRPr>
          </a:p>
        </p:txBody>
      </p:sp>
      <p:sp>
        <p:nvSpPr>
          <p:cNvPr id="356" name="Google Shape;356;p52"/>
          <p:cNvSpPr txBox="1"/>
          <p:nvPr/>
        </p:nvSpPr>
        <p:spPr>
          <a:xfrm>
            <a:off x="2528375" y="1784725"/>
            <a:ext cx="5328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2.</a:t>
            </a:r>
            <a:endParaRPr b="1">
              <a:latin typeface="Montserrat"/>
              <a:ea typeface="Montserrat"/>
              <a:cs typeface="Montserrat"/>
              <a:sym typeface="Montserrat"/>
            </a:endParaRPr>
          </a:p>
        </p:txBody>
      </p:sp>
      <p:sp>
        <p:nvSpPr>
          <p:cNvPr id="357" name="Google Shape;357;p52"/>
          <p:cNvSpPr txBox="1"/>
          <p:nvPr/>
        </p:nvSpPr>
        <p:spPr>
          <a:xfrm>
            <a:off x="4523800" y="1784725"/>
            <a:ext cx="5328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3.</a:t>
            </a:r>
            <a:endParaRPr b="1">
              <a:latin typeface="Montserrat"/>
              <a:ea typeface="Montserrat"/>
              <a:cs typeface="Montserrat"/>
              <a:sym typeface="Montserrat"/>
            </a:endParaRPr>
          </a:p>
        </p:txBody>
      </p:sp>
      <p:sp>
        <p:nvSpPr>
          <p:cNvPr id="358" name="Google Shape;358;p52"/>
          <p:cNvSpPr txBox="1"/>
          <p:nvPr/>
        </p:nvSpPr>
        <p:spPr>
          <a:xfrm>
            <a:off x="6519225" y="1784725"/>
            <a:ext cx="5328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4.</a:t>
            </a:r>
            <a:endParaRPr b="1">
              <a:latin typeface="Montserrat"/>
              <a:ea typeface="Montserrat"/>
              <a:cs typeface="Montserrat"/>
              <a:sym typeface="Montserrat"/>
            </a:endParaRPr>
          </a:p>
        </p:txBody>
      </p:sp>
      <p:sp>
        <p:nvSpPr>
          <p:cNvPr id="359" name="Google Shape;359;p5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3"/>
          <p:cNvSpPr txBox="1"/>
          <p:nvPr>
            <p:ph type="title"/>
          </p:nvPr>
        </p:nvSpPr>
        <p:spPr>
          <a:xfrm>
            <a:off x="459000" y="285650"/>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Activity</a:t>
            </a:r>
            <a:endParaRPr sz="1100">
              <a:solidFill>
                <a:schemeClr val="dk2"/>
              </a:solidFill>
            </a:endParaRPr>
          </a:p>
          <a:p>
            <a:pPr indent="0" lvl="0" marL="0" rtl="0" algn="l">
              <a:spcBef>
                <a:spcPts val="0"/>
              </a:spcBef>
              <a:spcAft>
                <a:spcPts val="0"/>
              </a:spcAft>
              <a:buNone/>
            </a:pPr>
            <a:r>
              <a:t/>
            </a:r>
            <a:endParaRPr sz="700">
              <a:solidFill>
                <a:schemeClr val="dk2"/>
              </a:solidFill>
            </a:endParaRPr>
          </a:p>
          <a:p>
            <a:pPr indent="-349250" lvl="0" marL="457200" rtl="0" algn="l">
              <a:spcBef>
                <a:spcPts val="0"/>
              </a:spcBef>
              <a:spcAft>
                <a:spcPts val="0"/>
              </a:spcAft>
              <a:buClr>
                <a:schemeClr val="dk2"/>
              </a:buClr>
              <a:buSzPts val="1900"/>
              <a:buAutoNum type="arabicPeriod"/>
            </a:pPr>
            <a:r>
              <a:rPr b="0" lang="en-GB" sz="1900">
                <a:solidFill>
                  <a:schemeClr val="dk2"/>
                </a:solidFill>
              </a:rPr>
              <a:t>Now see if you can match the symbols with their true meaning.</a:t>
            </a:r>
            <a:endParaRPr b="0" sz="1900">
              <a:solidFill>
                <a:schemeClr val="dk2"/>
              </a:solidFill>
            </a:endParaRPr>
          </a:p>
        </p:txBody>
      </p:sp>
      <p:pic>
        <p:nvPicPr>
          <p:cNvPr id="365" name="Google Shape;365;p53"/>
          <p:cNvPicPr preferRelativeResize="0"/>
          <p:nvPr/>
        </p:nvPicPr>
        <p:blipFill rotWithShape="1">
          <a:blip r:embed="rId3">
            <a:alphaModFix/>
          </a:blip>
          <a:srcRect b="0" l="0" r="0" t="50724"/>
          <a:stretch/>
        </p:blipFill>
        <p:spPr>
          <a:xfrm>
            <a:off x="1004925" y="2912375"/>
            <a:ext cx="7134150" cy="1990575"/>
          </a:xfrm>
          <a:prstGeom prst="rect">
            <a:avLst/>
          </a:prstGeom>
          <a:noFill/>
          <a:ln>
            <a:noFill/>
          </a:ln>
        </p:spPr>
      </p:pic>
      <p:pic>
        <p:nvPicPr>
          <p:cNvPr id="366" name="Google Shape;366;p53"/>
          <p:cNvPicPr preferRelativeResize="0"/>
          <p:nvPr/>
        </p:nvPicPr>
        <p:blipFill rotWithShape="1">
          <a:blip r:embed="rId4">
            <a:alphaModFix/>
          </a:blip>
          <a:srcRect b="37124" l="32898" r="21966" t="44258"/>
          <a:stretch/>
        </p:blipFill>
        <p:spPr>
          <a:xfrm>
            <a:off x="1900100" y="1312698"/>
            <a:ext cx="5019951" cy="1164100"/>
          </a:xfrm>
          <a:prstGeom prst="rect">
            <a:avLst/>
          </a:prstGeom>
          <a:noFill/>
          <a:ln>
            <a:noFill/>
          </a:ln>
        </p:spPr>
      </p:pic>
      <p:sp>
        <p:nvSpPr>
          <p:cNvPr id="367" name="Google Shape;367;p53"/>
          <p:cNvSpPr txBox="1"/>
          <p:nvPr/>
        </p:nvSpPr>
        <p:spPr>
          <a:xfrm>
            <a:off x="1400625" y="3977350"/>
            <a:ext cx="1859700" cy="4935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lang="en-GB" sz="1000"/>
              <a:t>CAN CAUSE FIRE</a:t>
            </a:r>
            <a:endParaRPr sz="1000"/>
          </a:p>
        </p:txBody>
      </p:sp>
      <p:sp>
        <p:nvSpPr>
          <p:cNvPr id="368" name="Google Shape;368;p53"/>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rgbClr val="434343"/>
                </a:solidFill>
                <a:latin typeface="Montserrat Medium"/>
                <a:ea typeface="Montserrat Medium"/>
                <a:cs typeface="Montserrat Medium"/>
                <a:sym typeface="Montserrat Medium"/>
              </a:rPr>
              <a:t>‹#›</a:t>
            </a:fld>
            <a:endParaRPr sz="800">
              <a:solidFill>
                <a:srgbClr val="434343"/>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6"/>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1- Home Management</a:t>
            </a:r>
            <a:endParaRPr>
              <a:solidFill>
                <a:schemeClr val="dk2"/>
              </a:solidFill>
            </a:endParaRPr>
          </a:p>
        </p:txBody>
      </p:sp>
      <p:sp>
        <p:nvSpPr>
          <p:cNvPr id="182" name="Google Shape;182;p36"/>
          <p:cNvSpPr txBox="1"/>
          <p:nvPr>
            <p:ph idx="1" type="subTitle"/>
          </p:nvPr>
        </p:nvSpPr>
        <p:spPr>
          <a:xfrm>
            <a:off x="458975" y="676150"/>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1- Using cleaning products</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83" name="Google Shape;183;p36"/>
          <p:cNvSpPr txBox="1"/>
          <p:nvPr>
            <p:ph idx="2" type="body"/>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Recognising common cleaning products and warnings on the labels. </a:t>
            </a:r>
            <a:endParaRPr sz="1500"/>
          </a:p>
          <a:p>
            <a:pPr indent="0" lvl="0" marL="0" rtl="0" algn="l">
              <a:lnSpc>
                <a:spcPct val="130000"/>
              </a:lnSpc>
              <a:spcBef>
                <a:spcPts val="1000"/>
              </a:spcBef>
              <a:spcAft>
                <a:spcPts val="1000"/>
              </a:spcAft>
              <a:buSzPts val="1600"/>
              <a:buNone/>
            </a:pPr>
            <a:r>
              <a:t/>
            </a:r>
            <a:endParaRPr/>
          </a:p>
        </p:txBody>
      </p:sp>
      <p:sp>
        <p:nvSpPr>
          <p:cNvPr id="184" name="Google Shape;184;p36"/>
          <p:cNvSpPr txBox="1"/>
          <p:nvPr>
            <p:ph idx="3" type="subTitle"/>
          </p:nvPr>
        </p:nvSpPr>
        <p:spPr>
          <a:xfrm>
            <a:off x="4734000" y="676150"/>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2- Hygiene at home</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85" name="Google Shape;185;p36"/>
          <p:cNvSpPr txBox="1"/>
          <p:nvPr>
            <p:ph idx="4" type="body"/>
          </p:nvPr>
        </p:nvSpPr>
        <p:spPr>
          <a:xfrm>
            <a:off x="4734000"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Using the correct cleaning product and cloth for the job.</a:t>
            </a:r>
            <a:endParaRPr sz="1500"/>
          </a:p>
          <a:p>
            <a:pPr indent="0" lvl="0" marL="0" rtl="0" algn="l">
              <a:lnSpc>
                <a:spcPct val="130000"/>
              </a:lnSpc>
              <a:spcBef>
                <a:spcPts val="1000"/>
              </a:spcBef>
              <a:spcAft>
                <a:spcPts val="1000"/>
              </a:spcAft>
              <a:buSzPts val="1600"/>
              <a:buNone/>
            </a:pPr>
            <a:r>
              <a:t/>
            </a:r>
            <a:endParaRPr/>
          </a:p>
        </p:txBody>
      </p:sp>
      <p:sp>
        <p:nvSpPr>
          <p:cNvPr id="186" name="Google Shape;186;p36"/>
          <p:cNvSpPr txBox="1"/>
          <p:nvPr>
            <p:ph idx="4294967295" type="subTitle"/>
          </p:nvPr>
        </p:nvSpPr>
        <p:spPr>
          <a:xfrm>
            <a:off x="458975"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3</a:t>
            </a:r>
            <a:endParaRPr b="0" i="0" sz="1600" u="none" cap="none" strike="noStrike">
              <a:solidFill>
                <a:schemeClr val="dk2"/>
              </a:solidFill>
              <a:latin typeface="Montserrat"/>
              <a:ea typeface="Montserrat"/>
              <a:cs typeface="Montserrat"/>
              <a:sym typeface="Montserrat"/>
            </a:endParaRPr>
          </a:p>
        </p:txBody>
      </p:sp>
      <p:sp>
        <p:nvSpPr>
          <p:cNvPr id="187" name="Google Shape;187;p36"/>
          <p:cNvSpPr txBox="1"/>
          <p:nvPr>
            <p:ph idx="4294967295" type="subTitle"/>
          </p:nvPr>
        </p:nvSpPr>
        <p:spPr>
          <a:xfrm>
            <a:off x="4734000" y="21903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88" name="Google Shape;188;p36"/>
          <p:cNvSpPr txBox="1"/>
          <p:nvPr>
            <p:ph idx="5" type="subTitle"/>
          </p:nvPr>
        </p:nvSpPr>
        <p:spPr>
          <a:xfrm>
            <a:off x="458975" y="2116525"/>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400">
                <a:solidFill>
                  <a:schemeClr val="dk2"/>
                </a:solidFill>
              </a:rPr>
              <a:t>Lesson 3- Reading clothes labels</a:t>
            </a:r>
            <a:endParaRPr sz="1400">
              <a:solidFill>
                <a:schemeClr val="dk2"/>
              </a:solidFill>
            </a:endParaRPr>
          </a:p>
          <a:p>
            <a:pPr indent="0" lvl="0" marL="0" rtl="0" algn="l">
              <a:lnSpc>
                <a:spcPct val="130000"/>
              </a:lnSpc>
              <a:spcBef>
                <a:spcPts val="0"/>
              </a:spcBef>
              <a:spcAft>
                <a:spcPts val="0"/>
              </a:spcAft>
              <a:buSzPts val="1600"/>
              <a:buNone/>
            </a:pPr>
            <a:r>
              <a:t/>
            </a:r>
            <a:endParaRPr/>
          </a:p>
        </p:txBody>
      </p:sp>
      <p:sp>
        <p:nvSpPr>
          <p:cNvPr id="189" name="Google Shape;189;p36"/>
          <p:cNvSpPr txBox="1"/>
          <p:nvPr>
            <p:ph idx="6" type="body"/>
          </p:nvPr>
        </p:nvSpPr>
        <p:spPr>
          <a:xfrm>
            <a:off x="458975" y="2680875"/>
            <a:ext cx="3951000" cy="957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500"/>
              <a:t>Identifying key washing symbols and what they mean.</a:t>
            </a:r>
            <a:endParaRPr sz="1500"/>
          </a:p>
          <a:p>
            <a:pPr indent="0" lvl="0" marL="0" rtl="0" algn="l">
              <a:lnSpc>
                <a:spcPct val="130000"/>
              </a:lnSpc>
              <a:spcBef>
                <a:spcPts val="1000"/>
              </a:spcBef>
              <a:spcAft>
                <a:spcPts val="1000"/>
              </a:spcAft>
              <a:buSzPts val="1600"/>
              <a:buNone/>
            </a:pPr>
            <a:r>
              <a:t/>
            </a:r>
            <a:endParaRPr/>
          </a:p>
        </p:txBody>
      </p:sp>
      <p:sp>
        <p:nvSpPr>
          <p:cNvPr id="190" name="Google Shape;190;p36"/>
          <p:cNvSpPr txBox="1"/>
          <p:nvPr>
            <p:ph idx="7" type="subTitle"/>
          </p:nvPr>
        </p:nvSpPr>
        <p:spPr>
          <a:xfrm>
            <a:off x="4715850" y="2107900"/>
            <a:ext cx="34473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300">
                <a:solidFill>
                  <a:schemeClr val="dk2"/>
                </a:solidFill>
              </a:rPr>
              <a:t>Lesson 4- Organising clothes</a:t>
            </a:r>
            <a:r>
              <a:rPr lang="en-GB" sz="1400">
                <a:solidFill>
                  <a:schemeClr val="dk2"/>
                </a:solidFill>
              </a:rPr>
              <a:t> </a:t>
            </a:r>
            <a:endParaRPr sz="1400">
              <a:solidFill>
                <a:schemeClr val="dk2"/>
              </a:solidFill>
            </a:endParaRPr>
          </a:p>
          <a:p>
            <a:pPr indent="0" lvl="0" marL="0" rtl="0" algn="l">
              <a:lnSpc>
                <a:spcPct val="130000"/>
              </a:lnSpc>
              <a:spcBef>
                <a:spcPts val="0"/>
              </a:spcBef>
              <a:spcAft>
                <a:spcPts val="0"/>
              </a:spcAft>
              <a:buSzPts val="1600"/>
              <a:buNone/>
            </a:pPr>
            <a:r>
              <a:t/>
            </a:r>
            <a:endParaRPr sz="1400"/>
          </a:p>
        </p:txBody>
      </p:sp>
      <p:sp>
        <p:nvSpPr>
          <p:cNvPr id="191" name="Google Shape;191;p36"/>
          <p:cNvSpPr txBox="1"/>
          <p:nvPr>
            <p:ph idx="8" type="body"/>
          </p:nvPr>
        </p:nvSpPr>
        <p:spPr>
          <a:xfrm>
            <a:off x="4734000" y="2680875"/>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600"/>
              <a:buFont typeface="Arial"/>
              <a:buNone/>
            </a:pPr>
            <a:r>
              <a:rPr lang="en-GB" sz="1500"/>
              <a:t>Sorting clothes by category and folding correctly. </a:t>
            </a:r>
            <a:endParaRPr/>
          </a:p>
        </p:txBody>
      </p:sp>
      <p:sp>
        <p:nvSpPr>
          <p:cNvPr id="192" name="Google Shape;192;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93" name="Google Shape;193;p36"/>
          <p:cNvSpPr txBox="1"/>
          <p:nvPr>
            <p:ph idx="4294967295" type="subTitle"/>
          </p:nvPr>
        </p:nvSpPr>
        <p:spPr>
          <a:xfrm>
            <a:off x="458975"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latin typeface="Montserrat"/>
                <a:ea typeface="Montserrat"/>
                <a:cs typeface="Montserrat"/>
                <a:sym typeface="Montserrat"/>
              </a:rPr>
              <a:t>Option 3</a:t>
            </a:r>
            <a:endParaRPr b="0" i="0" sz="1600" u="none" cap="none" strike="noStrike">
              <a:latin typeface="Montserrat"/>
              <a:ea typeface="Montserrat"/>
              <a:cs typeface="Montserrat"/>
              <a:sym typeface="Montserrat"/>
            </a:endParaRPr>
          </a:p>
        </p:txBody>
      </p:sp>
      <p:sp>
        <p:nvSpPr>
          <p:cNvPr id="194" name="Google Shape;194;p36"/>
          <p:cNvSpPr txBox="1"/>
          <p:nvPr>
            <p:ph idx="4294967295" type="subTitle"/>
          </p:nvPr>
        </p:nvSpPr>
        <p:spPr>
          <a:xfrm>
            <a:off x="4734000" y="3638175"/>
            <a:ext cx="3128400" cy="4533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1000"/>
              </a:spcAft>
              <a:buClr>
                <a:schemeClr val="dk2"/>
              </a:buClr>
              <a:buSzPts val="1600"/>
              <a:buFont typeface="Montserrat"/>
              <a:buNone/>
            </a:pPr>
            <a:r>
              <a:rPr b="0" i="0" lang="en-GB" sz="1600" u="none" cap="none" strike="noStrike">
                <a:solidFill>
                  <a:schemeClr val="dk2"/>
                </a:solidFill>
                <a:latin typeface="Montserrat"/>
                <a:ea typeface="Montserrat"/>
                <a:cs typeface="Montserrat"/>
                <a:sym typeface="Montserrat"/>
              </a:rPr>
              <a:t>Option 4</a:t>
            </a:r>
            <a:endParaRPr b="0" i="0" sz="1600" u="none" cap="none" strike="noStrike">
              <a:solidFill>
                <a:schemeClr val="dk2"/>
              </a:solidFill>
              <a:latin typeface="Montserrat"/>
              <a:ea typeface="Montserrat"/>
              <a:cs typeface="Montserrat"/>
              <a:sym typeface="Montserrat"/>
            </a:endParaRPr>
          </a:p>
        </p:txBody>
      </p:sp>
      <p:sp>
        <p:nvSpPr>
          <p:cNvPr id="195" name="Google Shape;195;p36"/>
          <p:cNvSpPr txBox="1"/>
          <p:nvPr>
            <p:ph idx="5" type="subTitle"/>
          </p:nvPr>
        </p:nvSpPr>
        <p:spPr>
          <a:xfrm>
            <a:off x="458975" y="3638163"/>
            <a:ext cx="34110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Clr>
                <a:srgbClr val="000000"/>
              </a:buClr>
              <a:buSzPts val="1600"/>
              <a:buFont typeface="Arial"/>
              <a:buNone/>
            </a:pPr>
            <a:r>
              <a:rPr lang="en-GB" sz="1400">
                <a:solidFill>
                  <a:schemeClr val="dk2"/>
                </a:solidFill>
              </a:rPr>
              <a:t>Lesson 5- Using the kitchen safely </a:t>
            </a:r>
            <a:endParaRPr>
              <a:solidFill>
                <a:schemeClr val="dk2"/>
              </a:solidFill>
            </a:endParaRPr>
          </a:p>
        </p:txBody>
      </p:sp>
      <p:sp>
        <p:nvSpPr>
          <p:cNvPr id="196" name="Google Shape;196;p36"/>
          <p:cNvSpPr txBox="1"/>
          <p:nvPr>
            <p:ph idx="6" type="body"/>
          </p:nvPr>
        </p:nvSpPr>
        <p:spPr>
          <a:xfrm>
            <a:off x="458975" y="4270100"/>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sz="1400"/>
              <a:t>Recognising different kitchen utensils and appliances, and how to use them safely.</a:t>
            </a:r>
            <a:endParaRPr sz="1400"/>
          </a:p>
          <a:p>
            <a:pPr indent="0" lvl="0" marL="0" rtl="0" algn="l">
              <a:lnSpc>
                <a:spcPct val="130000"/>
              </a:lnSpc>
              <a:spcBef>
                <a:spcPts val="1000"/>
              </a:spcBef>
              <a:spcAft>
                <a:spcPts val="1000"/>
              </a:spcAft>
              <a:buSzPts val="1600"/>
              <a:buNone/>
            </a:pPr>
            <a:r>
              <a:t/>
            </a:r>
            <a:endParaRPr/>
          </a:p>
        </p:txBody>
      </p:sp>
      <p:sp>
        <p:nvSpPr>
          <p:cNvPr id="197" name="Google Shape;197;p36"/>
          <p:cNvSpPr txBox="1"/>
          <p:nvPr>
            <p:ph idx="7" type="subTitle"/>
          </p:nvPr>
        </p:nvSpPr>
        <p:spPr>
          <a:xfrm>
            <a:off x="4733925" y="3638175"/>
            <a:ext cx="3330900" cy="453300"/>
          </a:xfrm>
          <a:prstGeom prst="rect">
            <a:avLst/>
          </a:prstGeom>
          <a:solidFill>
            <a:schemeClr val="lt2"/>
          </a:solidFill>
          <a:ln>
            <a:noFill/>
          </a:ln>
        </p:spPr>
        <p:txBody>
          <a:bodyPr anchorCtr="0" anchor="t" bIns="91425" lIns="91425" spcFirstLastPara="1" rIns="91425" wrap="square" tIns="90000">
            <a:noAutofit/>
          </a:bodyPr>
          <a:lstStyle/>
          <a:p>
            <a:pPr indent="0" lvl="0" marL="0" rtl="0" algn="l">
              <a:spcBef>
                <a:spcPts val="0"/>
              </a:spcBef>
              <a:spcAft>
                <a:spcPts val="0"/>
              </a:spcAft>
              <a:buClr>
                <a:srgbClr val="000000"/>
              </a:buClr>
              <a:buSzPts val="1600"/>
              <a:buFont typeface="Arial"/>
              <a:buNone/>
            </a:pPr>
            <a:r>
              <a:rPr lang="en-GB" sz="1400">
                <a:solidFill>
                  <a:schemeClr val="dk2"/>
                </a:solidFill>
              </a:rPr>
              <a:t>Lesson 6- Reading food labels </a:t>
            </a:r>
            <a:endParaRPr>
              <a:solidFill>
                <a:schemeClr val="dk2"/>
              </a:solidFill>
            </a:endParaRPr>
          </a:p>
        </p:txBody>
      </p:sp>
      <p:sp>
        <p:nvSpPr>
          <p:cNvPr id="198" name="Google Shape;198;p36"/>
          <p:cNvSpPr txBox="1"/>
          <p:nvPr>
            <p:ph idx="8" type="body"/>
          </p:nvPr>
        </p:nvSpPr>
        <p:spPr>
          <a:xfrm>
            <a:off x="4734000" y="4270100"/>
            <a:ext cx="3951000" cy="630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sz="1500"/>
              <a:t>Counting equipment needed and using a visual to set the table.</a:t>
            </a:r>
            <a:endParaRPr sz="1500"/>
          </a:p>
          <a:p>
            <a:pPr indent="0" lvl="0" marL="0" rtl="0" algn="l">
              <a:lnSpc>
                <a:spcPct val="130000"/>
              </a:lnSpc>
              <a:spcBef>
                <a:spcPts val="1000"/>
              </a:spcBef>
              <a:spcAft>
                <a:spcPts val="1000"/>
              </a:spcAft>
              <a:buSzPts val="16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GB">
                <a:solidFill>
                  <a:schemeClr val="dk2"/>
                </a:solidFill>
              </a:rPr>
              <a:t>Let's check your answers.</a:t>
            </a:r>
            <a:endParaRPr b="0">
              <a:solidFill>
                <a:schemeClr val="dk2"/>
              </a:solidFill>
            </a:endParaRPr>
          </a:p>
          <a:p>
            <a:pPr indent="0" lvl="0" marL="0" rtl="0" algn="l">
              <a:spcBef>
                <a:spcPts val="0"/>
              </a:spcBef>
              <a:spcAft>
                <a:spcPts val="0"/>
              </a:spcAft>
              <a:buNone/>
            </a:pPr>
            <a:r>
              <a:t/>
            </a:r>
            <a:endParaRPr/>
          </a:p>
        </p:txBody>
      </p:sp>
      <p:sp>
        <p:nvSpPr>
          <p:cNvPr id="374" name="Google Shape;374;p54"/>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rgbClr val="434343"/>
                </a:solidFill>
              </a:rPr>
              <a:t>‹#›</a:t>
            </a:fld>
            <a:endParaRPr>
              <a:solidFill>
                <a:srgbClr val="434343"/>
              </a:solidFill>
            </a:endParaRPr>
          </a:p>
          <a:p>
            <a:pPr indent="0" lvl="0" marL="0" rtl="0" algn="l">
              <a:spcBef>
                <a:spcPts val="0"/>
              </a:spcBef>
              <a:spcAft>
                <a:spcPts val="0"/>
              </a:spcAft>
              <a:buClr>
                <a:srgbClr val="000000"/>
              </a:buClr>
              <a:buSzPts val="800"/>
              <a:buFont typeface="Arial"/>
              <a:buNone/>
            </a:pPr>
            <a:r>
              <a:t/>
            </a:r>
            <a:endParaRPr/>
          </a:p>
        </p:txBody>
      </p:sp>
      <p:sp>
        <p:nvSpPr>
          <p:cNvPr id="375" name="Google Shape;375;p54"/>
          <p:cNvSpPr txBox="1"/>
          <p:nvPr/>
        </p:nvSpPr>
        <p:spPr>
          <a:xfrm>
            <a:off x="1316500" y="3490550"/>
            <a:ext cx="1769700" cy="5214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t>CAN CAUSE FIRE </a:t>
            </a:r>
            <a:endParaRPr sz="1000"/>
          </a:p>
        </p:txBody>
      </p:sp>
      <p:pic>
        <p:nvPicPr>
          <p:cNvPr id="376" name="Google Shape;376;p54"/>
          <p:cNvPicPr preferRelativeResize="0"/>
          <p:nvPr/>
        </p:nvPicPr>
        <p:blipFill rotWithShape="1">
          <a:blip r:embed="rId3">
            <a:alphaModFix/>
          </a:blip>
          <a:srcRect b="27382" l="35466" r="51214" t="42737"/>
          <a:stretch/>
        </p:blipFill>
        <p:spPr>
          <a:xfrm>
            <a:off x="1065100" y="1162123"/>
            <a:ext cx="2021099" cy="2549374"/>
          </a:xfrm>
          <a:prstGeom prst="rect">
            <a:avLst/>
          </a:prstGeom>
          <a:noFill/>
          <a:ln>
            <a:noFill/>
          </a:ln>
        </p:spPr>
      </p:pic>
      <p:pic>
        <p:nvPicPr>
          <p:cNvPr id="377" name="Google Shape;377;p54"/>
          <p:cNvPicPr preferRelativeResize="0"/>
          <p:nvPr/>
        </p:nvPicPr>
        <p:blipFill rotWithShape="1">
          <a:blip r:embed="rId4">
            <a:alphaModFix/>
          </a:blip>
          <a:srcRect b="26977" l="63666" r="23014" t="42032"/>
          <a:stretch/>
        </p:blipFill>
        <p:spPr>
          <a:xfrm>
            <a:off x="5824464" y="1100150"/>
            <a:ext cx="2157262" cy="2822175"/>
          </a:xfrm>
          <a:prstGeom prst="rect">
            <a:avLst/>
          </a:prstGeom>
          <a:noFill/>
          <a:ln>
            <a:noFill/>
          </a:ln>
        </p:spPr>
      </p:pic>
      <p:pic>
        <p:nvPicPr>
          <p:cNvPr id="378" name="Google Shape;378;p54"/>
          <p:cNvPicPr preferRelativeResize="0"/>
          <p:nvPr/>
        </p:nvPicPr>
        <p:blipFill rotWithShape="1">
          <a:blip r:embed="rId5">
            <a:alphaModFix/>
          </a:blip>
          <a:srcRect b="36548" l="35539" r="55749" t="44957"/>
          <a:stretch/>
        </p:blipFill>
        <p:spPr>
          <a:xfrm>
            <a:off x="3162600" y="1162125"/>
            <a:ext cx="968876" cy="1156401"/>
          </a:xfrm>
          <a:prstGeom prst="rect">
            <a:avLst/>
          </a:prstGeom>
          <a:noFill/>
          <a:ln>
            <a:noFill/>
          </a:ln>
        </p:spPr>
      </p:pic>
      <p:pic>
        <p:nvPicPr>
          <p:cNvPr id="379" name="Google Shape;379;p54"/>
          <p:cNvPicPr preferRelativeResize="0"/>
          <p:nvPr/>
        </p:nvPicPr>
        <p:blipFill rotWithShape="1">
          <a:blip r:embed="rId5">
            <a:alphaModFix/>
          </a:blip>
          <a:srcRect b="37247" l="45979" r="45905" t="44258"/>
          <a:stretch/>
        </p:blipFill>
        <p:spPr>
          <a:xfrm>
            <a:off x="4845525" y="1143000"/>
            <a:ext cx="902574" cy="1156401"/>
          </a:xfrm>
          <a:prstGeom prst="rect">
            <a:avLst/>
          </a:prstGeom>
          <a:noFill/>
          <a:ln>
            <a:noFill/>
          </a:ln>
        </p:spPr>
      </p:pic>
      <p:pic>
        <p:nvPicPr>
          <p:cNvPr id="380" name="Google Shape;380;p54"/>
          <p:cNvPicPr preferRelativeResize="0"/>
          <p:nvPr/>
        </p:nvPicPr>
        <p:blipFill rotWithShape="1">
          <a:blip r:embed="rId5">
            <a:alphaModFix/>
          </a:blip>
          <a:srcRect b="37414" l="69322" r="21966" t="44869"/>
          <a:stretch/>
        </p:blipFill>
        <p:spPr>
          <a:xfrm>
            <a:off x="3278350" y="2571750"/>
            <a:ext cx="968876" cy="1107825"/>
          </a:xfrm>
          <a:prstGeom prst="rect">
            <a:avLst/>
          </a:prstGeom>
          <a:noFill/>
          <a:ln>
            <a:noFill/>
          </a:ln>
        </p:spPr>
      </p:pic>
      <p:pic>
        <p:nvPicPr>
          <p:cNvPr id="381" name="Google Shape;381;p54"/>
          <p:cNvPicPr preferRelativeResize="0"/>
          <p:nvPr/>
        </p:nvPicPr>
        <p:blipFill rotWithShape="1">
          <a:blip r:embed="rId5">
            <a:alphaModFix/>
          </a:blip>
          <a:srcRect b="36629" l="57839" r="34045" t="42078"/>
          <a:stretch/>
        </p:blipFill>
        <p:spPr>
          <a:xfrm>
            <a:off x="4921900" y="2482750"/>
            <a:ext cx="902574" cy="13313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5"/>
          <p:cNvSpPr txBox="1"/>
          <p:nvPr>
            <p:ph type="title"/>
          </p:nvPr>
        </p:nvSpPr>
        <p:spPr>
          <a:xfrm>
            <a:off x="459000" y="235750"/>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GB" sz="1800">
                <a:solidFill>
                  <a:schemeClr val="dk2"/>
                </a:solidFill>
              </a:rPr>
              <a:t>Activity</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AutoNum type="arabicPeriod"/>
            </a:pPr>
            <a:r>
              <a:rPr b="0" lang="en-GB" sz="1800">
                <a:solidFill>
                  <a:schemeClr val="dk2"/>
                </a:solidFill>
              </a:rPr>
              <a:t>Try creating your own leaflet with three </a:t>
            </a:r>
            <a:r>
              <a:rPr lang="en-GB" sz="1800">
                <a:solidFill>
                  <a:schemeClr val="dk2"/>
                </a:solidFill>
              </a:rPr>
              <a:t>‘Top Safety Tips’ </a:t>
            </a:r>
            <a:r>
              <a:rPr b="0" lang="en-GB" sz="1800">
                <a:solidFill>
                  <a:schemeClr val="dk2"/>
                </a:solidFill>
              </a:rPr>
              <a:t>about cleaning your home safely.</a:t>
            </a:r>
            <a:endParaRPr b="0" sz="1800">
              <a:solidFill>
                <a:schemeClr val="dk2"/>
              </a:solidFill>
            </a:endParaRPr>
          </a:p>
          <a:p>
            <a:pPr indent="0" lvl="0" marL="457200" rtl="0" algn="l">
              <a:spcBef>
                <a:spcPts val="0"/>
              </a:spcBef>
              <a:spcAft>
                <a:spcPts val="0"/>
              </a:spcAft>
              <a:buNone/>
            </a:pPr>
            <a:r>
              <a:t/>
            </a:r>
            <a:endParaRPr b="0" sz="1800">
              <a:solidFill>
                <a:schemeClr val="dk2"/>
              </a:solidFill>
            </a:endParaRPr>
          </a:p>
          <a:p>
            <a:pPr indent="0" lvl="0" marL="457200" rtl="0" algn="l">
              <a:spcBef>
                <a:spcPts val="0"/>
              </a:spcBef>
              <a:spcAft>
                <a:spcPts val="0"/>
              </a:spcAft>
              <a:buNone/>
            </a:pPr>
            <a:r>
              <a:rPr b="0" lang="en-GB" sz="1800" u="sng">
                <a:solidFill>
                  <a:schemeClr val="dk2"/>
                </a:solidFill>
              </a:rPr>
              <a:t>Things to consider:</a:t>
            </a:r>
            <a:endParaRPr b="0" sz="1800" u="sng">
              <a:solidFill>
                <a:schemeClr val="dk2"/>
              </a:solidFill>
            </a:endParaRPr>
          </a:p>
          <a:p>
            <a:pPr indent="-342900" lvl="0" marL="457200" rtl="0" algn="l">
              <a:spcBef>
                <a:spcPts val="0"/>
              </a:spcBef>
              <a:spcAft>
                <a:spcPts val="0"/>
              </a:spcAft>
              <a:buClr>
                <a:schemeClr val="dk2"/>
              </a:buClr>
              <a:buSzPts val="1800"/>
              <a:buChar char="-"/>
            </a:pPr>
            <a:r>
              <a:rPr b="0" lang="en-GB" sz="1800">
                <a:solidFill>
                  <a:schemeClr val="dk2"/>
                </a:solidFill>
              </a:rPr>
              <a:t>How will you protect your hands whilst using the cleaning products? </a:t>
            </a:r>
            <a:endParaRPr b="0" sz="1800">
              <a:solidFill>
                <a:schemeClr val="dk2"/>
              </a:solidFill>
            </a:endParaRPr>
          </a:p>
          <a:p>
            <a:pPr indent="-342900" lvl="0" marL="457200" rtl="0" algn="l">
              <a:spcBef>
                <a:spcPts val="0"/>
              </a:spcBef>
              <a:spcAft>
                <a:spcPts val="0"/>
              </a:spcAft>
              <a:buClr>
                <a:schemeClr val="dk2"/>
              </a:buClr>
              <a:buSzPts val="1800"/>
              <a:buChar char="-"/>
            </a:pPr>
            <a:r>
              <a:rPr b="0" lang="en-GB" sz="1800">
                <a:solidFill>
                  <a:schemeClr val="dk2"/>
                </a:solidFill>
              </a:rPr>
              <a:t>How will you store your cleaning products to make sure they are away from small children? </a:t>
            </a:r>
            <a:endParaRPr b="0" sz="1800">
              <a:solidFill>
                <a:schemeClr val="dk2"/>
              </a:solidFill>
            </a:endParaRPr>
          </a:p>
          <a:p>
            <a:pPr indent="-342900" lvl="0" marL="457200" rtl="0" algn="l">
              <a:spcBef>
                <a:spcPts val="0"/>
              </a:spcBef>
              <a:spcAft>
                <a:spcPts val="0"/>
              </a:spcAft>
              <a:buClr>
                <a:schemeClr val="dk2"/>
              </a:buClr>
              <a:buSzPts val="1800"/>
              <a:buChar char="-"/>
            </a:pPr>
            <a:r>
              <a:rPr b="0" lang="en-GB" sz="1800">
                <a:solidFill>
                  <a:schemeClr val="dk2"/>
                </a:solidFill>
              </a:rPr>
              <a:t>What can you do to make sure the room is ventilated whilst using the cleaning products?</a:t>
            </a:r>
            <a:endParaRPr b="0" sz="1800">
              <a:solidFill>
                <a:schemeClr val="dk2"/>
              </a:solidFill>
            </a:endParaRPr>
          </a:p>
        </p:txBody>
      </p:sp>
      <p:sp>
        <p:nvSpPr>
          <p:cNvPr id="387" name="Google Shape;387;p55"/>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rgbClr val="434343"/>
                </a:solidFill>
                <a:latin typeface="Montserrat Medium"/>
                <a:ea typeface="Montserrat Medium"/>
                <a:cs typeface="Montserrat Medium"/>
                <a:sym typeface="Montserrat Medium"/>
              </a:rPr>
              <a:t>‹#›</a:t>
            </a:fld>
            <a:endParaRPr sz="800">
              <a:solidFill>
                <a:srgbClr val="434343"/>
              </a:solidFill>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Independent Living</a:t>
            </a:r>
            <a:endParaRPr>
              <a:solidFill>
                <a:schemeClr val="dk2"/>
              </a:solidFill>
            </a:endParaRPr>
          </a:p>
          <a:p>
            <a:pPr indent="0" lvl="0" marL="0" rtl="0" algn="l">
              <a:spcBef>
                <a:spcPts val="0"/>
              </a:spcBef>
              <a:spcAft>
                <a:spcPts val="0"/>
              </a:spcAft>
              <a:buNone/>
            </a:pPr>
            <a:r>
              <a:rPr lang="en-GB">
                <a:solidFill>
                  <a:schemeClr val="dk2"/>
                </a:solidFill>
              </a:rPr>
              <a:t>Applying Learning</a:t>
            </a:r>
            <a:endParaRPr>
              <a:solidFill>
                <a:schemeClr val="dk2"/>
              </a:solidFill>
            </a:endParaRPr>
          </a:p>
        </p:txBody>
      </p:sp>
      <p:sp>
        <p:nvSpPr>
          <p:cNvPr id="393" name="Google Shape;393;p56"/>
          <p:cNvSpPr txBox="1"/>
          <p:nvPr>
            <p:ph idx="1" type="body"/>
          </p:nvPr>
        </p:nvSpPr>
        <p:spPr>
          <a:xfrm>
            <a:off x="456125" y="1438150"/>
            <a:ext cx="8231700" cy="405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Using cleaning products safely</a:t>
            </a:r>
            <a:endParaRPr/>
          </a:p>
        </p:txBody>
      </p:sp>
      <p:sp>
        <p:nvSpPr>
          <p:cNvPr id="394" name="Google Shape;394;p56"/>
          <p:cNvSpPr txBox="1"/>
          <p:nvPr>
            <p:ph idx="2" type="subTitle"/>
          </p:nvPr>
        </p:nvSpPr>
        <p:spPr>
          <a:xfrm>
            <a:off x="458975"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Make it easier		</a:t>
            </a:r>
            <a:r>
              <a:rPr lang="en-GB"/>
              <a:t>	</a:t>
            </a:r>
            <a:endParaRPr/>
          </a:p>
        </p:txBody>
      </p:sp>
      <p:sp>
        <p:nvSpPr>
          <p:cNvPr id="395" name="Google Shape;395;p56"/>
          <p:cNvSpPr txBox="1"/>
          <p:nvPr>
            <p:ph idx="3" type="body"/>
          </p:nvPr>
        </p:nvSpPr>
        <p:spPr>
          <a:xfrm>
            <a:off x="458975" y="2492625"/>
            <a:ext cx="2585400" cy="2010000"/>
          </a:xfrm>
          <a:prstGeom prst="rect">
            <a:avLst/>
          </a:prstGeom>
        </p:spPr>
        <p:txBody>
          <a:bodyPr anchorCtr="0" anchor="t" bIns="91425" lIns="91425" spcFirstLastPara="1" rIns="91425" wrap="square" tIns="90000">
            <a:noAutofit/>
          </a:bodyPr>
          <a:lstStyle/>
          <a:p>
            <a:pPr indent="-304800" lvl="0" marL="457200" rtl="0" algn="l">
              <a:spcBef>
                <a:spcPts val="0"/>
              </a:spcBef>
              <a:spcAft>
                <a:spcPts val="0"/>
              </a:spcAft>
              <a:buSzPts val="1200"/>
              <a:buChar char="●"/>
            </a:pPr>
            <a:r>
              <a:rPr lang="en-GB"/>
              <a:t>Make a list of the rooms in your home and think about what you need to keep it clean.</a:t>
            </a:r>
            <a:endParaRPr/>
          </a:p>
          <a:p>
            <a:pPr indent="-304800" lvl="0" marL="457200" rtl="0" algn="l">
              <a:spcBef>
                <a:spcPts val="0"/>
              </a:spcBef>
              <a:spcAft>
                <a:spcPts val="0"/>
              </a:spcAft>
              <a:buSzPts val="1200"/>
              <a:buChar char="●"/>
            </a:pPr>
            <a:r>
              <a:rPr lang="en-GB"/>
              <a:t>Look in your cleaning cupboard to see what products you have and list their uses.</a:t>
            </a:r>
            <a:endParaRPr/>
          </a:p>
        </p:txBody>
      </p:sp>
      <p:sp>
        <p:nvSpPr>
          <p:cNvPr id="396" name="Google Shape;396;p56"/>
          <p:cNvSpPr txBox="1"/>
          <p:nvPr>
            <p:ph idx="4" type="subTitle"/>
          </p:nvPr>
        </p:nvSpPr>
        <p:spPr>
          <a:xfrm>
            <a:off x="3279300"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Make it harder</a:t>
            </a:r>
            <a:endParaRPr>
              <a:solidFill>
                <a:schemeClr val="dk2"/>
              </a:solidFill>
            </a:endParaRPr>
          </a:p>
        </p:txBody>
      </p:sp>
      <p:sp>
        <p:nvSpPr>
          <p:cNvPr id="397" name="Google Shape;397;p56"/>
          <p:cNvSpPr txBox="1"/>
          <p:nvPr>
            <p:ph idx="5" type="body"/>
          </p:nvPr>
        </p:nvSpPr>
        <p:spPr>
          <a:xfrm>
            <a:off x="3279300" y="2492625"/>
            <a:ext cx="2585400" cy="2010000"/>
          </a:xfrm>
          <a:prstGeom prst="rect">
            <a:avLst/>
          </a:prstGeom>
        </p:spPr>
        <p:txBody>
          <a:bodyPr anchorCtr="0" anchor="t" bIns="91425" lIns="91425" spcFirstLastPara="1" rIns="91425" wrap="square" tIns="90000">
            <a:noAutofit/>
          </a:bodyPr>
          <a:lstStyle/>
          <a:p>
            <a:pPr indent="-304800" lvl="0" marL="457200" rtl="0" algn="l">
              <a:spcBef>
                <a:spcPts val="0"/>
              </a:spcBef>
              <a:spcAft>
                <a:spcPts val="0"/>
              </a:spcAft>
              <a:buSzPts val="1200"/>
              <a:buChar char="●"/>
            </a:pPr>
            <a:r>
              <a:rPr lang="en-GB"/>
              <a:t>Create a table and list the products you find from strongest to weakest using the warning symbols as a guide.</a:t>
            </a:r>
            <a:endParaRPr/>
          </a:p>
        </p:txBody>
      </p:sp>
      <p:sp>
        <p:nvSpPr>
          <p:cNvPr id="398" name="Google Shape;398;p56"/>
          <p:cNvSpPr txBox="1"/>
          <p:nvPr>
            <p:ph idx="6" type="subTitle"/>
          </p:nvPr>
        </p:nvSpPr>
        <p:spPr>
          <a:xfrm>
            <a:off x="6099625" y="1882125"/>
            <a:ext cx="2585400" cy="453300"/>
          </a:xfrm>
          <a:prstGeom prst="rect">
            <a:avLst/>
          </a:prstGeom>
          <a:solidFill>
            <a:schemeClr val="lt2"/>
          </a:solidFill>
        </p:spPr>
        <p:txBody>
          <a:bodyPr anchorCtr="0" anchor="t" bIns="91425" lIns="91425" spcFirstLastPara="1" rIns="91425" wrap="square" tIns="90000">
            <a:noAutofit/>
          </a:bodyPr>
          <a:lstStyle/>
          <a:p>
            <a:pPr indent="0" lvl="0" marL="0" rtl="0" algn="l">
              <a:spcBef>
                <a:spcPts val="0"/>
              </a:spcBef>
              <a:spcAft>
                <a:spcPts val="0"/>
              </a:spcAft>
              <a:buNone/>
            </a:pPr>
            <a:r>
              <a:rPr lang="en-GB">
                <a:solidFill>
                  <a:schemeClr val="dk2"/>
                </a:solidFill>
              </a:rPr>
              <a:t>More ideas</a:t>
            </a:r>
            <a:endParaRPr>
              <a:solidFill>
                <a:schemeClr val="dk2"/>
              </a:solidFill>
            </a:endParaRPr>
          </a:p>
        </p:txBody>
      </p:sp>
      <p:sp>
        <p:nvSpPr>
          <p:cNvPr id="399" name="Google Shape;399;p56"/>
          <p:cNvSpPr txBox="1"/>
          <p:nvPr>
            <p:ph idx="7" type="body"/>
          </p:nvPr>
        </p:nvSpPr>
        <p:spPr>
          <a:xfrm>
            <a:off x="6099625" y="2492625"/>
            <a:ext cx="2585400" cy="2010000"/>
          </a:xfrm>
          <a:prstGeom prst="rect">
            <a:avLst/>
          </a:prstGeom>
        </p:spPr>
        <p:txBody>
          <a:bodyPr anchorCtr="0" anchor="t" bIns="91425" lIns="91425" spcFirstLastPara="1" rIns="91425" wrap="square" tIns="90000">
            <a:noAutofit/>
          </a:bodyPr>
          <a:lstStyle/>
          <a:p>
            <a:pPr indent="-304800" lvl="0" marL="457200" rtl="0" algn="l">
              <a:spcBef>
                <a:spcPts val="0"/>
              </a:spcBef>
              <a:spcAft>
                <a:spcPts val="0"/>
              </a:spcAft>
              <a:buSzPts val="1200"/>
              <a:buChar char="●"/>
            </a:pPr>
            <a:r>
              <a:rPr lang="en-GB"/>
              <a:t>Ask your parent/carer to help you find an </a:t>
            </a:r>
            <a:r>
              <a:rPr lang="en-GB"/>
              <a:t>online shopping website to explore household cleaning cleaning products and find out what they do.</a:t>
            </a:r>
            <a:endParaRPr/>
          </a:p>
        </p:txBody>
      </p:sp>
      <p:sp>
        <p:nvSpPr>
          <p:cNvPr id="400" name="Google Shape;400;p56"/>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rgbClr val="434343"/>
                </a:solidFill>
              </a:rPr>
              <a:t>‹#›</a:t>
            </a:fld>
            <a:endParaRPr>
              <a:solidFill>
                <a:srgbClr val="434343"/>
              </a:solidFill>
            </a:endParaRPr>
          </a:p>
          <a:p>
            <a:pPr indent="0" lvl="0" marL="0" rtl="0" algn="l">
              <a:spcBef>
                <a:spcPts val="0"/>
              </a:spcBef>
              <a:spcAft>
                <a:spcPts val="0"/>
              </a:spcAft>
              <a:buClr>
                <a:srgbClr val="000000"/>
              </a:buClr>
              <a:buSzPts val="800"/>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406" name="Google Shape;406;p5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a:p>
            <a:pPr indent="0" lvl="0" marL="0" rtl="0" algn="l">
              <a:lnSpc>
                <a:spcPct val="115000"/>
              </a:lnSpc>
              <a:spcBef>
                <a:spcPts val="0"/>
              </a:spcBef>
              <a:spcAft>
                <a:spcPts val="0"/>
              </a:spcAft>
              <a:buNone/>
            </a:pPr>
            <a:r>
              <a:t/>
            </a:r>
            <a:endParaRPr b="0">
              <a:solidFill>
                <a:schemeClr val="dk2"/>
              </a:solidFill>
            </a:endParaRPr>
          </a:p>
        </p:txBody>
      </p:sp>
      <p:sp>
        <p:nvSpPr>
          <p:cNvPr id="407" name="Google Shape;407;p57"/>
          <p:cNvSpPr txBox="1"/>
          <p:nvPr>
            <p:ph idx="1" type="body"/>
          </p:nvPr>
        </p:nvSpPr>
        <p:spPr>
          <a:xfrm>
            <a:off x="459000" y="1438275"/>
            <a:ext cx="8226000" cy="2981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a:t>Independent Living:</a:t>
            </a:r>
            <a:endParaRPr/>
          </a:p>
          <a:p>
            <a:pPr indent="0" lvl="0" marL="0" rtl="0" algn="l">
              <a:lnSpc>
                <a:spcPct val="115000"/>
              </a:lnSpc>
              <a:spcBef>
                <a:spcPts val="0"/>
              </a:spcBef>
              <a:spcAft>
                <a:spcPts val="0"/>
              </a:spcAft>
              <a:buClr>
                <a:srgbClr val="000000"/>
              </a:buClr>
              <a:buSzPts val="2200"/>
              <a:buFont typeface="Arial"/>
              <a:buNone/>
            </a:pPr>
            <a:r>
              <a:t/>
            </a:r>
            <a:endParaRPr/>
          </a:p>
          <a:p>
            <a:pPr indent="-330200" lvl="0" marL="457200" rtl="0" algn="l">
              <a:lnSpc>
                <a:spcPct val="115000"/>
              </a:lnSpc>
              <a:spcBef>
                <a:spcPts val="0"/>
              </a:spcBef>
              <a:spcAft>
                <a:spcPts val="0"/>
              </a:spcAft>
              <a:buClr>
                <a:schemeClr val="dk2"/>
              </a:buClr>
              <a:buSzPts val="1600"/>
              <a:buChar char="●"/>
            </a:pPr>
            <a:r>
              <a:rPr lang="en-GB"/>
              <a:t>Building Understanding- Cleaning in the home (Unit 1)</a:t>
            </a:r>
            <a:endParaRPr/>
          </a:p>
          <a:p>
            <a:pPr indent="-330200" lvl="0" marL="457200" rtl="0" algn="l">
              <a:spcBef>
                <a:spcPts val="0"/>
              </a:spcBef>
              <a:spcAft>
                <a:spcPts val="0"/>
              </a:spcAft>
              <a:buSzPts val="1600"/>
              <a:buChar char="●"/>
            </a:pPr>
            <a:r>
              <a:rPr lang="en-GB"/>
              <a:t>Applying Learning- Hygiene at home (Unit 1)</a:t>
            </a:r>
            <a:endParaRPr/>
          </a:p>
        </p:txBody>
      </p:sp>
      <p:sp>
        <p:nvSpPr>
          <p:cNvPr id="408" name="Google Shape;408;p57"/>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rgbClr val="434343"/>
                </a:solidFill>
                <a:latin typeface="Montserrat Medium"/>
                <a:ea typeface="Montserrat Medium"/>
                <a:cs typeface="Montserrat Medium"/>
                <a:sym typeface="Montserrat Medium"/>
              </a:rPr>
              <a:t>‹#›</a:t>
            </a:fld>
            <a:endParaRPr sz="800">
              <a:solidFill>
                <a:srgbClr val="434343"/>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37"/>
          <p:cNvSpPr txBox="1"/>
          <p:nvPr/>
        </p:nvSpPr>
        <p:spPr>
          <a:xfrm>
            <a:off x="457200" y="1431700"/>
            <a:ext cx="7582800" cy="1914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GB" sz="3000" u="none" cap="none" strike="noStrike">
                <a:solidFill>
                  <a:schemeClr val="dk2"/>
                </a:solidFill>
                <a:latin typeface="Montserrat SemiBold"/>
                <a:ea typeface="Montserrat SemiBold"/>
                <a:cs typeface="Montserrat SemiBold"/>
                <a:sym typeface="Montserrat SemiBold"/>
              </a:rPr>
              <a:t>Less</a:t>
            </a:r>
            <a:r>
              <a:rPr lang="en-GB" sz="3000">
                <a:solidFill>
                  <a:schemeClr val="dk2"/>
                </a:solidFill>
                <a:latin typeface="Montserrat SemiBold"/>
                <a:ea typeface="Montserrat SemiBold"/>
                <a:cs typeface="Montserrat SemiBold"/>
                <a:sym typeface="Montserrat SemiBold"/>
              </a:rPr>
              <a:t>on 1 - Using cleaning products safely  </a:t>
            </a:r>
            <a:endParaRPr b="0" i="0" sz="2900" u="none" cap="none" strike="noStrike">
              <a:solidFill>
                <a:schemeClr val="dk2"/>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000"/>
              <a:buFont typeface="Arial"/>
              <a:buNone/>
            </a:pPr>
            <a:r>
              <a:t/>
            </a:r>
            <a:endParaRPr b="0" i="0" sz="3000" u="none" cap="none" strike="noStrike">
              <a:solidFill>
                <a:schemeClr val="dk2"/>
              </a:solidFill>
              <a:latin typeface="Montserrat SemiBold"/>
              <a:ea typeface="Montserrat SemiBold"/>
              <a:cs typeface="Montserrat SemiBold"/>
              <a:sym typeface="Montserrat SemiBold"/>
            </a:endParaRPr>
          </a:p>
        </p:txBody>
      </p:sp>
      <p:sp>
        <p:nvSpPr>
          <p:cNvPr id="204" name="Google Shape;204;p3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2"/>
              </a:solidFill>
              <a:latin typeface="Montserrat Medium"/>
              <a:ea typeface="Montserrat Medium"/>
              <a:cs typeface="Montserrat Medium"/>
              <a:sym typeface="Montserrat Medium"/>
            </a:endParaRPr>
          </a:p>
        </p:txBody>
      </p:sp>
      <p:sp>
        <p:nvSpPr>
          <p:cNvPr id="210" name="Google Shape;210;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Lesson 1 </a:t>
            </a:r>
            <a:endParaRPr>
              <a:solidFill>
                <a:schemeClr val="dk2"/>
              </a:solidFill>
            </a:endParaRPr>
          </a:p>
          <a:p>
            <a:pPr indent="0" lvl="0" marL="0" rtl="0" algn="l">
              <a:lnSpc>
                <a:spcPct val="115000"/>
              </a:lnSpc>
              <a:spcBef>
                <a:spcPts val="0"/>
              </a:spcBef>
              <a:spcAft>
                <a:spcPts val="0"/>
              </a:spcAft>
              <a:buSzPts val="2200"/>
              <a:buNone/>
            </a:pPr>
            <a:r>
              <a:rPr lang="en-GB">
                <a:solidFill>
                  <a:schemeClr val="dk2"/>
                </a:solidFill>
              </a:rPr>
              <a:t>Cleaning in the home</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11" name="Google Shape;211;p38"/>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identify the warning symbols on different cleaning products and their meaning.  </a:t>
            </a:r>
            <a:endParaRPr/>
          </a:p>
          <a:p>
            <a:pPr indent="-330200" lvl="0" marL="457200" rtl="0" algn="l">
              <a:lnSpc>
                <a:spcPct val="130000"/>
              </a:lnSpc>
              <a:spcBef>
                <a:spcPts val="0"/>
              </a:spcBef>
              <a:spcAft>
                <a:spcPts val="0"/>
              </a:spcAft>
              <a:buSzPts val="1600"/>
              <a:buAutoNum type="arabicPeriod"/>
            </a:pPr>
            <a:r>
              <a:rPr lang="en-GB"/>
              <a:t>Introduce each cleaning product. Ask students to match the cleaning products with the task. </a:t>
            </a:r>
            <a:endParaRPr/>
          </a:p>
          <a:p>
            <a:pPr indent="-330200" lvl="0" marL="457200" rtl="0" algn="l">
              <a:lnSpc>
                <a:spcPct val="130000"/>
              </a:lnSpc>
              <a:spcBef>
                <a:spcPts val="0"/>
              </a:spcBef>
              <a:spcAft>
                <a:spcPts val="0"/>
              </a:spcAft>
              <a:buSzPts val="1600"/>
              <a:buAutoNum type="arabicPeriod"/>
            </a:pPr>
            <a:r>
              <a:rPr lang="en-GB"/>
              <a:t>Show the students a cleaning product with warning symbols. Discuss what they could mean.</a:t>
            </a:r>
            <a:endParaRPr/>
          </a:p>
          <a:p>
            <a:pPr indent="-330200" lvl="0" marL="457200" rtl="0" algn="l">
              <a:lnSpc>
                <a:spcPct val="130000"/>
              </a:lnSpc>
              <a:spcBef>
                <a:spcPts val="0"/>
              </a:spcBef>
              <a:spcAft>
                <a:spcPts val="0"/>
              </a:spcAft>
              <a:buSzPts val="1600"/>
              <a:buAutoNum type="arabicPeriod"/>
            </a:pPr>
            <a:r>
              <a:rPr lang="en-GB"/>
              <a:t>Match the symbol to its meaning.</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Resources needed: cleaning spray, pen and paper.</a:t>
            </a:r>
            <a:endParaRPr/>
          </a:p>
        </p:txBody>
      </p:sp>
      <p:sp>
        <p:nvSpPr>
          <p:cNvPr id="212" name="Google Shape;212;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ph idx="1" type="body"/>
          </p:nvPr>
        </p:nvSpPr>
        <p:spPr>
          <a:xfrm>
            <a:off x="458975" y="1285875"/>
            <a:ext cx="8226000" cy="3133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2000"/>
              <a:t>This lesson involves cleaning products which may be harmful to you or the learner if used incorrectly. Please follow the safety guidelines on the products and ensure adult supervision when handling these products.</a:t>
            </a:r>
            <a:endParaRPr b="1" sz="2000"/>
          </a:p>
          <a:p>
            <a:pPr indent="0" lvl="0" marL="0" rtl="0" algn="l">
              <a:spcBef>
                <a:spcPts val="0"/>
              </a:spcBef>
              <a:spcAft>
                <a:spcPts val="0"/>
              </a:spcAft>
              <a:buNone/>
            </a:pPr>
            <a:r>
              <a:t/>
            </a:r>
            <a:endParaRPr b="1" sz="2000"/>
          </a:p>
        </p:txBody>
      </p:sp>
      <p:sp>
        <p:nvSpPr>
          <p:cNvPr id="218" name="Google Shape;218;p3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rgbClr val="434343"/>
                </a:solidFill>
              </a:rPr>
              <a:t>Safety notice</a:t>
            </a:r>
            <a:endParaRPr>
              <a:solidFill>
                <a:srgbClr val="434343"/>
              </a:solidFill>
            </a:endParaRPr>
          </a:p>
          <a:p>
            <a:pPr indent="0" lvl="0" marL="0" rtl="0" algn="l">
              <a:lnSpc>
                <a:spcPct val="115000"/>
              </a:lnSpc>
              <a:spcBef>
                <a:spcPts val="0"/>
              </a:spcBef>
              <a:spcAft>
                <a:spcPts val="0"/>
              </a:spcAft>
              <a:buSzPts val="22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txBox="1"/>
          <p:nvPr/>
        </p:nvSpPr>
        <p:spPr>
          <a:xfrm>
            <a:off x="475375" y="280550"/>
            <a:ext cx="3000300" cy="5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4B3241"/>
                </a:solidFill>
                <a:latin typeface="Montserrat"/>
                <a:ea typeface="Montserrat"/>
                <a:cs typeface="Montserrat"/>
                <a:sym typeface="Montserrat"/>
              </a:rPr>
              <a:t>Home Management</a:t>
            </a:r>
            <a:endParaRPr>
              <a:latin typeface="Montserrat"/>
              <a:ea typeface="Montserrat"/>
              <a:cs typeface="Montserrat"/>
              <a:sym typeface="Montserrat"/>
            </a:endParaRPr>
          </a:p>
        </p:txBody>
      </p:sp>
      <p:sp>
        <p:nvSpPr>
          <p:cNvPr id="224" name="Google Shape;224;p40"/>
          <p:cNvSpPr txBox="1"/>
          <p:nvPr/>
        </p:nvSpPr>
        <p:spPr>
          <a:xfrm>
            <a:off x="662425" y="1270300"/>
            <a:ext cx="8229600" cy="167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4B3241"/>
                </a:solidFill>
                <a:latin typeface="Montserrat SemiBold"/>
                <a:ea typeface="Montserrat SemiBold"/>
                <a:cs typeface="Montserrat SemiBold"/>
                <a:sym typeface="Montserrat SemiBold"/>
              </a:rPr>
              <a:t>Using cleaning products safely </a:t>
            </a:r>
            <a:endParaRPr sz="3000">
              <a:solidFill>
                <a:srgbClr val="4B3241"/>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3000">
              <a:solidFill>
                <a:srgbClr val="4B3241"/>
              </a:solidFill>
              <a:latin typeface="Montserrat SemiBold"/>
              <a:ea typeface="Montserrat SemiBold"/>
              <a:cs typeface="Montserrat SemiBold"/>
              <a:sym typeface="Montserrat SemiBold"/>
            </a:endParaRPr>
          </a:p>
        </p:txBody>
      </p:sp>
      <p:sp>
        <p:nvSpPr>
          <p:cNvPr id="225" name="Google Shape;225;p40"/>
          <p:cNvSpPr txBox="1"/>
          <p:nvPr/>
        </p:nvSpPr>
        <p:spPr>
          <a:xfrm>
            <a:off x="545500" y="4371775"/>
            <a:ext cx="2486100" cy="420900"/>
          </a:xfrm>
          <a:prstGeom prst="rect">
            <a:avLst/>
          </a:prstGeom>
          <a:noFill/>
          <a:ln>
            <a:noFill/>
          </a:ln>
        </p:spPr>
        <p:txBody>
          <a:bodyPr anchorCtr="0" anchor="t" bIns="91425" lIns="91425" spcFirstLastPara="1" rIns="91425" wrap="square" tIns="91425">
            <a:noAutofit/>
          </a:bodyPr>
          <a:lstStyle/>
          <a:p>
            <a:pPr indent="-330200" lvl="0" marL="457200" rtl="0" algn="l">
              <a:lnSpc>
                <a:spcPct val="130000"/>
              </a:lnSpc>
              <a:spcBef>
                <a:spcPts val="1000"/>
              </a:spcBef>
              <a:spcAft>
                <a:spcPts val="0"/>
              </a:spcAft>
              <a:buNone/>
            </a:pPr>
            <a:r>
              <a:rPr lang="en-GB">
                <a:solidFill>
                  <a:srgbClr val="4B3241"/>
                </a:solidFill>
                <a:latin typeface="Montserrat SemiBold"/>
                <a:ea typeface="Montserrat SemiBold"/>
                <a:cs typeface="Montserrat SemiBold"/>
                <a:sym typeface="Montserrat SemiBold"/>
              </a:rPr>
              <a:t>Applying Learning</a:t>
            </a: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1"/>
          <p:cNvSpPr txBox="1"/>
          <p:nvPr>
            <p:ph type="title"/>
          </p:nvPr>
        </p:nvSpPr>
        <p:spPr>
          <a:xfrm>
            <a:off x="429275" y="444500"/>
            <a:ext cx="3951000" cy="81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Lesson Activity Stages</a:t>
            </a:r>
            <a:endParaRPr>
              <a:solidFill>
                <a:schemeClr val="dk2"/>
              </a:solidFill>
            </a:endParaRPr>
          </a:p>
        </p:txBody>
      </p:sp>
      <p:sp>
        <p:nvSpPr>
          <p:cNvPr id="231" name="Google Shape;231;p41"/>
          <p:cNvSpPr txBox="1"/>
          <p:nvPr>
            <p:ph idx="1" type="body"/>
          </p:nvPr>
        </p:nvSpPr>
        <p:spPr>
          <a:xfrm>
            <a:off x="458975" y="1169100"/>
            <a:ext cx="8481000" cy="331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This lesson will be taught in 5 stages-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Matching the cleaning products to the job.</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Identify the warning symbols on the cleaning products.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Predict the meaning of each symbol.</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Check to see how close to the real meanings you are.</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AutoNum type="arabicPeriod"/>
            </a:pPr>
            <a:r>
              <a:rPr lang="en-GB"/>
              <a:t>Create your own safety leaflet.</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a:p>
          <a:p>
            <a:pPr indent="0" lvl="0" marL="0" rtl="0" algn="l">
              <a:lnSpc>
                <a:spcPct val="100000"/>
              </a:lnSpc>
              <a:spcBef>
                <a:spcPts val="0"/>
              </a:spcBef>
              <a:spcAft>
                <a:spcPts val="0"/>
              </a:spcAft>
              <a:buNone/>
            </a:pPr>
            <a:r>
              <a:rPr lang="en-GB" sz="1200">
                <a:solidFill>
                  <a:srgbClr val="000000"/>
                </a:solidFill>
              </a:rPr>
              <a:t>                     </a:t>
            </a:r>
            <a:endParaRPr sz="1200">
              <a:solidFill>
                <a:srgbClr val="000000"/>
              </a:solidFill>
            </a:endParaRPr>
          </a:p>
          <a:p>
            <a:pPr indent="0" lvl="0" marL="0" rtl="0" algn="l">
              <a:spcBef>
                <a:spcPts val="0"/>
              </a:spcBef>
              <a:spcAft>
                <a:spcPts val="0"/>
              </a:spcAft>
              <a:buNone/>
            </a:pPr>
            <a:r>
              <a:t/>
            </a:r>
            <a:endParaRPr/>
          </a:p>
        </p:txBody>
      </p:sp>
      <p:sp>
        <p:nvSpPr>
          <p:cNvPr id="232" name="Google Shape;232;p41"/>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2"/>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38" name="Google Shape;238;p42"/>
          <p:cNvSpPr txBox="1"/>
          <p:nvPr/>
        </p:nvSpPr>
        <p:spPr>
          <a:xfrm>
            <a:off x="973300" y="67855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A.</a:t>
            </a:r>
            <a:endParaRPr sz="2400">
              <a:latin typeface="Montserrat"/>
              <a:ea typeface="Montserrat"/>
              <a:cs typeface="Montserrat"/>
              <a:sym typeface="Montserrat"/>
            </a:endParaRPr>
          </a:p>
        </p:txBody>
      </p:sp>
      <p:pic>
        <p:nvPicPr>
          <p:cNvPr id="239" name="Google Shape;239;p42"/>
          <p:cNvPicPr preferRelativeResize="0"/>
          <p:nvPr/>
        </p:nvPicPr>
        <p:blipFill>
          <a:blip r:embed="rId3">
            <a:alphaModFix/>
          </a:blip>
          <a:stretch>
            <a:fillRect/>
          </a:stretch>
        </p:blipFill>
        <p:spPr>
          <a:xfrm>
            <a:off x="2060450" y="511825"/>
            <a:ext cx="4699248" cy="3131999"/>
          </a:xfrm>
          <a:prstGeom prst="rect">
            <a:avLst/>
          </a:prstGeom>
          <a:noFill/>
          <a:ln>
            <a:noFill/>
          </a:ln>
        </p:spPr>
      </p:pic>
      <p:sp>
        <p:nvSpPr>
          <p:cNvPr id="240" name="Google Shape;240;p42"/>
          <p:cNvSpPr txBox="1"/>
          <p:nvPr/>
        </p:nvSpPr>
        <p:spPr>
          <a:xfrm>
            <a:off x="3550275" y="3990875"/>
            <a:ext cx="27639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241" name="Google Shape;241;p42"/>
          <p:cNvSpPr txBox="1"/>
          <p:nvPr/>
        </p:nvSpPr>
        <p:spPr>
          <a:xfrm>
            <a:off x="924225" y="4108775"/>
            <a:ext cx="3809700" cy="3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ontserrat"/>
                <a:ea typeface="Montserrat"/>
                <a:cs typeface="Montserrat"/>
                <a:sym typeface="Montserrat"/>
              </a:rPr>
              <a:t>Credit: Father and son cleaning bathroom, Gustavo Fring (sic), Pexels</a:t>
            </a:r>
            <a:endParaRPr sz="11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3"/>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247" name="Google Shape;247;p43"/>
          <p:cNvSpPr txBox="1"/>
          <p:nvPr/>
        </p:nvSpPr>
        <p:spPr>
          <a:xfrm>
            <a:off x="973300" y="678550"/>
            <a:ext cx="8784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Montserrat"/>
                <a:ea typeface="Montserrat"/>
                <a:cs typeface="Montserrat"/>
                <a:sym typeface="Montserrat"/>
              </a:rPr>
              <a:t>B.</a:t>
            </a:r>
            <a:endParaRPr sz="2400">
              <a:latin typeface="Montserrat"/>
              <a:ea typeface="Montserrat"/>
              <a:cs typeface="Montserrat"/>
              <a:sym typeface="Montserrat"/>
            </a:endParaRPr>
          </a:p>
        </p:txBody>
      </p:sp>
      <p:sp>
        <p:nvSpPr>
          <p:cNvPr id="248" name="Google Shape;248;p43"/>
          <p:cNvSpPr txBox="1"/>
          <p:nvPr/>
        </p:nvSpPr>
        <p:spPr>
          <a:xfrm>
            <a:off x="3160475" y="4716075"/>
            <a:ext cx="30000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p>
        </p:txBody>
      </p:sp>
      <p:sp>
        <p:nvSpPr>
          <p:cNvPr id="249" name="Google Shape;249;p43"/>
          <p:cNvSpPr txBox="1"/>
          <p:nvPr/>
        </p:nvSpPr>
        <p:spPr>
          <a:xfrm>
            <a:off x="331525" y="2360775"/>
            <a:ext cx="1406400" cy="5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Montserrat"/>
                <a:ea typeface="Montserrat"/>
                <a:cs typeface="Montserrat"/>
                <a:sym typeface="Montserrat"/>
              </a:rPr>
              <a:t>Credit: Father with son cleaning stove at kitchen, Gustavo Fring (sic), Pexels</a:t>
            </a:r>
            <a:endParaRPr sz="1100">
              <a:latin typeface="Montserrat"/>
              <a:ea typeface="Montserrat"/>
              <a:cs typeface="Montserrat"/>
              <a:sym typeface="Montserrat"/>
            </a:endParaRPr>
          </a:p>
          <a:p>
            <a:pPr indent="0" lvl="0" marL="0" rtl="0" algn="l">
              <a:lnSpc>
                <a:spcPct val="130000"/>
              </a:lnSpc>
              <a:spcBef>
                <a:spcPts val="0"/>
              </a:spcBef>
              <a:spcAft>
                <a:spcPts val="0"/>
              </a:spcAft>
              <a:buNone/>
            </a:pPr>
            <a:r>
              <a:t/>
            </a:r>
            <a:endParaRPr sz="1100">
              <a:latin typeface="Montserrat"/>
              <a:ea typeface="Montserrat"/>
              <a:cs typeface="Montserrat"/>
              <a:sym typeface="Montserrat"/>
            </a:endParaRPr>
          </a:p>
        </p:txBody>
      </p:sp>
      <p:pic>
        <p:nvPicPr>
          <p:cNvPr id="250" name="Google Shape;250;p43"/>
          <p:cNvPicPr preferRelativeResize="0"/>
          <p:nvPr/>
        </p:nvPicPr>
        <p:blipFill>
          <a:blip r:embed="rId3">
            <a:alphaModFix/>
          </a:blip>
          <a:stretch>
            <a:fillRect/>
          </a:stretch>
        </p:blipFill>
        <p:spPr>
          <a:xfrm>
            <a:off x="1974350" y="956075"/>
            <a:ext cx="5195295" cy="34635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