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72FD2D-B131-423D-AE91-FCD12BA53819}">
  <a:tblStyle styleId="{E172FD2D-B131-423D-AE91-FCD12BA538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2C3C792-FB54-4AC9-AE36-9A674EF52C0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8be208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8be20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682e20d2e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682e20d2e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682e20d2e_0_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682e20d2e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682e20d2e_0_1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682e20d2e_0_1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682e20d2e_0_1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682e20d2e_0_1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682e20d2e_0_1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682e20d2e_0_1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82e20d2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82e20d2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682e20d2e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682e20d2e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682e20d2e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682e20d2e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82e20d2e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682e20d2e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682e20d2e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682e20d2e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Stretch - difference between 6 and 7 in terms of sound?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type of music have you heard these chords in?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682e20d2e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682e20d2e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think sus means - stretch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682e20d2e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682e20d2e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682e20d2e_0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682e20d2e_0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>
                <a:highlight>
                  <a:schemeClr val="lt1"/>
                </a:highlight>
              </a:rPr>
              <a:t>First round clapping, then go back and show them how to play on instruments </a:t>
            </a:r>
            <a:endParaRPr>
              <a:highlight>
                <a:schemeClr val="lt1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can we add interest to a chord sequence?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3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Charatan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23"/>
          <p:cNvSpPr txBox="1"/>
          <p:nvPr>
            <p:ph type="title"/>
          </p:nvPr>
        </p:nvSpPr>
        <p:spPr>
          <a:xfrm>
            <a:off x="917950" y="890050"/>
            <a:ext cx="10778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Clap these rhythms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198" name="Google Shape;198;p23"/>
          <p:cNvGraphicFramePr/>
          <p:nvPr/>
        </p:nvGraphicFramePr>
        <p:xfrm>
          <a:off x="339675" y="456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{E2C3C792-FB54-4AC9-AE36-9A674EF52C0F}</a:tableStyleId>
              </a:tblPr>
              <a:tblGrid>
                <a:gridCol w="400050"/>
                <a:gridCol w="400050"/>
                <a:gridCol w="409575"/>
                <a:gridCol w="409575"/>
                <a:gridCol w="409575"/>
              </a:tblGrid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9" name="Google Shape;199;p23"/>
          <p:cNvGraphicFramePr/>
          <p:nvPr/>
        </p:nvGraphicFramePr>
        <p:xfrm>
          <a:off x="1835950" y="412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060125"/>
                <a:gridCol w="1060125"/>
                <a:gridCol w="1060125"/>
                <a:gridCol w="1060125"/>
                <a:gridCol w="1060125"/>
                <a:gridCol w="1060125"/>
                <a:gridCol w="1060125"/>
                <a:gridCol w="1280425"/>
              </a:tblGrid>
              <a:tr h="62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00" name="Google Shape;200;p23"/>
          <p:cNvSpPr txBox="1"/>
          <p:nvPr/>
        </p:nvSpPr>
        <p:spPr>
          <a:xfrm>
            <a:off x="881963" y="2987850"/>
            <a:ext cx="870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6008738" y="1959525"/>
            <a:ext cx="692900" cy="18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8118988" y="1959525"/>
            <a:ext cx="692900" cy="18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1958913" y="1959525"/>
            <a:ext cx="692900" cy="18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2357938" y="5735763"/>
            <a:ext cx="692900" cy="1882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" name="Google Shape;205;p23"/>
          <p:cNvGraphicFramePr/>
          <p:nvPr/>
        </p:nvGraphicFramePr>
        <p:xfrm>
          <a:off x="508263" y="843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{E2C3C792-FB54-4AC9-AE36-9A674EF52C0F}</a:tableStyleId>
              </a:tblPr>
              <a:tblGrid>
                <a:gridCol w="400050"/>
                <a:gridCol w="400050"/>
                <a:gridCol w="409575"/>
                <a:gridCol w="409575"/>
                <a:gridCol w="409575"/>
              </a:tblGrid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6" name="Google Shape;206;p23"/>
          <p:cNvGraphicFramePr/>
          <p:nvPr/>
        </p:nvGraphicFramePr>
        <p:xfrm>
          <a:off x="2004538" y="799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060125"/>
                <a:gridCol w="1060125"/>
                <a:gridCol w="1060125"/>
                <a:gridCol w="1060125"/>
                <a:gridCol w="1060125"/>
                <a:gridCol w="1060125"/>
                <a:gridCol w="1060125"/>
                <a:gridCol w="1280425"/>
              </a:tblGrid>
              <a:tr h="62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07" name="Google Shape;207;p23"/>
          <p:cNvSpPr txBox="1"/>
          <p:nvPr/>
        </p:nvSpPr>
        <p:spPr>
          <a:xfrm>
            <a:off x="1050550" y="6856875"/>
            <a:ext cx="870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4">
            <a:alphaModFix/>
          </a:blip>
          <a:srcRect b="26799" l="21899" r="22757" t="20037"/>
          <a:stretch/>
        </p:blipFill>
        <p:spPr>
          <a:xfrm>
            <a:off x="4124788" y="5811975"/>
            <a:ext cx="1959198" cy="18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4">
            <a:alphaModFix/>
          </a:blip>
          <a:srcRect b="26799" l="21899" r="22757" t="20037"/>
          <a:stretch/>
        </p:blipFill>
        <p:spPr>
          <a:xfrm>
            <a:off x="3956188" y="1935275"/>
            <a:ext cx="1959198" cy="18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4">
            <a:alphaModFix/>
          </a:blip>
          <a:srcRect b="26799" l="21899" r="22757" t="20037"/>
          <a:stretch/>
        </p:blipFill>
        <p:spPr>
          <a:xfrm>
            <a:off x="8287625" y="5735775"/>
            <a:ext cx="1959198" cy="18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6245037" y="5735763"/>
            <a:ext cx="692900" cy="188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4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1958913" y="1959525"/>
            <a:ext cx="692900" cy="1882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24"/>
          <p:cNvSpPr txBox="1"/>
          <p:nvPr>
            <p:ph type="title"/>
          </p:nvPr>
        </p:nvSpPr>
        <p:spPr>
          <a:xfrm>
            <a:off x="917950" y="890050"/>
            <a:ext cx="10778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More syncopated rhythms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219" name="Google Shape;219;p24"/>
          <p:cNvGraphicFramePr/>
          <p:nvPr/>
        </p:nvGraphicFramePr>
        <p:xfrm>
          <a:off x="339675" y="456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{E2C3C792-FB54-4AC9-AE36-9A674EF52C0F}</a:tableStyleId>
              </a:tblPr>
              <a:tblGrid>
                <a:gridCol w="400050"/>
                <a:gridCol w="400050"/>
                <a:gridCol w="409575"/>
                <a:gridCol w="409575"/>
                <a:gridCol w="409575"/>
              </a:tblGrid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0" name="Google Shape;220;p24"/>
          <p:cNvGraphicFramePr/>
          <p:nvPr/>
        </p:nvGraphicFramePr>
        <p:xfrm>
          <a:off x="1835950" y="412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060125"/>
                <a:gridCol w="1060125"/>
                <a:gridCol w="1060125"/>
                <a:gridCol w="1060125"/>
                <a:gridCol w="1060125"/>
                <a:gridCol w="1060125"/>
                <a:gridCol w="1060125"/>
                <a:gridCol w="1280425"/>
              </a:tblGrid>
              <a:tr h="62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21;p24"/>
          <p:cNvSpPr txBox="1"/>
          <p:nvPr/>
        </p:nvSpPr>
        <p:spPr>
          <a:xfrm>
            <a:off x="881963" y="2987850"/>
            <a:ext cx="870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2" name="Google Shape;222;p24"/>
          <p:cNvGraphicFramePr/>
          <p:nvPr/>
        </p:nvGraphicFramePr>
        <p:xfrm>
          <a:off x="508263" y="843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{E2C3C792-FB54-4AC9-AE36-9A674EF52C0F}</a:tableStyleId>
              </a:tblPr>
              <a:tblGrid>
                <a:gridCol w="400050"/>
                <a:gridCol w="400050"/>
                <a:gridCol w="409575"/>
                <a:gridCol w="409575"/>
                <a:gridCol w="409575"/>
              </a:tblGrid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3" name="Google Shape;223;p24"/>
          <p:cNvGraphicFramePr/>
          <p:nvPr/>
        </p:nvGraphicFramePr>
        <p:xfrm>
          <a:off x="2004538" y="799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060125"/>
                <a:gridCol w="1060125"/>
                <a:gridCol w="1060125"/>
                <a:gridCol w="1060125"/>
                <a:gridCol w="1060125"/>
                <a:gridCol w="1060125"/>
                <a:gridCol w="1060125"/>
                <a:gridCol w="1280425"/>
              </a:tblGrid>
              <a:tr h="62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24" name="Google Shape;224;p24"/>
          <p:cNvSpPr txBox="1"/>
          <p:nvPr/>
        </p:nvSpPr>
        <p:spPr>
          <a:xfrm>
            <a:off x="1050550" y="6856875"/>
            <a:ext cx="870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 rotWithShape="1">
          <a:blip r:embed="rId4">
            <a:alphaModFix/>
          </a:blip>
          <a:srcRect b="30756" l="18921" r="30404" t="16077"/>
          <a:stretch/>
        </p:blipFill>
        <p:spPr>
          <a:xfrm>
            <a:off x="4712338" y="1872730"/>
            <a:ext cx="1959174" cy="205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4">
            <a:alphaModFix/>
          </a:blip>
          <a:srcRect b="30756" l="18921" r="30404" t="16077"/>
          <a:stretch/>
        </p:blipFill>
        <p:spPr>
          <a:xfrm>
            <a:off x="8732013" y="1872730"/>
            <a:ext cx="1959174" cy="205563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/>
          <p:nvPr/>
        </p:nvSpPr>
        <p:spPr>
          <a:xfrm>
            <a:off x="2719825" y="3214824"/>
            <a:ext cx="176100" cy="2232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>
            <a:off x="7152764" y="3361822"/>
            <a:ext cx="176100" cy="2232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7513" y="5648963"/>
            <a:ext cx="1072513" cy="20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 rotWithShape="1">
          <a:blip r:embed="rId4">
            <a:alphaModFix/>
          </a:blip>
          <a:srcRect b="30756" l="18921" r="30404" t="16077"/>
          <a:stretch/>
        </p:blipFill>
        <p:spPr>
          <a:xfrm>
            <a:off x="4803075" y="5648980"/>
            <a:ext cx="1959174" cy="2055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/>
          <p:nvPr/>
        </p:nvSpPr>
        <p:spPr>
          <a:xfrm>
            <a:off x="5471775" y="7602925"/>
            <a:ext cx="1048350" cy="169250"/>
          </a:xfrm>
          <a:custGeom>
            <a:rect b="b" l="l" r="r" t="t"/>
            <a:pathLst>
              <a:path extrusionOk="0" h="6770" w="41934">
                <a:moveTo>
                  <a:pt x="0" y="2620"/>
                </a:moveTo>
                <a:cubicBezTo>
                  <a:pt x="2839" y="3275"/>
                  <a:pt x="10046" y="6989"/>
                  <a:pt x="17035" y="6552"/>
                </a:cubicBezTo>
                <a:cubicBezTo>
                  <a:pt x="24024" y="6115"/>
                  <a:pt x="37784" y="1092"/>
                  <a:pt x="41934" y="0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6377987" y="5735775"/>
            <a:ext cx="692900" cy="18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8365288" y="5735775"/>
            <a:ext cx="692900" cy="1882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>
            <p:ph idx="3" type="subTitle"/>
          </p:nvPr>
        </p:nvSpPr>
        <p:spPr>
          <a:xfrm>
            <a:off x="11358575" y="4562525"/>
            <a:ext cx="6256800" cy="162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Dotted rhythm - one short and one long note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cxnSp>
        <p:nvCxnSpPr>
          <p:cNvPr id="235" name="Google Shape;235;p24"/>
          <p:cNvCxnSpPr>
            <a:stCxn id="234" idx="1"/>
          </p:cNvCxnSpPr>
          <p:nvPr/>
        </p:nvCxnSpPr>
        <p:spPr>
          <a:xfrm rot="10800000">
            <a:off x="7078475" y="3438125"/>
            <a:ext cx="4280100" cy="19389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36" name="Google Shape;236;p24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6378000" y="1959525"/>
            <a:ext cx="692900" cy="188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2" name="Google Shape;242;p25"/>
          <p:cNvSpPr txBox="1"/>
          <p:nvPr>
            <p:ph type="title"/>
          </p:nvPr>
        </p:nvSpPr>
        <p:spPr>
          <a:xfrm>
            <a:off x="282725" y="347463"/>
            <a:ext cx="13201200" cy="81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typical song structure? Put the sections in order.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4488200" y="1683025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5432000" y="7279300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4264050" y="5226325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6764175" y="6483875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5"/>
          <p:cNvSpPr txBox="1"/>
          <p:nvPr>
            <p:ph idx="1" type="subTitle"/>
          </p:nvPr>
        </p:nvSpPr>
        <p:spPr>
          <a:xfrm>
            <a:off x="1857500" y="4806863"/>
            <a:ext cx="3574500" cy="1137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verse 1</a:t>
            </a:r>
            <a:endParaRPr sz="4400"/>
          </a:p>
        </p:txBody>
      </p:sp>
      <p:sp>
        <p:nvSpPr>
          <p:cNvPr id="248" name="Google Shape;248;p25"/>
          <p:cNvSpPr txBox="1"/>
          <p:nvPr>
            <p:ph idx="3" type="subTitle"/>
          </p:nvPr>
        </p:nvSpPr>
        <p:spPr>
          <a:xfrm>
            <a:off x="6304950" y="5878563"/>
            <a:ext cx="3692700" cy="1008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intro</a:t>
            </a:r>
            <a:endParaRPr sz="4400"/>
          </a:p>
        </p:txBody>
      </p:sp>
      <p:sp>
        <p:nvSpPr>
          <p:cNvPr id="249" name="Google Shape;249;p25"/>
          <p:cNvSpPr txBox="1"/>
          <p:nvPr>
            <p:ph idx="2" type="body"/>
          </p:nvPr>
        </p:nvSpPr>
        <p:spPr>
          <a:xfrm>
            <a:off x="449500" y="6589925"/>
            <a:ext cx="3574500" cy="1137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lt1"/>
                </a:solidFill>
              </a:rPr>
              <a:t>chorus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250" name="Google Shape;250;p25"/>
          <p:cNvSpPr txBox="1"/>
          <p:nvPr>
            <p:ph idx="1" type="subTitle"/>
          </p:nvPr>
        </p:nvSpPr>
        <p:spPr>
          <a:xfrm>
            <a:off x="6364050" y="2876300"/>
            <a:ext cx="3574500" cy="1137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verse 2</a:t>
            </a:r>
            <a:endParaRPr sz="4400"/>
          </a:p>
        </p:txBody>
      </p:sp>
      <p:sp>
        <p:nvSpPr>
          <p:cNvPr id="251" name="Google Shape;251;p25"/>
          <p:cNvSpPr txBox="1"/>
          <p:nvPr>
            <p:ph idx="4" type="body"/>
          </p:nvPr>
        </p:nvSpPr>
        <p:spPr>
          <a:xfrm>
            <a:off x="11775500" y="7023100"/>
            <a:ext cx="3574500" cy="1137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lt1"/>
                </a:solidFill>
              </a:rPr>
              <a:t>chorus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252" name="Google Shape;252;p25"/>
          <p:cNvSpPr txBox="1"/>
          <p:nvPr>
            <p:ph idx="1" type="subTitle"/>
          </p:nvPr>
        </p:nvSpPr>
        <p:spPr>
          <a:xfrm>
            <a:off x="2151475" y="2416975"/>
            <a:ext cx="3574500" cy="1137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bridge</a:t>
            </a:r>
            <a:endParaRPr sz="4400"/>
          </a:p>
        </p:txBody>
      </p:sp>
      <p:sp>
        <p:nvSpPr>
          <p:cNvPr id="253" name="Google Shape;253;p25"/>
          <p:cNvSpPr txBox="1"/>
          <p:nvPr>
            <p:ph idx="1" type="subTitle"/>
          </p:nvPr>
        </p:nvSpPr>
        <p:spPr>
          <a:xfrm>
            <a:off x="10370150" y="2876300"/>
            <a:ext cx="3574500" cy="1137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chorus</a:t>
            </a:r>
            <a:endParaRPr sz="4400"/>
          </a:p>
        </p:txBody>
      </p:sp>
      <p:sp>
        <p:nvSpPr>
          <p:cNvPr id="254" name="Google Shape;254;p25"/>
          <p:cNvSpPr txBox="1"/>
          <p:nvPr>
            <p:ph idx="3" type="subTitle"/>
          </p:nvPr>
        </p:nvSpPr>
        <p:spPr>
          <a:xfrm>
            <a:off x="11019075" y="4869675"/>
            <a:ext cx="3692700" cy="1008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outro</a:t>
            </a:r>
            <a:endParaRPr sz="4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p26"/>
          <p:cNvSpPr txBox="1"/>
          <p:nvPr>
            <p:ph type="title"/>
          </p:nvPr>
        </p:nvSpPr>
        <p:spPr>
          <a:xfrm>
            <a:off x="835925" y="481600"/>
            <a:ext cx="16533900" cy="81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Listen again to ‘Crazy’ - Verse 1 and chorus </a:t>
            </a:r>
            <a:r>
              <a:rPr lang="en-GB">
                <a:solidFill>
                  <a:schemeClr val="dk2"/>
                </a:solidFill>
              </a:rPr>
              <a:t>in the lesson video. </a:t>
            </a:r>
            <a:r>
              <a:rPr lang="en-GB">
                <a:solidFill>
                  <a:schemeClr val="dk2"/>
                </a:solidFill>
              </a:rPr>
              <a:t>What is different about the accompaniment?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4614600" y="2264113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5432000" y="7279300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3167981" y="4059909"/>
            <a:ext cx="6453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4878062" y="6038325"/>
            <a:ext cx="6453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6"/>
          <p:cNvSpPr txBox="1"/>
          <p:nvPr>
            <p:ph idx="1" type="subTitle"/>
          </p:nvPr>
        </p:nvSpPr>
        <p:spPr>
          <a:xfrm>
            <a:off x="835924" y="2780529"/>
            <a:ext cx="2445000" cy="10128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verse 1</a:t>
            </a:r>
            <a:endParaRPr sz="4400"/>
          </a:p>
        </p:txBody>
      </p:sp>
      <p:sp>
        <p:nvSpPr>
          <p:cNvPr id="266" name="Google Shape;266;p26"/>
          <p:cNvSpPr txBox="1"/>
          <p:nvPr>
            <p:ph idx="2" type="body"/>
          </p:nvPr>
        </p:nvSpPr>
        <p:spPr>
          <a:xfrm>
            <a:off x="835924" y="4059909"/>
            <a:ext cx="2445000" cy="1012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lt1"/>
                </a:solidFill>
              </a:rPr>
              <a:t>chorus</a:t>
            </a:r>
            <a:endParaRPr b="1" sz="4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2" name="Google Shape;272;p27"/>
          <p:cNvSpPr txBox="1"/>
          <p:nvPr>
            <p:ph idx="1" type="subTitle"/>
          </p:nvPr>
        </p:nvSpPr>
        <p:spPr>
          <a:xfrm>
            <a:off x="917950" y="3582649"/>
            <a:ext cx="3609000" cy="2711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You can change the harmonic rhythm. </a:t>
            </a:r>
            <a:endParaRPr sz="3300"/>
          </a:p>
        </p:txBody>
      </p:sp>
      <p:sp>
        <p:nvSpPr>
          <p:cNvPr id="273" name="Google Shape;273;p27"/>
          <p:cNvSpPr txBox="1"/>
          <p:nvPr>
            <p:ph idx="2" type="body"/>
          </p:nvPr>
        </p:nvSpPr>
        <p:spPr>
          <a:xfrm>
            <a:off x="4816249" y="3582649"/>
            <a:ext cx="3609000" cy="2711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can create a 7th chord by adding a 6th to the triad.</a:t>
            </a:r>
            <a:endParaRPr sz="3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4" name="Google Shape;274;p27"/>
          <p:cNvSpPr txBox="1"/>
          <p:nvPr>
            <p:ph idx="1" type="subTitle"/>
          </p:nvPr>
        </p:nvSpPr>
        <p:spPr>
          <a:xfrm>
            <a:off x="8714549" y="3582649"/>
            <a:ext cx="3609000" cy="2711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You can create a 6th chord by adding a 6th to the triad.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275" name="Google Shape;275;p27"/>
          <p:cNvSpPr txBox="1"/>
          <p:nvPr>
            <p:ph idx="4" type="body"/>
          </p:nvPr>
        </p:nvSpPr>
        <p:spPr>
          <a:xfrm>
            <a:off x="917950" y="6454577"/>
            <a:ext cx="3609000" cy="2711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can create extended chords by adding pitches</a:t>
            </a:r>
            <a:endParaRPr sz="3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6" name="Google Shape;276;p27"/>
          <p:cNvSpPr txBox="1"/>
          <p:nvPr>
            <p:ph idx="1" type="subTitle"/>
          </p:nvPr>
        </p:nvSpPr>
        <p:spPr>
          <a:xfrm>
            <a:off x="4816249" y="6454577"/>
            <a:ext cx="3609000" cy="2711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You can make everything faster</a:t>
            </a:r>
            <a:endParaRPr sz="3300"/>
          </a:p>
        </p:txBody>
      </p:sp>
      <p:sp>
        <p:nvSpPr>
          <p:cNvPr id="277" name="Google Shape;277;p27"/>
          <p:cNvSpPr txBox="1"/>
          <p:nvPr>
            <p:ph idx="1" type="subTitle"/>
          </p:nvPr>
        </p:nvSpPr>
        <p:spPr>
          <a:xfrm>
            <a:off x="8714549" y="6454577"/>
            <a:ext cx="3609000" cy="27114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You can change the rhythm of the accompaniment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</a:endParaRPr>
          </a:p>
        </p:txBody>
      </p:sp>
      <p:sp>
        <p:nvSpPr>
          <p:cNvPr id="278" name="Google Shape;278;p27"/>
          <p:cNvSpPr txBox="1"/>
          <p:nvPr>
            <p:ph idx="1" type="subTitle"/>
          </p:nvPr>
        </p:nvSpPr>
        <p:spPr>
          <a:xfrm>
            <a:off x="12612846" y="3582649"/>
            <a:ext cx="3609000" cy="2711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You can create extended chords by stretching out the chords</a:t>
            </a:r>
            <a:endParaRPr sz="2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279" name="Google Shape;279;p27"/>
          <p:cNvSpPr txBox="1"/>
          <p:nvPr>
            <p:ph idx="6" type="body"/>
          </p:nvPr>
        </p:nvSpPr>
        <p:spPr>
          <a:xfrm>
            <a:off x="12612846" y="6454577"/>
            <a:ext cx="3609000" cy="27114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can break up the chords in the accompaniment</a:t>
            </a:r>
            <a:endParaRPr sz="3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0" name="Google Shape;280;p27"/>
          <p:cNvSpPr txBox="1"/>
          <p:nvPr>
            <p:ph type="title"/>
          </p:nvPr>
        </p:nvSpPr>
        <p:spPr>
          <a:xfrm>
            <a:off x="917950" y="890050"/>
            <a:ext cx="14187000" cy="15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Our key question: 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How can we add interest to a chord sequence?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 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281" name="Google Shape;281;p27"/>
          <p:cNvSpPr txBox="1"/>
          <p:nvPr>
            <p:ph idx="2" type="body"/>
          </p:nvPr>
        </p:nvSpPr>
        <p:spPr>
          <a:xfrm>
            <a:off x="917950" y="2500550"/>
            <a:ext cx="8187300" cy="7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Choose the correct sentences: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713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Quick quiz:                                                                              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Create as many inversions of a G major triad as you can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101550" y="4440098"/>
            <a:ext cx="1256400" cy="10770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</a:t>
            </a:r>
            <a:endParaRPr sz="67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101550" y="5740627"/>
            <a:ext cx="1256400" cy="107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</a:t>
            </a:r>
            <a:endParaRPr sz="67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101550" y="3168550"/>
            <a:ext cx="1256400" cy="107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</a:t>
            </a:r>
            <a:endParaRPr sz="67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394600"/>
            <a:ext cx="17370000" cy="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Crazy - Gnarls Barkley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062575" y="1523400"/>
            <a:ext cx="14544300" cy="724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What is the time signature? (how many beats per bar)</a:t>
            </a:r>
            <a:endParaRPr sz="41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100"/>
              <a:t>How many different chords are used?</a:t>
            </a:r>
            <a:endParaRPr sz="41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100"/>
              <a:t>How long does each chord last?</a:t>
            </a:r>
            <a:endParaRPr sz="41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100"/>
              <a:t>Stretch: notate the bass rhythm</a:t>
            </a:r>
            <a:endParaRPr sz="41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9468000" y="6982750"/>
            <a:ext cx="6579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394600"/>
            <a:ext cx="17370000" cy="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Crazy - two ways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917950" y="1225200"/>
            <a:ext cx="11502300" cy="37323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 remember when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 remember, I remember when I lost my mind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There was something so pleasant about that place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Even your emotions have an echo in so much space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17950" y="1225200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917950" y="5235250"/>
            <a:ext cx="11502300" cy="37323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 remember when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 remember, I remember when I lost my mind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There was something so pleasant about that place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Even your emotions have an echo in so much space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917950" y="5235250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8348100" y="6014925"/>
            <a:ext cx="1437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Cmaj7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9468000" y="7950575"/>
            <a:ext cx="1437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Esus4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0905600" y="7950575"/>
            <a:ext cx="1437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8425200" y="2199450"/>
            <a:ext cx="1437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9330325" y="2997925"/>
            <a:ext cx="1437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9468000" y="3871675"/>
            <a:ext cx="1437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2734325" y="5267100"/>
            <a:ext cx="4780500" cy="3732300"/>
          </a:xfrm>
          <a:prstGeom prst="rect">
            <a:avLst/>
          </a:prstGeom>
          <a:solidFill>
            <a:srgbClr val="00968C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Find one similarity and one difference about the chords in these two versions. Stretch: what effect does the chord choice have?</a:t>
            </a:r>
            <a:endParaRPr sz="3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917950" y="892800"/>
            <a:ext cx="17370000" cy="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Can you work out these maj7 chords?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20" name="Google Shape;120;p18"/>
          <p:cNvGraphicFramePr/>
          <p:nvPr/>
        </p:nvGraphicFramePr>
        <p:xfrm>
          <a:off x="7597913" y="220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484100"/>
                <a:gridCol w="1484100"/>
                <a:gridCol w="1484100"/>
                <a:gridCol w="1484100"/>
                <a:gridCol w="1484100"/>
                <a:gridCol w="1484100"/>
                <a:gridCol w="1484100"/>
              </a:tblGrid>
              <a:tr h="8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Bb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18"/>
          <p:cNvSpPr txBox="1"/>
          <p:nvPr/>
        </p:nvSpPr>
        <p:spPr>
          <a:xfrm>
            <a:off x="301395" y="2199450"/>
            <a:ext cx="64362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 chord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1, 3, 5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maj7 = 1, 3, 5, 7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2" name="Google Shape;122;p18"/>
          <p:cNvGraphicFramePr/>
          <p:nvPr/>
        </p:nvGraphicFramePr>
        <p:xfrm>
          <a:off x="7597913" y="425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484100"/>
                <a:gridCol w="1484100"/>
                <a:gridCol w="1484100"/>
                <a:gridCol w="1484100"/>
                <a:gridCol w="1484100"/>
                <a:gridCol w="1484100"/>
                <a:gridCol w="1484100"/>
              </a:tblGrid>
              <a:tr h="8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F#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18"/>
          <p:cNvSpPr txBox="1"/>
          <p:nvPr/>
        </p:nvSpPr>
        <p:spPr>
          <a:xfrm>
            <a:off x="377600" y="4255350"/>
            <a:ext cx="512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chord = 1, 3, 5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Gmaj7 = 1, 3, 5, 7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4" name="Google Shape;124;p18"/>
          <p:cNvGraphicFramePr/>
          <p:nvPr/>
        </p:nvGraphicFramePr>
        <p:xfrm>
          <a:off x="7597913" y="646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484100"/>
                <a:gridCol w="1484100"/>
                <a:gridCol w="1484100"/>
                <a:gridCol w="1484100"/>
                <a:gridCol w="1484100"/>
                <a:gridCol w="1484100"/>
                <a:gridCol w="1484100"/>
              </a:tblGrid>
              <a:tr h="8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5" name="Google Shape;125;p18"/>
          <p:cNvSpPr txBox="1"/>
          <p:nvPr/>
        </p:nvSpPr>
        <p:spPr>
          <a:xfrm>
            <a:off x="301395" y="6465150"/>
            <a:ext cx="643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chord = 1, 3, 5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Cmaj7 = 1, 3, 5, 7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917950" y="892800"/>
            <a:ext cx="17370000" cy="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would a 6th chord be?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31" name="Google Shape;131;p19"/>
          <p:cNvGraphicFramePr/>
          <p:nvPr/>
        </p:nvGraphicFramePr>
        <p:xfrm>
          <a:off x="7597913" y="220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484100"/>
                <a:gridCol w="1484100"/>
                <a:gridCol w="1484100"/>
                <a:gridCol w="1484100"/>
                <a:gridCol w="1484100"/>
                <a:gridCol w="1484100"/>
                <a:gridCol w="1484100"/>
              </a:tblGrid>
              <a:tr h="8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Bb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2" name="Google Shape;132;p19"/>
          <p:cNvSpPr txBox="1"/>
          <p:nvPr/>
        </p:nvSpPr>
        <p:spPr>
          <a:xfrm>
            <a:off x="301395" y="2199450"/>
            <a:ext cx="64362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 = 1, 3, 5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F6 = 1, 3, 5, 6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3" name="Google Shape;133;p19"/>
          <p:cNvGraphicFramePr/>
          <p:nvPr/>
        </p:nvGraphicFramePr>
        <p:xfrm>
          <a:off x="7597913" y="425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484100"/>
                <a:gridCol w="1484100"/>
                <a:gridCol w="1484100"/>
                <a:gridCol w="1484100"/>
                <a:gridCol w="1484100"/>
                <a:gridCol w="1484100"/>
                <a:gridCol w="1484100"/>
              </a:tblGrid>
              <a:tr h="8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F#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19"/>
          <p:cNvSpPr txBox="1"/>
          <p:nvPr/>
        </p:nvSpPr>
        <p:spPr>
          <a:xfrm>
            <a:off x="377600" y="4255350"/>
            <a:ext cx="512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G6 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5" name="Google Shape;135;p19"/>
          <p:cNvGraphicFramePr/>
          <p:nvPr/>
        </p:nvGraphicFramePr>
        <p:xfrm>
          <a:off x="7597913" y="646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484100"/>
                <a:gridCol w="1484100"/>
                <a:gridCol w="1484100"/>
                <a:gridCol w="1484100"/>
                <a:gridCol w="1484100"/>
                <a:gridCol w="1484100"/>
                <a:gridCol w="1484100"/>
              </a:tblGrid>
              <a:tr h="81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6" name="Google Shape;136;p19"/>
          <p:cNvSpPr txBox="1"/>
          <p:nvPr/>
        </p:nvSpPr>
        <p:spPr>
          <a:xfrm>
            <a:off x="301395" y="6465150"/>
            <a:ext cx="643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 =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C6=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917950" y="892800"/>
            <a:ext cx="17370000" cy="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Sus4 chords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63" y="2199438"/>
            <a:ext cx="15735025" cy="22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>
            <p:ph idx="4294967295" type="subTitle"/>
          </p:nvPr>
        </p:nvSpPr>
        <p:spPr>
          <a:xfrm>
            <a:off x="1269638" y="4909350"/>
            <a:ext cx="1577700" cy="8631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Root</a:t>
            </a:r>
            <a:endParaRPr b="1" sz="3500">
              <a:solidFill>
                <a:schemeClr val="lt1"/>
              </a:solidFill>
            </a:endParaRPr>
          </a:p>
        </p:txBody>
      </p:sp>
      <p:sp>
        <p:nvSpPr>
          <p:cNvPr id="144" name="Google Shape;144;p20"/>
          <p:cNvSpPr txBox="1"/>
          <p:nvPr>
            <p:ph idx="4294967295" type="subTitle"/>
          </p:nvPr>
        </p:nvSpPr>
        <p:spPr>
          <a:xfrm>
            <a:off x="5687363" y="4909350"/>
            <a:ext cx="1577700" cy="8631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3rd</a:t>
            </a:r>
            <a:endParaRPr b="1" sz="3500">
              <a:solidFill>
                <a:schemeClr val="lt1"/>
              </a:solidFill>
            </a:endParaRPr>
          </a:p>
        </p:txBody>
      </p:sp>
      <p:sp>
        <p:nvSpPr>
          <p:cNvPr id="145" name="Google Shape;145;p20"/>
          <p:cNvSpPr txBox="1"/>
          <p:nvPr>
            <p:ph idx="4294967295" type="subTitle"/>
          </p:nvPr>
        </p:nvSpPr>
        <p:spPr>
          <a:xfrm>
            <a:off x="10105088" y="4909350"/>
            <a:ext cx="1577700" cy="8631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5th</a:t>
            </a:r>
            <a:endParaRPr b="1" sz="3500">
              <a:solidFill>
                <a:schemeClr val="lt1"/>
              </a:solidFill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917950" y="6234500"/>
            <a:ext cx="17370000" cy="224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●"/>
            </a:pPr>
            <a:r>
              <a:rPr b="0" lang="en-GB">
                <a:solidFill>
                  <a:schemeClr val="dk2"/>
                </a:solidFill>
              </a:rPr>
              <a:t>Normally, we use the root, 3rd and 5th in a chord. </a:t>
            </a:r>
            <a:endParaRPr b="0">
              <a:solidFill>
                <a:schemeClr val="dk2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●"/>
            </a:pPr>
            <a:r>
              <a:rPr b="0" lang="en-GB">
                <a:solidFill>
                  <a:schemeClr val="dk2"/>
                </a:solidFill>
              </a:rPr>
              <a:t>In a sus4 chord, we take away the 3rd and replace it with the 4th. 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1374500" y="3314800"/>
            <a:ext cx="1368000" cy="1488600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735175" y="8482400"/>
            <a:ext cx="1813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Char char="●"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Often sus chords are followed by a normal triad - why?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5897075" y="3314800"/>
            <a:ext cx="1368000" cy="14886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10209950" y="3314800"/>
            <a:ext cx="1368000" cy="14886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>
            <p:ph idx="4294967295" type="subTitle"/>
          </p:nvPr>
        </p:nvSpPr>
        <p:spPr>
          <a:xfrm>
            <a:off x="7896225" y="5061750"/>
            <a:ext cx="1577700" cy="8631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4th</a:t>
            </a:r>
            <a:endParaRPr b="1" sz="3500">
              <a:solidFill>
                <a:schemeClr val="lt1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8053513" y="3314800"/>
            <a:ext cx="1368000" cy="14886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636450" y="394600"/>
            <a:ext cx="17370000" cy="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Add extended chords to your chord sequence.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58" name="Google Shape;158;p21"/>
          <p:cNvGraphicFramePr/>
          <p:nvPr/>
        </p:nvGraphicFramePr>
        <p:xfrm>
          <a:off x="3755275" y="181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3139375"/>
                <a:gridCol w="3139375"/>
                <a:gridCol w="3139375"/>
                <a:gridCol w="3139350"/>
              </a:tblGrid>
              <a:tr h="155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21"/>
          <p:cNvSpPr txBox="1"/>
          <p:nvPr>
            <p:ph idx="4294967295" type="subTitle"/>
          </p:nvPr>
        </p:nvSpPr>
        <p:spPr>
          <a:xfrm>
            <a:off x="428200" y="2065400"/>
            <a:ext cx="2562900" cy="1557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lt1"/>
                </a:solidFill>
              </a:rPr>
              <a:t>Simple </a:t>
            </a:r>
            <a:r>
              <a:rPr b="1" lang="en-GB" sz="4100">
                <a:solidFill>
                  <a:schemeClr val="lt1"/>
                </a:solidFill>
              </a:rPr>
              <a:t>Chords</a:t>
            </a:r>
            <a:endParaRPr b="1" sz="4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60" name="Google Shape;160;p21"/>
          <p:cNvSpPr txBox="1"/>
          <p:nvPr/>
        </p:nvSpPr>
        <p:spPr>
          <a:xfrm>
            <a:off x="4047450" y="2284450"/>
            <a:ext cx="17877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7467200" y="2284450"/>
            <a:ext cx="17877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0796225" y="2284450"/>
            <a:ext cx="17877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13730950" y="2284450"/>
            <a:ext cx="17877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>
            <p:ph idx="4294967295" type="subTitle"/>
          </p:nvPr>
        </p:nvSpPr>
        <p:spPr>
          <a:xfrm>
            <a:off x="428200" y="4302300"/>
            <a:ext cx="2868300" cy="1557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lt1"/>
                </a:solidFill>
              </a:rPr>
              <a:t>Extended Chords</a:t>
            </a:r>
            <a:endParaRPr b="1" sz="4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graphicFrame>
        <p:nvGraphicFramePr>
          <p:cNvPr id="165" name="Google Shape;165;p21"/>
          <p:cNvGraphicFramePr/>
          <p:nvPr/>
        </p:nvGraphicFramePr>
        <p:xfrm>
          <a:off x="3581675" y="436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3139375"/>
                <a:gridCol w="3139375"/>
                <a:gridCol w="3139375"/>
                <a:gridCol w="3139350"/>
              </a:tblGrid>
              <a:tr h="155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6" name="Google Shape;166;p21"/>
          <p:cNvSpPr txBox="1"/>
          <p:nvPr/>
        </p:nvSpPr>
        <p:spPr>
          <a:xfrm>
            <a:off x="698103" y="6910025"/>
            <a:ext cx="172467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am I not making every chord an extended chord?</a:t>
            </a:r>
            <a:endParaRPr i="1"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did I decide on my extended chords?</a:t>
            </a:r>
            <a:endParaRPr i="1"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1958913" y="1959525"/>
            <a:ext cx="692900" cy="188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22"/>
          <p:cNvSpPr txBox="1"/>
          <p:nvPr>
            <p:ph type="title"/>
          </p:nvPr>
        </p:nvSpPr>
        <p:spPr>
          <a:xfrm>
            <a:off x="917950" y="890050"/>
            <a:ext cx="10778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Clap these rhythms</a:t>
            </a:r>
            <a:endParaRPr sz="4200">
              <a:solidFill>
                <a:schemeClr val="dk2"/>
              </a:solidFill>
            </a:endParaRPr>
          </a:p>
        </p:txBody>
      </p:sp>
      <p:graphicFrame>
        <p:nvGraphicFramePr>
          <p:cNvPr id="174" name="Google Shape;174;p22"/>
          <p:cNvGraphicFramePr/>
          <p:nvPr/>
        </p:nvGraphicFramePr>
        <p:xfrm>
          <a:off x="339675" y="456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{E2C3C792-FB54-4AC9-AE36-9A674EF52C0F}</a:tableStyleId>
              </a:tblPr>
              <a:tblGrid>
                <a:gridCol w="400050"/>
                <a:gridCol w="400050"/>
                <a:gridCol w="409575"/>
                <a:gridCol w="409575"/>
                <a:gridCol w="409575"/>
              </a:tblGrid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5" name="Google Shape;175;p22"/>
          <p:cNvGraphicFramePr/>
          <p:nvPr/>
        </p:nvGraphicFramePr>
        <p:xfrm>
          <a:off x="1835950" y="412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060125"/>
                <a:gridCol w="1060125"/>
                <a:gridCol w="1060125"/>
                <a:gridCol w="1060125"/>
                <a:gridCol w="1060125"/>
                <a:gridCol w="1060125"/>
                <a:gridCol w="1060125"/>
                <a:gridCol w="1280425"/>
              </a:tblGrid>
              <a:tr h="62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2"/>
          <p:cNvSpPr txBox="1"/>
          <p:nvPr/>
        </p:nvSpPr>
        <p:spPr>
          <a:xfrm>
            <a:off x="881963" y="2987850"/>
            <a:ext cx="870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7" name="Google Shape;177;p22"/>
          <p:cNvGraphicFramePr/>
          <p:nvPr/>
        </p:nvGraphicFramePr>
        <p:xfrm>
          <a:off x="508263" y="843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{E2C3C792-FB54-4AC9-AE36-9A674EF52C0F}</a:tableStyleId>
              </a:tblPr>
              <a:tblGrid>
                <a:gridCol w="400050"/>
                <a:gridCol w="400050"/>
                <a:gridCol w="409575"/>
                <a:gridCol w="409575"/>
                <a:gridCol w="409575"/>
              </a:tblGrid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8" name="Google Shape;178;p22"/>
          <p:cNvGraphicFramePr/>
          <p:nvPr/>
        </p:nvGraphicFramePr>
        <p:xfrm>
          <a:off x="2004538" y="799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{E172FD2D-B131-423D-AE91-FCD12BA53819}</a:tableStyleId>
              </a:tblPr>
              <a:tblGrid>
                <a:gridCol w="1060125"/>
                <a:gridCol w="1060125"/>
                <a:gridCol w="1060125"/>
                <a:gridCol w="1060125"/>
                <a:gridCol w="1060125"/>
                <a:gridCol w="1060125"/>
                <a:gridCol w="1060125"/>
                <a:gridCol w="1280425"/>
              </a:tblGrid>
              <a:tr h="62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34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179;p22"/>
          <p:cNvSpPr txBox="1"/>
          <p:nvPr/>
        </p:nvSpPr>
        <p:spPr>
          <a:xfrm>
            <a:off x="1050550" y="6856875"/>
            <a:ext cx="870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 rotWithShape="1">
          <a:blip r:embed="rId4">
            <a:alphaModFix/>
          </a:blip>
          <a:srcRect b="30756" l="18921" r="30404" t="16077"/>
          <a:stretch/>
        </p:blipFill>
        <p:spPr>
          <a:xfrm>
            <a:off x="4712338" y="1872730"/>
            <a:ext cx="1959174" cy="205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 b="30756" l="18921" r="30404" t="16077"/>
          <a:stretch/>
        </p:blipFill>
        <p:spPr>
          <a:xfrm>
            <a:off x="8732013" y="1872730"/>
            <a:ext cx="1959174" cy="205563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/>
          <p:nvPr/>
        </p:nvSpPr>
        <p:spPr>
          <a:xfrm>
            <a:off x="2719825" y="3214824"/>
            <a:ext cx="176100" cy="2232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7305164" y="3438022"/>
            <a:ext cx="176100" cy="2232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7513" y="5648963"/>
            <a:ext cx="1072513" cy="20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4">
            <a:alphaModFix/>
          </a:blip>
          <a:srcRect b="30756" l="18921" r="30404" t="16077"/>
          <a:stretch/>
        </p:blipFill>
        <p:spPr>
          <a:xfrm>
            <a:off x="4712338" y="5648980"/>
            <a:ext cx="1959174" cy="205563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5471775" y="7602925"/>
            <a:ext cx="1048350" cy="169250"/>
          </a:xfrm>
          <a:custGeom>
            <a:rect b="b" l="l" r="r" t="t"/>
            <a:pathLst>
              <a:path extrusionOk="0" h="6770" w="41934">
                <a:moveTo>
                  <a:pt x="0" y="2620"/>
                </a:moveTo>
                <a:cubicBezTo>
                  <a:pt x="2839" y="3275"/>
                  <a:pt x="10046" y="6989"/>
                  <a:pt x="17035" y="6552"/>
                </a:cubicBezTo>
                <a:cubicBezTo>
                  <a:pt x="24024" y="6115"/>
                  <a:pt x="37784" y="1092"/>
                  <a:pt x="41934" y="0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87" name="Google Shape;187;p22"/>
          <p:cNvPicPr preferRelativeResize="0"/>
          <p:nvPr/>
        </p:nvPicPr>
        <p:blipFill rotWithShape="1">
          <a:blip r:embed="rId6">
            <a:alphaModFix/>
          </a:blip>
          <a:srcRect b="30837" l="39427" r="40784" t="17273"/>
          <a:stretch/>
        </p:blipFill>
        <p:spPr>
          <a:xfrm>
            <a:off x="6378000" y="5768279"/>
            <a:ext cx="692900" cy="18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5782975" y="3841575"/>
            <a:ext cx="1048350" cy="169250"/>
          </a:xfrm>
          <a:custGeom>
            <a:rect b="b" l="l" r="r" t="t"/>
            <a:pathLst>
              <a:path extrusionOk="0" h="6770" w="41934">
                <a:moveTo>
                  <a:pt x="0" y="2620"/>
                </a:moveTo>
                <a:cubicBezTo>
                  <a:pt x="2839" y="3275"/>
                  <a:pt x="10046" y="6989"/>
                  <a:pt x="17035" y="6552"/>
                </a:cubicBezTo>
                <a:cubicBezTo>
                  <a:pt x="24024" y="6115"/>
                  <a:pt x="37784" y="1092"/>
                  <a:pt x="41934" y="0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89" name="Google Shape;189;p22"/>
          <p:cNvCxnSpPr/>
          <p:nvPr/>
        </p:nvCxnSpPr>
        <p:spPr>
          <a:xfrm rot="10800000">
            <a:off x="6377925" y="4010850"/>
            <a:ext cx="4216500" cy="19791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p22"/>
          <p:cNvSpPr txBox="1"/>
          <p:nvPr>
            <p:ph idx="3" type="subTitle"/>
          </p:nvPr>
        </p:nvSpPr>
        <p:spPr>
          <a:xfrm>
            <a:off x="10705850" y="5871350"/>
            <a:ext cx="6256800" cy="162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 tie - glues the notes together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6378000" y="1959525"/>
            <a:ext cx="692900" cy="188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