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867AC4-E411-45C7-93D7-A9E4DF5A5CEB}">
  <a:tblStyle styleId="{BF867AC4-E411-45C7-93D7-A9E4DF5A5C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acd18b94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acd18b94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abd5b8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abd5b8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ea8e476a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ea8e476a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ea8e476a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ea8e476a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ea8e476a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ea8e476a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ea8e476a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ea8e476a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ea8e476ae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ea8e476ae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a8e476ae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a8e476ae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182e8f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182e8f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Exam Skills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 - Key Stage 4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AQA Command verbs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750750" y="2632200"/>
            <a:ext cx="16138500" cy="568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Suggest – </a:t>
            </a:r>
            <a:r>
              <a:rPr lang="en-GB" sz="3000"/>
              <a:t>used in questions where you need to apply their knowledge and understanding to a new situation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Plan – </a:t>
            </a:r>
            <a:r>
              <a:rPr lang="en-GB" sz="3000"/>
              <a:t>write a method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Plot – </a:t>
            </a:r>
            <a:r>
              <a:rPr lang="en-GB" sz="3000"/>
              <a:t>mark on a graph using data given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Predict – </a:t>
            </a:r>
            <a:r>
              <a:rPr lang="en-GB" sz="3000"/>
              <a:t>give a plausible outcome </a:t>
            </a:r>
            <a:r>
              <a:rPr b="1" lang="en-GB" sz="3000"/>
              <a:t> </a:t>
            </a:r>
            <a:endParaRPr b="1"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Show – </a:t>
            </a:r>
            <a:r>
              <a:rPr lang="en-GB" sz="3000"/>
              <a:t>provide structured evidence to reach a conclusion 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AQA Command verbs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750750" y="2199450"/>
            <a:ext cx="16138500" cy="568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Estimate – </a:t>
            </a:r>
            <a:r>
              <a:rPr lang="en-GB" sz="3000"/>
              <a:t>assign an approximate value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Evaluate – </a:t>
            </a:r>
            <a:r>
              <a:rPr lang="en-GB" sz="3000"/>
              <a:t>use information supplied as well as their knowledge and understanding, to consider evidence for and against. Clear conclusion drawn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Explain – </a:t>
            </a:r>
            <a:r>
              <a:rPr lang="en-GB" sz="3000"/>
              <a:t>should make something clear, or state the reasons for something happening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Identify – </a:t>
            </a:r>
            <a:r>
              <a:rPr lang="en-GB" sz="3000"/>
              <a:t>name or otherwise characterise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Justify – </a:t>
            </a:r>
            <a:r>
              <a:rPr lang="en-GB" sz="3000"/>
              <a:t>use evidence from the information supplied to support an answer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AQA Command verbs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750750" y="1847625"/>
            <a:ext cx="16138500" cy="568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Measure – </a:t>
            </a:r>
            <a:r>
              <a:rPr lang="en-GB" sz="3000"/>
              <a:t>find an item of data for given quantity 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Calculate –</a:t>
            </a:r>
            <a:r>
              <a:rPr lang="en-GB" sz="3000"/>
              <a:t> use numbers given in the question to work out the answer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Compare –</a:t>
            </a:r>
            <a:r>
              <a:rPr lang="en-GB" sz="3000"/>
              <a:t> describe similarities and/or differences between things. DON’T JUST WRITE ABOUT ONE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Define –</a:t>
            </a:r>
            <a:r>
              <a:rPr lang="en-GB" sz="3000"/>
              <a:t> specify the meaning of something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000"/>
              <a:t>Describe – </a:t>
            </a:r>
            <a:r>
              <a:rPr lang="en-GB" sz="3000"/>
              <a:t>recall some facts, events or processes in an accurate way</a:t>
            </a:r>
            <a:endParaRPr sz="30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 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917950" y="2519050"/>
            <a:ext cx="15335400" cy="9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3500"/>
              <a:t>Describe the two ways pathogens make us ill. (3)</a:t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917950" y="3700150"/>
            <a:ext cx="15335400" cy="9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Pathogens make us ill by releasing………..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Bacteria cause cell and tissue damage by………</a:t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Viruses cause cell and tissue damage by………...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527075" y="1592250"/>
            <a:ext cx="13269600" cy="121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Describe</a:t>
            </a:r>
            <a:r>
              <a:rPr lang="en-GB" sz="3000">
                <a:solidFill>
                  <a:srgbClr val="4B3241"/>
                </a:solidFill>
                <a:highlight>
                  <a:srgbClr val="FFFFFF"/>
                </a:highlight>
              </a:rPr>
              <a:t> </a:t>
            </a:r>
            <a:r>
              <a:rPr lang="en-GB" sz="3000">
                <a:solidFill>
                  <a:srgbClr val="4B3241"/>
                </a:solidFill>
              </a:rPr>
              <a:t>t</a:t>
            </a:r>
            <a:r>
              <a:rPr lang="en-GB" sz="3000"/>
              <a:t>he trend in the number of cases of gonorrhoea in the UK between 2013 and 2016 (2).</a:t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527075" y="282850"/>
            <a:ext cx="13269600" cy="121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900"/>
              <a:t>Independent Practice </a:t>
            </a:r>
            <a:endParaRPr b="1" sz="39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graphicFrame>
        <p:nvGraphicFramePr>
          <p:cNvPr id="119" name="Google Shape;119;p19"/>
          <p:cNvGraphicFramePr/>
          <p:nvPr/>
        </p:nvGraphicFramePr>
        <p:xfrm>
          <a:off x="4410025" y="3714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{BF867AC4-E411-45C7-93D7-A9E4DF5A5CEB}</a:tableStyleId>
              </a:tblPr>
              <a:tblGrid>
                <a:gridCol w="4223075"/>
                <a:gridCol w="4223075"/>
              </a:tblGrid>
              <a:tr h="1630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</a:t>
                      </a:r>
                      <a:endParaRPr b="1"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number of cases</a:t>
                      </a:r>
                      <a:endParaRPr b="1"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2013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31,201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4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2014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37,172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2015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41,382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3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2016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36,557</a:t>
                      </a:r>
                      <a:endParaRPr sz="30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0" name="Google Shape;120;p19"/>
          <p:cNvSpPr txBox="1"/>
          <p:nvPr/>
        </p:nvSpPr>
        <p:spPr>
          <a:xfrm>
            <a:off x="4410025" y="8292250"/>
            <a:ext cx="37662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Figures from Public Health England</a:t>
            </a:r>
            <a:endParaRPr sz="1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917950" y="2519050"/>
            <a:ext cx="15335400" cy="9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GB" sz="3500"/>
              <a:t>Explain why rose black spot slows plant growth (2).</a:t>
            </a:r>
            <a:endParaRPr/>
          </a:p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917950" y="3700150"/>
            <a:ext cx="15335400" cy="9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2. </a:t>
            </a:r>
            <a:r>
              <a:rPr lang="en-GB" sz="3600"/>
              <a:t>Explain why we rarely get the same disease twice  (3) </a:t>
            </a:r>
            <a:endParaRPr sz="3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240400" y="282850"/>
            <a:ext cx="9039600" cy="121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600"/>
              <a:t>Independent Practice </a:t>
            </a:r>
            <a:endParaRPr b="1" sz="3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3600"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240400" y="1882525"/>
            <a:ext cx="13565100" cy="142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3400"/>
              <a:t>Compare the primary and secondary immune response. </a:t>
            </a:r>
            <a:endParaRPr sz="3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482150" y="621100"/>
            <a:ext cx="13538400" cy="80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3600"/>
              <a:t>Independent Practice  </a:t>
            </a:r>
            <a:endParaRPr b="1" sz="3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600"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482150" y="1312000"/>
            <a:ext cx="13730100" cy="80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300"/>
              <a:t>Evaluate the use of painkillers and antibiotics in treating bacterial infections.</a:t>
            </a:r>
            <a:endParaRPr sz="3300"/>
          </a:p>
        </p:txBody>
      </p:sp>
      <p:graphicFrame>
        <p:nvGraphicFramePr>
          <p:cNvPr id="143" name="Google Shape;143;p22"/>
          <p:cNvGraphicFramePr/>
          <p:nvPr/>
        </p:nvGraphicFramePr>
        <p:xfrm>
          <a:off x="2475775" y="311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{BF867AC4-E411-45C7-93D7-A9E4DF5A5CEB}</a:tableStyleId>
              </a:tblPr>
              <a:tblGrid>
                <a:gridCol w="3912125"/>
                <a:gridCol w="3912125"/>
                <a:gridCol w="3912125"/>
              </a:tblGrid>
              <a:tr h="997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Ibuprofen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Antibiotics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07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Uses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Ease symptoms of period pain, when combined with other painkillers can be used to easy symptoms of a cold.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Kill pathogenic bacteria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2924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Side effects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Headaches, being sick, feeling sick, wind, indigestion, feeling dizzy. 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47368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None/>
                      </a:pPr>
                      <a:r>
                        <a:rPr lang="en-GB" sz="2600">
                          <a:solidFill>
                            <a:srgbClr val="212B3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being sick, feeling sick ,bloating and indigestion, diarrhoea</a:t>
                      </a:r>
                      <a:endParaRPr sz="2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14569000" y="8036000"/>
            <a:ext cx="2366700" cy="80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/>
              <a:t>Source, NHS Website </a:t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