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D191C32-E68C-4C1B-940C-E1B9F986C111}">
  <a:tblStyle styleId="{DD191C32-E68C-4C1B-940C-E1B9F986C11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c691f258d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c691f258d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33e82ce5f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33e82ce5f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c5b18c6ad_0_5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c5b18c6ad_0_5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c691f258d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c691f258d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c691f258d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c691f258d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c691f258d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c691f258d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c691f258d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8c691f258d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c5b18c6ad_0_6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c5b18c6ad_0_6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rtl="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Deliberate Practice Worksheet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13 of 13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Religious Education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Rabbi London 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/>
        </p:nvSpPr>
        <p:spPr>
          <a:xfrm>
            <a:off x="2295600" y="691075"/>
            <a:ext cx="14344800" cy="132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13 Principles of Faith </a:t>
            </a:r>
            <a:endParaRPr sz="6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627600" y="1882775"/>
            <a:ext cx="97824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Montserrat"/>
              <a:buAutoNum type="arabicPeriod"/>
            </a:pP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God exists</a:t>
            </a:r>
            <a:endParaRPr sz="2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Montserrat"/>
              <a:buAutoNum type="arabicPeriod"/>
            </a:pP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God is one</a:t>
            </a:r>
            <a:endParaRPr sz="2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Montserrat"/>
              <a:buAutoNum type="arabicPeriod"/>
            </a:pP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God is </a:t>
            </a: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transcendent</a:t>
            </a: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and has no form</a:t>
            </a:r>
            <a:endParaRPr sz="2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Montserrat"/>
              <a:buAutoNum type="arabicPeriod"/>
            </a:pP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God is eternal</a:t>
            </a:r>
            <a:endParaRPr sz="2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Montserrat"/>
              <a:buAutoNum type="arabicPeriod"/>
            </a:pP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worship God</a:t>
            </a:r>
            <a:endParaRPr sz="2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Montserrat"/>
              <a:buAutoNum type="arabicPeriod"/>
            </a:pP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There were Prophets and what they said is true</a:t>
            </a:r>
            <a:endParaRPr sz="2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Montserrat"/>
              <a:buAutoNum type="arabicPeriod"/>
            </a:pP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Moses was the greatest of the prophets</a:t>
            </a:r>
            <a:endParaRPr sz="2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Montserrat"/>
              <a:buAutoNum type="arabicPeriod"/>
            </a:pP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God gave the Torah at Mount Sinai</a:t>
            </a:r>
            <a:endParaRPr sz="2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Montserrat"/>
              <a:buAutoNum type="arabicPeriod"/>
            </a:pP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Torah is God’s law and there will never be another Torah</a:t>
            </a:r>
            <a:endParaRPr sz="2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Montserrat"/>
              <a:buAutoNum type="arabicPeriod"/>
            </a:pP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God is </a:t>
            </a: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omniscient</a:t>
            </a: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(all knowing)</a:t>
            </a:r>
            <a:endParaRPr sz="2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Montserrat"/>
              <a:buAutoNum type="arabicPeriod"/>
            </a:pP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God will give rewards and punishments based on one’s actions</a:t>
            </a:r>
            <a:endParaRPr sz="2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Montserrat"/>
              <a:buAutoNum type="arabicPeriod"/>
            </a:pP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There will be a </a:t>
            </a: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Messiah</a:t>
            </a:r>
            <a:endParaRPr sz="2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Montserrat"/>
              <a:buAutoNum type="arabicPeriod"/>
            </a:pP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There will be </a:t>
            </a: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resurrection</a:t>
            </a:r>
            <a:r>
              <a:rPr lang="en-GB" sz="2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of the dead</a:t>
            </a:r>
            <a:endParaRPr sz="2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/>
        </p:nvSpPr>
        <p:spPr>
          <a:xfrm>
            <a:off x="349525" y="285150"/>
            <a:ext cx="11186100" cy="10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Learning key quotations</a:t>
            </a:r>
            <a:endParaRPr sz="6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7" name="Google Shape;97;p16"/>
          <p:cNvGraphicFramePr/>
          <p:nvPr/>
        </p:nvGraphicFramePr>
        <p:xfrm>
          <a:off x="628500" y="1308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{DD191C32-E68C-4C1B-940C-E1B9F986C111}</a:tableStyleId>
              </a:tblPr>
              <a:tblGrid>
                <a:gridCol w="10907125"/>
              </a:tblGrid>
              <a:tr h="2017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‘Hear  Israel, the Lord is God, the Lord is One’ (Deut. 6:4)</a:t>
                      </a:r>
                      <a:endParaRPr b="1"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756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And I will make you a great nation, and I will bless you, and make your name great; and you will be a blessing. (Gen. 12:2)</a:t>
                      </a:r>
                      <a:endParaRPr b="1"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37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‘Do not be like a servant who only serves their master in order to receive a reward.’  (</a:t>
                      </a:r>
                      <a:r>
                        <a:rPr b="1" i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Ethics of Our Fathers</a:t>
                      </a: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1:3)</a:t>
                      </a:r>
                      <a:endParaRPr b="1"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8" name="Google Shape;98;p16"/>
          <p:cNvSpPr txBox="1"/>
          <p:nvPr/>
        </p:nvSpPr>
        <p:spPr>
          <a:xfrm>
            <a:off x="485700" y="8854613"/>
            <a:ext cx="15148200" cy="51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Credit: This and all subsequent translations by Rabbi London </a:t>
            </a:r>
            <a:endParaRPr sz="19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/>
        </p:nvSpPr>
        <p:spPr>
          <a:xfrm>
            <a:off x="2051450" y="285150"/>
            <a:ext cx="15697800" cy="10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Copy out the quotations and fill the gaps</a:t>
            </a:r>
            <a:endParaRPr sz="5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4" name="Google Shape;104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5" name="Google Shape;105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6" name="Google Shape;106;p17"/>
          <p:cNvGraphicFramePr/>
          <p:nvPr/>
        </p:nvGraphicFramePr>
        <p:xfrm>
          <a:off x="628500" y="1308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{DD191C32-E68C-4C1B-940C-E1B9F986C111}</a:tableStyleId>
              </a:tblPr>
              <a:tblGrid>
                <a:gridCol w="10907125"/>
              </a:tblGrid>
              <a:tr h="1947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‘Hear ______, the Lord is _____, the Lord is One’ (Deut. 6:4)</a:t>
                      </a:r>
                      <a:endParaRPr b="1"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73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And I will make you a great _______, and I will bless you, and make your ________ great; and you will be a blessing. (Gen. 12:2)</a:t>
                      </a:r>
                      <a:endParaRPr b="1"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56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‘Do not be like a ________ who only serves their master in order to receive a _________.’  (</a:t>
                      </a:r>
                      <a:r>
                        <a:rPr b="1" i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Ethics of Our Fathers</a:t>
                      </a: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1:3)</a:t>
                      </a:r>
                      <a:endParaRPr b="1"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7" name="Google Shape;107;p17"/>
          <p:cNvSpPr txBox="1"/>
          <p:nvPr/>
        </p:nvSpPr>
        <p:spPr>
          <a:xfrm>
            <a:off x="431650" y="8957025"/>
            <a:ext cx="15148200" cy="51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lt1"/>
              </a:solidFill>
            </a:endParaRPr>
          </a:p>
        </p:txBody>
      </p:sp>
      <p:pic>
        <p:nvPicPr>
          <p:cNvPr descr="A picture containing table&#10;&#10;Description automatically generated" id="108" name="Google Shape;108;p17"/>
          <p:cNvPicPr preferRelativeResize="0"/>
          <p:nvPr/>
        </p:nvPicPr>
        <p:blipFill rotWithShape="1">
          <a:blip r:embed="rId3">
            <a:alphaModFix/>
          </a:blip>
          <a:srcRect b="-1926" l="0" r="0" t="0"/>
          <a:stretch/>
        </p:blipFill>
        <p:spPr>
          <a:xfrm>
            <a:off x="1146545" y="298408"/>
            <a:ext cx="470612" cy="84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7"/>
          <p:cNvSpPr/>
          <p:nvPr/>
        </p:nvSpPr>
        <p:spPr>
          <a:xfrm>
            <a:off x="12279000" y="2319025"/>
            <a:ext cx="4757100" cy="5534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Word bank</a:t>
            </a:r>
            <a:endParaRPr sz="46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N</a:t>
            </a:r>
            <a:r>
              <a:rPr i="1" lang="en-GB" sz="3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ame, </a:t>
            </a:r>
            <a:r>
              <a:rPr i="1" lang="en-GB" sz="3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God, </a:t>
            </a:r>
            <a:r>
              <a:rPr i="1" lang="en-GB" sz="3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servant, </a:t>
            </a:r>
            <a:r>
              <a:rPr i="1" lang="en-GB" sz="3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image, created,  nation, reward, </a:t>
            </a:r>
            <a:r>
              <a:rPr i="1" lang="en-GB" sz="3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Israel</a:t>
            </a:r>
            <a:endParaRPr sz="46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6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/>
        </p:nvSpPr>
        <p:spPr>
          <a:xfrm>
            <a:off x="2051450" y="285150"/>
            <a:ext cx="15697800" cy="10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Copy out the quotations and fill the gaps</a:t>
            </a:r>
            <a:endParaRPr sz="5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6" name="Google Shape;116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17" name="Google Shape;117;p18"/>
          <p:cNvGraphicFramePr/>
          <p:nvPr/>
        </p:nvGraphicFramePr>
        <p:xfrm>
          <a:off x="628500" y="1308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{DD191C32-E68C-4C1B-940C-E1B9F986C111}</a:tableStyleId>
              </a:tblPr>
              <a:tblGrid>
                <a:gridCol w="16150700"/>
              </a:tblGrid>
              <a:tr h="206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‘Hear ______, the Lord is _____, the Lord is One’ (Deut. 6:4)</a:t>
                      </a:r>
                      <a:endParaRPr b="1" i="1"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183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And I will make you a great _______, and I will bless you, and make your ________ great; and you will be a blessing. (Gen. 12:2)</a:t>
                      </a:r>
                      <a:endParaRPr b="1" i="1"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9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‘Do not be like a ________ who only serves their master in order to receive a _________.’  (</a:t>
                      </a:r>
                      <a:r>
                        <a:rPr b="1" i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Ethics of Our Fathers</a:t>
                      </a:r>
                      <a:r>
                        <a:rPr b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1:3)</a:t>
                      </a:r>
                      <a:endParaRPr b="1" i="1"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8" name="Google Shape;118;p18"/>
          <p:cNvSpPr txBox="1"/>
          <p:nvPr/>
        </p:nvSpPr>
        <p:spPr>
          <a:xfrm>
            <a:off x="431650" y="8957025"/>
            <a:ext cx="15148200" cy="51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lt1"/>
              </a:solidFill>
            </a:endParaRPr>
          </a:p>
        </p:txBody>
      </p:sp>
      <p:pic>
        <p:nvPicPr>
          <p:cNvPr descr="A picture containing table&#10;&#10;Description automatically generated" id="119" name="Google Shape;119;p18"/>
          <p:cNvPicPr preferRelativeResize="0"/>
          <p:nvPr/>
        </p:nvPicPr>
        <p:blipFill rotWithShape="1">
          <a:blip r:embed="rId3">
            <a:alphaModFix/>
          </a:blip>
          <a:srcRect b="-1926" l="0" r="0" t="0"/>
          <a:stretch/>
        </p:blipFill>
        <p:spPr>
          <a:xfrm>
            <a:off x="1146545" y="298408"/>
            <a:ext cx="470612" cy="84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/>
        </p:nvSpPr>
        <p:spPr>
          <a:xfrm>
            <a:off x="2051450" y="285150"/>
            <a:ext cx="15697800" cy="10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Copy out the quotations and fill the gaps</a:t>
            </a:r>
            <a:endParaRPr sz="5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5" name="Google Shape;125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6" name="Google Shape;126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7" name="Google Shape;127;p19"/>
          <p:cNvGraphicFramePr/>
          <p:nvPr/>
        </p:nvGraphicFramePr>
        <p:xfrm>
          <a:off x="520425" y="18463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{DD191C32-E68C-4C1B-940C-E1B9F986C111}</a:tableStyleId>
              </a:tblPr>
              <a:tblGrid>
                <a:gridCol w="16041625"/>
              </a:tblGrid>
              <a:tr h="1869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‘Hear ______, the Lord is _____, the Lord is ________’ (Deut. 6:4)</a:t>
                      </a:r>
                      <a:endParaRPr b="1"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99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And I will make you a great _______, and I will _________ you, and make your ________ great; and ________ will be a blessing. (Gen. 12:2)</a:t>
                      </a:r>
                      <a:endParaRPr b="1"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6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‘Do not be like a ________ who only _________ their master in order to_________ a _________.’  (</a:t>
                      </a:r>
                      <a:r>
                        <a:rPr b="1" i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Ethics of Our Fathers</a:t>
                      </a: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1:3)</a:t>
                      </a:r>
                      <a:endParaRPr b="1"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8" name="Google Shape;128;p19"/>
          <p:cNvSpPr txBox="1"/>
          <p:nvPr/>
        </p:nvSpPr>
        <p:spPr>
          <a:xfrm>
            <a:off x="431650" y="8957025"/>
            <a:ext cx="15148200" cy="51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lt1"/>
              </a:solidFill>
            </a:endParaRPr>
          </a:p>
        </p:txBody>
      </p:sp>
      <p:pic>
        <p:nvPicPr>
          <p:cNvPr descr="A picture containing table&#10;&#10;Description automatically generated" id="129" name="Google Shape;129;p19"/>
          <p:cNvPicPr preferRelativeResize="0"/>
          <p:nvPr/>
        </p:nvPicPr>
        <p:blipFill rotWithShape="1">
          <a:blip r:embed="rId3">
            <a:alphaModFix/>
          </a:blip>
          <a:srcRect b="-1926" l="0" r="0" t="0"/>
          <a:stretch/>
        </p:blipFill>
        <p:spPr>
          <a:xfrm>
            <a:off x="1146545" y="298408"/>
            <a:ext cx="470612" cy="84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/>
        </p:nvSpPr>
        <p:spPr>
          <a:xfrm>
            <a:off x="2051450" y="285150"/>
            <a:ext cx="15697800" cy="10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Copy out the quotations and fill the gaps</a:t>
            </a:r>
            <a:endParaRPr sz="5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35" name="Google Shape;135;p2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7" name="Google Shape;137;p20"/>
          <p:cNvGraphicFramePr/>
          <p:nvPr/>
        </p:nvGraphicFramePr>
        <p:xfrm>
          <a:off x="520425" y="18463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{DD191C32-E68C-4C1B-940C-E1B9F986C111}</a:tableStyleId>
              </a:tblPr>
              <a:tblGrid>
                <a:gridCol w="16041625"/>
              </a:tblGrid>
              <a:tr h="2032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‘Hear ______, the ______ is _____, the Lord is ________’ (Deut. 6:4)</a:t>
                      </a:r>
                      <a:endParaRPr b="1"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29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And I will _______  you a great _______, and I will _________ you, and make your ________ _________; and ________ will be a __________. (Gen. 12:2)</a:t>
                      </a:r>
                      <a:endParaRPr b="1"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5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‘Do not be like a ________ who only _________ their ________ in________ to_________ a _________.’  (</a:t>
                      </a:r>
                      <a:r>
                        <a:rPr b="1" i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Ethics of Our Fathers</a:t>
                      </a: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1:3)</a:t>
                      </a:r>
                      <a:endParaRPr b="1"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8" name="Google Shape;138;p20"/>
          <p:cNvSpPr txBox="1"/>
          <p:nvPr/>
        </p:nvSpPr>
        <p:spPr>
          <a:xfrm>
            <a:off x="431650" y="8957025"/>
            <a:ext cx="15148200" cy="51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lt1"/>
              </a:solidFill>
            </a:endParaRPr>
          </a:p>
        </p:txBody>
      </p:sp>
      <p:pic>
        <p:nvPicPr>
          <p:cNvPr descr="A picture containing table&#10;&#10;Description automatically generated" id="139" name="Google Shape;139;p20"/>
          <p:cNvPicPr preferRelativeResize="0"/>
          <p:nvPr/>
        </p:nvPicPr>
        <p:blipFill rotWithShape="1">
          <a:blip r:embed="rId3">
            <a:alphaModFix/>
          </a:blip>
          <a:srcRect b="-1926" l="0" r="0" t="0"/>
          <a:stretch/>
        </p:blipFill>
        <p:spPr>
          <a:xfrm>
            <a:off x="1146545" y="298408"/>
            <a:ext cx="470612" cy="84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/>
          <p:nvPr/>
        </p:nvSpPr>
        <p:spPr>
          <a:xfrm>
            <a:off x="2051450" y="285150"/>
            <a:ext cx="15697800" cy="10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Copy out the quotations and fill the gaps</a:t>
            </a:r>
            <a:endParaRPr sz="5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45" name="Google Shape;145;p21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6" name="Google Shape;146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47" name="Google Shape;147;p21"/>
          <p:cNvGraphicFramePr/>
          <p:nvPr/>
        </p:nvGraphicFramePr>
        <p:xfrm>
          <a:off x="520425" y="18463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{DD191C32-E68C-4C1B-940C-E1B9F986C111}</a:tableStyleId>
              </a:tblPr>
              <a:tblGrid>
                <a:gridCol w="16041625"/>
              </a:tblGrid>
              <a:tr h="1434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‘Hear ______, the ______ is _____, the Lord is ________’ (Deut. 6:4)</a:t>
                      </a:r>
                      <a:endParaRPr b="1"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623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And I will _______  you a great _______, and I will _________ you, and make your ________ _________; and ________ will be a __________. (Gen. 12:2)</a:t>
                      </a:r>
                      <a:endParaRPr b="1"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62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‘Do not be like a ________ who only _________ their ________ in________ to_________ a _________.’  (</a:t>
                      </a:r>
                      <a:r>
                        <a:rPr b="1"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Ethics of Our Fathers</a:t>
                      </a:r>
                      <a:r>
                        <a:rPr b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1:3)</a:t>
                      </a:r>
                      <a:endParaRPr b="1"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8" name="Google Shape;148;p21"/>
          <p:cNvSpPr txBox="1"/>
          <p:nvPr/>
        </p:nvSpPr>
        <p:spPr>
          <a:xfrm>
            <a:off x="431650" y="8957025"/>
            <a:ext cx="15148200" cy="51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lt1"/>
              </a:solidFill>
            </a:endParaRPr>
          </a:p>
        </p:txBody>
      </p:sp>
      <p:pic>
        <p:nvPicPr>
          <p:cNvPr descr="A picture containing table&#10;&#10;Description automatically generated" id="149" name="Google Shape;149;p21"/>
          <p:cNvPicPr preferRelativeResize="0"/>
          <p:nvPr/>
        </p:nvPicPr>
        <p:blipFill rotWithShape="1">
          <a:blip r:embed="rId3">
            <a:alphaModFix/>
          </a:blip>
          <a:srcRect b="-1926" l="0" r="0" t="0"/>
          <a:stretch/>
        </p:blipFill>
        <p:spPr>
          <a:xfrm>
            <a:off x="1146545" y="298408"/>
            <a:ext cx="470612" cy="84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/>
        </p:nvSpPr>
        <p:spPr>
          <a:xfrm>
            <a:off x="2051450" y="285150"/>
            <a:ext cx="15697800" cy="10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Complete the quotations from memory</a:t>
            </a:r>
            <a:endParaRPr sz="5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55" name="Google Shape;155;p22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6" name="Google Shape;156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57" name="Google Shape;157;p22"/>
          <p:cNvGraphicFramePr/>
          <p:nvPr/>
        </p:nvGraphicFramePr>
        <p:xfrm>
          <a:off x="843675" y="157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{DD191C32-E68C-4C1B-940C-E1B9F986C111}</a:tableStyleId>
              </a:tblPr>
              <a:tblGrid>
                <a:gridCol w="8624325"/>
              </a:tblGrid>
              <a:tr h="1940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‘Hear Israel…’(Deut. 6:4)</a:t>
                      </a:r>
                      <a:endParaRPr b="1"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82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‘And I will make you …’ (Gen. 12:2)</a:t>
                      </a:r>
                      <a:endParaRPr b="1"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6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‘Do not be like ...’  (</a:t>
                      </a:r>
                      <a:r>
                        <a:rPr b="1" i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Ethics of Our Fathers</a:t>
                      </a: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1:3)</a:t>
                      </a:r>
                      <a:endParaRPr b="1"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8" name="Google Shape;158;p22"/>
          <p:cNvSpPr txBox="1"/>
          <p:nvPr/>
        </p:nvSpPr>
        <p:spPr>
          <a:xfrm>
            <a:off x="431650" y="8957025"/>
            <a:ext cx="15148200" cy="51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lt1"/>
              </a:solidFill>
            </a:endParaRPr>
          </a:p>
        </p:txBody>
      </p:sp>
      <p:pic>
        <p:nvPicPr>
          <p:cNvPr descr="A picture containing table&#10;&#10;Description automatically generated" id="159" name="Google Shape;159;p22"/>
          <p:cNvPicPr preferRelativeResize="0"/>
          <p:nvPr/>
        </p:nvPicPr>
        <p:blipFill rotWithShape="1">
          <a:blip r:embed="rId3">
            <a:alphaModFix/>
          </a:blip>
          <a:srcRect b="-1926" l="0" r="0" t="0"/>
          <a:stretch/>
        </p:blipFill>
        <p:spPr>
          <a:xfrm>
            <a:off x="1146545" y="298408"/>
            <a:ext cx="470612" cy="84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